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5"/>
  </p:notesMasterIdLst>
  <p:sldIdLst>
    <p:sldId id="256" r:id="rId2"/>
    <p:sldId id="259" r:id="rId3"/>
    <p:sldId id="264" r:id="rId4"/>
    <p:sldId id="265" r:id="rId5"/>
    <p:sldId id="266" r:id="rId6"/>
    <p:sldId id="268" r:id="rId7"/>
    <p:sldId id="336" r:id="rId8"/>
    <p:sldId id="332" r:id="rId9"/>
    <p:sldId id="302" r:id="rId10"/>
    <p:sldId id="312" r:id="rId11"/>
    <p:sldId id="313" r:id="rId12"/>
    <p:sldId id="339" r:id="rId13"/>
    <p:sldId id="315" r:id="rId14"/>
    <p:sldId id="386" r:id="rId15"/>
    <p:sldId id="352" r:id="rId16"/>
    <p:sldId id="353" r:id="rId17"/>
    <p:sldId id="357" r:id="rId18"/>
    <p:sldId id="358" r:id="rId19"/>
    <p:sldId id="359" r:id="rId20"/>
    <p:sldId id="360" r:id="rId21"/>
    <p:sldId id="343" r:id="rId22"/>
    <p:sldId id="345" r:id="rId23"/>
    <p:sldId id="346" r:id="rId24"/>
    <p:sldId id="348" r:id="rId25"/>
    <p:sldId id="347" r:id="rId26"/>
    <p:sldId id="349" r:id="rId27"/>
    <p:sldId id="351" r:id="rId28"/>
    <p:sldId id="350" r:id="rId29"/>
    <p:sldId id="361" r:id="rId30"/>
    <p:sldId id="362" r:id="rId31"/>
    <p:sldId id="363" r:id="rId32"/>
    <p:sldId id="364" r:id="rId33"/>
    <p:sldId id="260" r:id="rId34"/>
    <p:sldId id="261" r:id="rId35"/>
    <p:sldId id="262" r:id="rId36"/>
    <p:sldId id="263" r:id="rId37"/>
    <p:sldId id="365" r:id="rId38"/>
    <p:sldId id="366" r:id="rId39"/>
    <p:sldId id="367" r:id="rId40"/>
    <p:sldId id="269" r:id="rId41"/>
    <p:sldId id="282" r:id="rId42"/>
    <p:sldId id="270" r:id="rId43"/>
    <p:sldId id="271" r:id="rId44"/>
    <p:sldId id="285" r:id="rId45"/>
    <p:sldId id="277" r:id="rId46"/>
    <p:sldId id="278" r:id="rId47"/>
    <p:sldId id="279" r:id="rId48"/>
    <p:sldId id="283" r:id="rId49"/>
    <p:sldId id="272" r:id="rId50"/>
    <p:sldId id="273" r:id="rId51"/>
    <p:sldId id="274" r:id="rId52"/>
    <p:sldId id="275" r:id="rId53"/>
    <p:sldId id="281" r:id="rId54"/>
    <p:sldId id="284" r:id="rId55"/>
    <p:sldId id="368" r:id="rId56"/>
    <p:sldId id="258" r:id="rId57"/>
    <p:sldId id="369" r:id="rId58"/>
    <p:sldId id="370" r:id="rId59"/>
    <p:sldId id="371" r:id="rId60"/>
    <p:sldId id="372" r:id="rId61"/>
    <p:sldId id="373" r:id="rId62"/>
    <p:sldId id="374" r:id="rId63"/>
    <p:sldId id="375" r:id="rId64"/>
    <p:sldId id="376" r:id="rId65"/>
    <p:sldId id="377" r:id="rId66"/>
    <p:sldId id="378" r:id="rId67"/>
    <p:sldId id="379" r:id="rId68"/>
    <p:sldId id="380" r:id="rId69"/>
    <p:sldId id="381" r:id="rId70"/>
    <p:sldId id="382" r:id="rId71"/>
    <p:sldId id="383" r:id="rId72"/>
    <p:sldId id="384" r:id="rId73"/>
    <p:sldId id="387" r:id="rId7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8950" autoAdjust="0"/>
  </p:normalViewPr>
  <p:slideViewPr>
    <p:cSldViewPr snapToGrid="0">
      <p:cViewPr varScale="1">
        <p:scale>
          <a:sx n="69" d="100"/>
          <a:sy n="69" d="100"/>
        </p:scale>
        <p:origin x="67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raveen\Desktop\Chapter%20ppt\curiculam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raveen\Desktop\Chapter%20ppt\Support%20docs\Student%20Intake\PEH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raveen\Desktop\Chapter%20ppt\Support%20docs\Student%20Intake\PEH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raveen\Desktop\CSE%20Presentation%20for%20NBA\Support%20docs\Student%20Intake\PEH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raveen\Desktop\CSE%20Presentation%20for%20NBA\Support%20docs\Faculty\SFR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raveen\Desktop\CSE%20Presentation%20for%20NBA\Support%20docs\Faculty\SFR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raveen\Desktop\CSE%20Presentation%20for%20NBA\Support%20docs\Faculty\SFR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raveen\Desktop\CSE%20Presentation%20for%20NBA\Support%20docs\Faculty\SFR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raveen\Desktop\Chapter%20ppt\Support%20docs\Faculty\FDP%20STC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raveen\Desktop\CSE%20Presentation%20for%20NBA\Support%20docs\attainment\PO's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raveen\Desktop\CSE%20Presentation%20for%20NBA\Support%20docs\continuous%20improvement\PHe.xlsx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raveen\Desktop\Chapter%20ppt\curiculam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raveen\Desktop\Chapter%20ppt\curiculam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raveen\Desktop\Chapter%20ppt\Support%20docs\Student%20Intake\Intake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raveen\Desktop\Chapter%20ppt\Support%20docs\Student%20Intake\Intake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raveen\Desktop\Chapter%20ppt\Support%20docs\Student%20Intake\Intake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raveen\Desktop\Chapter%20ppt\Support%20docs\Student%20Intake\Intake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raveen\Desktop\Chapter%20ppt\Support%20docs\Student%20Intake\API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raveen\Desktop\Chapter%20ppt\Support%20docs\Student%20Intake\API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Sheet2!$D$5</c:f>
              <c:strCache>
                <c:ptCount val="1"/>
                <c:pt idx="0">
                  <c:v>Total number of contact hours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2AED-4123-B0C8-AD20B533719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2AED-4123-B0C8-AD20B533719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2AED-4123-B0C8-AD20B533719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2AED-4123-B0C8-AD20B533719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9-2AED-4123-B0C8-AD20B533719F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B-2AED-4123-B0C8-AD20B533719F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D-2AED-4123-B0C8-AD20B533719F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F-2AED-4123-B0C8-AD20B533719F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2AED-4123-B0C8-AD20B533719F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2AED-4123-B0C8-AD20B533719F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2AED-4123-B0C8-AD20B533719F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2AED-4123-B0C8-AD20B533719F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2AED-4123-B0C8-AD20B533719F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2AED-4123-B0C8-AD20B533719F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2AED-4123-B0C8-AD20B533719F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2AED-4123-B0C8-AD20B533719F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Sheet2!$B$6:$B$13</c:f>
              <c:strCache>
                <c:ptCount val="8"/>
                <c:pt idx="0">
                  <c:v>Basic Sciences</c:v>
                </c:pt>
                <c:pt idx="1">
                  <c:v>Engineering Sciences</c:v>
                </c:pt>
                <c:pt idx="2">
                  <c:v>Humanities and Social Sciences</c:v>
                </c:pt>
                <c:pt idx="3">
                  <c:v>Program Core</c:v>
                </c:pt>
                <c:pt idx="4">
                  <c:v>Program Electives</c:v>
                </c:pt>
                <c:pt idx="5">
                  <c:v>Open Electives</c:v>
                </c:pt>
                <c:pt idx="6">
                  <c:v>Project</c:v>
                </c:pt>
                <c:pt idx="7">
                  <c:v>Internship/ Seminar</c:v>
                </c:pt>
              </c:strCache>
            </c:strRef>
          </c:cat>
          <c:val>
            <c:numRef>
              <c:f>Sheet2!$D$6:$D$13</c:f>
              <c:numCache>
                <c:formatCode>General</c:formatCode>
                <c:ptCount val="8"/>
                <c:pt idx="0">
                  <c:v>28</c:v>
                </c:pt>
                <c:pt idx="1">
                  <c:v>30</c:v>
                </c:pt>
                <c:pt idx="2">
                  <c:v>20</c:v>
                </c:pt>
                <c:pt idx="3">
                  <c:v>89</c:v>
                </c:pt>
                <c:pt idx="4">
                  <c:v>22</c:v>
                </c:pt>
                <c:pt idx="5">
                  <c:v>10</c:v>
                </c:pt>
                <c:pt idx="6">
                  <c:v>18</c:v>
                </c:pt>
                <c:pt idx="7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2AED-4123-B0C8-AD20B533719F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Sheet1!$D$15</c:f>
              <c:strCache>
                <c:ptCount val="1"/>
                <c:pt idx="0">
                  <c:v>Total Number of Students in Final Year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Sheet1!$E$14:$H$14</c:f>
              <c:strCache>
                <c:ptCount val="4"/>
                <c:pt idx="0">
                  <c:v>2019-2020</c:v>
                </c:pt>
                <c:pt idx="1">
                  <c:v>2018-2019</c:v>
                </c:pt>
                <c:pt idx="2">
                  <c:v>2017-2018</c:v>
                </c:pt>
                <c:pt idx="3">
                  <c:v>2016-2017</c:v>
                </c:pt>
              </c:strCache>
            </c:strRef>
          </c:cat>
          <c:val>
            <c:numRef>
              <c:f>Sheet1!$E$15:$H$15</c:f>
              <c:numCache>
                <c:formatCode>General</c:formatCode>
                <c:ptCount val="4"/>
                <c:pt idx="0">
                  <c:v>177</c:v>
                </c:pt>
                <c:pt idx="1">
                  <c:v>132</c:v>
                </c:pt>
                <c:pt idx="2">
                  <c:v>146</c:v>
                </c:pt>
                <c:pt idx="3">
                  <c:v>123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C1B-4F6C-B8A9-F196C730ED85}"/>
            </c:ext>
          </c:extLst>
        </c:ser>
        <c:ser>
          <c:idx val="1"/>
          <c:order val="1"/>
          <c:tx>
            <c:strRef>
              <c:f>Sheet1!$D$16</c:f>
              <c:strCache>
                <c:ptCount val="1"/>
                <c:pt idx="0">
                  <c:v>Number of Student Placed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Sheet1!$E$14:$H$14</c:f>
              <c:strCache>
                <c:ptCount val="4"/>
                <c:pt idx="0">
                  <c:v>2019-2020</c:v>
                </c:pt>
                <c:pt idx="1">
                  <c:v>2018-2019</c:v>
                </c:pt>
                <c:pt idx="2">
                  <c:v>2017-2018</c:v>
                </c:pt>
                <c:pt idx="3">
                  <c:v>2016-2017</c:v>
                </c:pt>
              </c:strCache>
            </c:strRef>
          </c:cat>
          <c:val>
            <c:numRef>
              <c:f>Sheet1!$E$16:$H$16</c:f>
              <c:numCache>
                <c:formatCode>General</c:formatCode>
                <c:ptCount val="4"/>
                <c:pt idx="0">
                  <c:v>154</c:v>
                </c:pt>
                <c:pt idx="1">
                  <c:v>118</c:v>
                </c:pt>
                <c:pt idx="2">
                  <c:v>105</c:v>
                </c:pt>
                <c:pt idx="3">
                  <c:v>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C1B-4F6C-B8A9-F196C730ED8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45"/>
        <c:axId val="249761904"/>
        <c:axId val="249751408"/>
      </c:barChart>
      <c:lineChart>
        <c:grouping val="standard"/>
        <c:varyColors val="0"/>
        <c:ser>
          <c:idx val="2"/>
          <c:order val="2"/>
          <c:tx>
            <c:strRef>
              <c:f>Sheet1!$D$17</c:f>
              <c:strCache>
                <c:ptCount val="1"/>
                <c:pt idx="0">
                  <c:v>Percentage</c:v>
                </c:pt>
              </c:strCache>
            </c:strRef>
          </c:tx>
          <c:spPr>
            <a:ln w="63500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1.0288065843621399E-2"/>
                  <c:y val="-3.54330598818712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827-4470-B507-45B29C8491D1}"/>
                </c:ext>
              </c:extLst>
            </c:dLbl>
            <c:dLbl>
              <c:idx val="1"/>
              <c:layout>
                <c:manualLayout>
                  <c:x val="-1.4403292181069959E-2"/>
                  <c:y val="-3.93700665354125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827-4470-B507-45B29C8491D1}"/>
                </c:ext>
              </c:extLst>
            </c:dLbl>
            <c:dLbl>
              <c:idx val="2"/>
              <c:layout>
                <c:manualLayout>
                  <c:x val="-1.6460905349794164E-2"/>
                  <c:y val="-4.33070731889536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827-4470-B507-45B29C8491D1}"/>
                </c:ext>
              </c:extLst>
            </c:dLbl>
            <c:dLbl>
              <c:idx val="3"/>
              <c:layout>
                <c:manualLayout>
                  <c:x val="-2.0576131687242948E-2"/>
                  <c:y val="-1.96850332677062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827-4470-B507-45B29C8491D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Sheet1!$E$14:$H$14</c:f>
              <c:strCache>
                <c:ptCount val="4"/>
                <c:pt idx="0">
                  <c:v>2019-2020</c:v>
                </c:pt>
                <c:pt idx="1">
                  <c:v>2018-2019</c:v>
                </c:pt>
                <c:pt idx="2">
                  <c:v>2017-2018</c:v>
                </c:pt>
                <c:pt idx="3">
                  <c:v>2016-2017</c:v>
                </c:pt>
              </c:strCache>
            </c:strRef>
          </c:cat>
          <c:val>
            <c:numRef>
              <c:f>Sheet1!$E$17:$H$17</c:f>
              <c:numCache>
                <c:formatCode>General</c:formatCode>
                <c:ptCount val="4"/>
                <c:pt idx="0">
                  <c:v>87.01</c:v>
                </c:pt>
                <c:pt idx="1">
                  <c:v>89.39</c:v>
                </c:pt>
                <c:pt idx="2">
                  <c:v>71.92</c:v>
                </c:pt>
                <c:pt idx="3">
                  <c:v>78.86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C1B-4F6C-B8A9-F196C730ED8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49761904"/>
        <c:axId val="249751408"/>
      </c:lineChart>
      <c:catAx>
        <c:axId val="249761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9751408"/>
        <c:crosses val="autoZero"/>
        <c:auto val="1"/>
        <c:lblAlgn val="ctr"/>
        <c:lblOffset val="100"/>
        <c:noMultiLvlLbl val="0"/>
      </c:catAx>
      <c:valAx>
        <c:axId val="249751408"/>
        <c:scaling>
          <c:orientation val="minMax"/>
          <c:max val="18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97619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Sheet2!$B$5</c:f>
              <c:strCache>
                <c:ptCount val="1"/>
                <c:pt idx="0">
                  <c:v>Number of Students admitted to Higher Studies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Sheet2!$C$4:$F$4</c:f>
              <c:strCache>
                <c:ptCount val="4"/>
                <c:pt idx="0">
                  <c:v>2019-2020</c:v>
                </c:pt>
                <c:pt idx="1">
                  <c:v>2018-2019</c:v>
                </c:pt>
                <c:pt idx="2">
                  <c:v>2017-2018</c:v>
                </c:pt>
                <c:pt idx="3">
                  <c:v>2016-2017</c:v>
                </c:pt>
              </c:strCache>
            </c:strRef>
          </c:cat>
          <c:val>
            <c:numRef>
              <c:f>Sheet2!$C$5:$F$5</c:f>
              <c:numCache>
                <c:formatCode>General</c:formatCode>
                <c:ptCount val="4"/>
                <c:pt idx="0">
                  <c:v>3</c:v>
                </c:pt>
                <c:pt idx="1">
                  <c:v>3</c:v>
                </c:pt>
                <c:pt idx="2">
                  <c:v>8</c:v>
                </c:pt>
                <c:pt idx="3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2EE-4104-8BC3-6B8E9DF1F14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35"/>
        <c:axId val="404344392"/>
        <c:axId val="404361120"/>
      </c:barChart>
      <c:catAx>
        <c:axId val="404344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4361120"/>
        <c:crosses val="autoZero"/>
        <c:auto val="1"/>
        <c:lblAlgn val="ctr"/>
        <c:lblOffset val="100"/>
        <c:noMultiLvlLbl val="0"/>
      </c:catAx>
      <c:valAx>
        <c:axId val="4043611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43443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Sheet3!$B$6</c:f>
              <c:strCache>
                <c:ptCount val="1"/>
                <c:pt idx="0">
                  <c:v>Number of Students Turned Entrepreneur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Sheet3!$C$5:$F$5</c:f>
              <c:strCache>
                <c:ptCount val="4"/>
                <c:pt idx="0">
                  <c:v>2019-2020</c:v>
                </c:pt>
                <c:pt idx="1">
                  <c:v>2018-2019</c:v>
                </c:pt>
                <c:pt idx="2">
                  <c:v>2017-2018</c:v>
                </c:pt>
                <c:pt idx="3">
                  <c:v>2016-2017</c:v>
                </c:pt>
              </c:strCache>
            </c:strRef>
          </c:cat>
          <c:val>
            <c:numRef>
              <c:f>Sheet3!$C$6:$F$6</c:f>
              <c:numCache>
                <c:formatCode>General</c:formatCode>
                <c:ptCount val="4"/>
                <c:pt idx="0">
                  <c:v>1</c:v>
                </c:pt>
                <c:pt idx="1">
                  <c:v>4</c:v>
                </c:pt>
                <c:pt idx="2">
                  <c:v>2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128-40EF-A730-E9483DD5CAF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404338488"/>
        <c:axId val="404345704"/>
      </c:barChart>
      <c:catAx>
        <c:axId val="404338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4345704"/>
        <c:crosses val="autoZero"/>
        <c:auto val="1"/>
        <c:lblAlgn val="ctr"/>
        <c:lblOffset val="100"/>
        <c:noMultiLvlLbl val="0"/>
      </c:catAx>
      <c:valAx>
        <c:axId val="4043457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4338488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SFR!$C$12</c:f>
              <c:strCache>
                <c:ptCount val="1"/>
                <c:pt idx="0">
                  <c:v>Number of Students in the Department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SFR!$D$5:$G$5</c:f>
              <c:strCache>
                <c:ptCount val="4"/>
                <c:pt idx="0">
                  <c:v>2020-21</c:v>
                </c:pt>
                <c:pt idx="1">
                  <c:v>2019-20</c:v>
                </c:pt>
                <c:pt idx="2">
                  <c:v>2018-19</c:v>
                </c:pt>
                <c:pt idx="3">
                  <c:v>2017-18</c:v>
                </c:pt>
              </c:strCache>
            </c:strRef>
          </c:cat>
          <c:val>
            <c:numRef>
              <c:f>SFR!$D$12:$G$12</c:f>
              <c:numCache>
                <c:formatCode>General</c:formatCode>
                <c:ptCount val="4"/>
                <c:pt idx="0">
                  <c:v>553</c:v>
                </c:pt>
                <c:pt idx="1">
                  <c:v>557</c:v>
                </c:pt>
                <c:pt idx="2">
                  <c:v>553</c:v>
                </c:pt>
                <c:pt idx="3">
                  <c:v>556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160-4503-B4FA-E496CE0D4ABA}"/>
            </c:ext>
          </c:extLst>
        </c:ser>
        <c:ser>
          <c:idx val="1"/>
          <c:order val="1"/>
          <c:tx>
            <c:strRef>
              <c:f>SFR!$C$13</c:f>
              <c:strCache>
                <c:ptCount val="1"/>
                <c:pt idx="0">
                  <c:v>Number of Faculty members in the Department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SFR!$D$5:$G$5</c:f>
              <c:strCache>
                <c:ptCount val="4"/>
                <c:pt idx="0">
                  <c:v>2020-21</c:v>
                </c:pt>
                <c:pt idx="1">
                  <c:v>2019-20</c:v>
                </c:pt>
                <c:pt idx="2">
                  <c:v>2018-19</c:v>
                </c:pt>
                <c:pt idx="3">
                  <c:v>2017-18</c:v>
                </c:pt>
              </c:strCache>
            </c:strRef>
          </c:cat>
          <c:val>
            <c:numRef>
              <c:f>SFR!$D$13:$G$13</c:f>
              <c:numCache>
                <c:formatCode>General</c:formatCode>
                <c:ptCount val="4"/>
                <c:pt idx="0">
                  <c:v>32</c:v>
                </c:pt>
                <c:pt idx="1">
                  <c:v>28</c:v>
                </c:pt>
                <c:pt idx="2">
                  <c:v>29</c:v>
                </c:pt>
                <c:pt idx="3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160-4503-B4FA-E496CE0D4ABA}"/>
            </c:ext>
          </c:extLst>
        </c:ser>
        <c:ser>
          <c:idx val="2"/>
          <c:order val="2"/>
          <c:tx>
            <c:strRef>
              <c:f>SFR!$C$14</c:f>
              <c:strCache>
                <c:ptCount val="1"/>
                <c:pt idx="0">
                  <c:v>Student - Faculty Ratio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SFR!$D$5:$G$5</c:f>
              <c:strCache>
                <c:ptCount val="4"/>
                <c:pt idx="0">
                  <c:v>2020-21</c:v>
                </c:pt>
                <c:pt idx="1">
                  <c:v>2019-20</c:v>
                </c:pt>
                <c:pt idx="2">
                  <c:v>2018-19</c:v>
                </c:pt>
                <c:pt idx="3">
                  <c:v>2017-18</c:v>
                </c:pt>
              </c:strCache>
            </c:strRef>
          </c:cat>
          <c:val>
            <c:numRef>
              <c:f>SFR!$D$14:$G$14</c:f>
              <c:numCache>
                <c:formatCode>General</c:formatCode>
                <c:ptCount val="4"/>
                <c:pt idx="0">
                  <c:v>17.28</c:v>
                </c:pt>
                <c:pt idx="1">
                  <c:v>19.89</c:v>
                </c:pt>
                <c:pt idx="2">
                  <c:v>19.07</c:v>
                </c:pt>
                <c:pt idx="3">
                  <c:v>18.53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160-4503-B4FA-E496CE0D4AB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404520704"/>
        <c:axId val="404527592"/>
      </c:barChart>
      <c:catAx>
        <c:axId val="404520704"/>
        <c:scaling>
          <c:orientation val="maxMin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4527592"/>
        <c:crosses val="autoZero"/>
        <c:auto val="1"/>
        <c:lblAlgn val="ctr"/>
        <c:lblOffset val="100"/>
        <c:noMultiLvlLbl val="0"/>
      </c:catAx>
      <c:valAx>
        <c:axId val="404527592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4045207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'Retention SAR'!$D$10</c:f>
              <c:strCache>
                <c:ptCount val="1"/>
                <c:pt idx="0">
                  <c:v>Number of Faculty Retained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'Retention SAR'!$E$9:$F$9</c:f>
              <c:strCache>
                <c:ptCount val="2"/>
                <c:pt idx="0">
                  <c:v>2019-20</c:v>
                </c:pt>
                <c:pt idx="1">
                  <c:v>2018-19</c:v>
                </c:pt>
              </c:strCache>
            </c:strRef>
          </c:cat>
          <c:val>
            <c:numRef>
              <c:f>'Retention SAR'!$E$10:$F$10</c:f>
              <c:numCache>
                <c:formatCode>General</c:formatCode>
                <c:ptCount val="2"/>
                <c:pt idx="0">
                  <c:v>24</c:v>
                </c:pt>
                <c:pt idx="1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F54-44E2-9966-A7A4CF634FB8}"/>
            </c:ext>
          </c:extLst>
        </c:ser>
        <c:ser>
          <c:idx val="1"/>
          <c:order val="1"/>
          <c:tx>
            <c:strRef>
              <c:f>'Retention SAR'!$D$12</c:f>
              <c:strCache>
                <c:ptCount val="1"/>
                <c:pt idx="0">
                  <c:v>Faculty Retention Ratio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5.0925337632079971E-17"/>
                  <c:y val="-0.1944444444444444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200" b="1" baseline="0" dirty="0"/>
                      <a:t>80%</a:t>
                    </a:r>
                  </a:p>
                </c:rich>
              </c:tx>
              <c:spPr>
                <a:solidFill>
                  <a:schemeClr val="accent2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F54-44E2-9966-A7A4CF634FB8}"/>
                </c:ext>
              </c:extLst>
            </c:dLbl>
            <c:dLbl>
              <c:idx val="1"/>
              <c:layout>
                <c:manualLayout>
                  <c:x val="-1.6666666666666767E-2"/>
                  <c:y val="-8.333333333333332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200" b="1" baseline="0" dirty="0"/>
                      <a:t>90%</a:t>
                    </a:r>
                  </a:p>
                </c:rich>
              </c:tx>
              <c:spPr>
                <a:solidFill>
                  <a:schemeClr val="accent2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F54-44E2-9966-A7A4CF634FB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'Retention SAR'!$E$9:$F$9</c:f>
              <c:strCache>
                <c:ptCount val="2"/>
                <c:pt idx="0">
                  <c:v>2019-20</c:v>
                </c:pt>
                <c:pt idx="1">
                  <c:v>2018-19</c:v>
                </c:pt>
              </c:strCache>
            </c:strRef>
          </c:cat>
          <c:val>
            <c:numRef>
              <c:f>'Retention SAR'!$E$12:$F$12</c:f>
              <c:numCache>
                <c:formatCode>General</c:formatCode>
                <c:ptCount val="2"/>
                <c:pt idx="0" formatCode="0%">
                  <c:v>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F54-44E2-9966-A7A4CF634FB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0"/>
        <c:overlap val="90"/>
        <c:axId val="402548984"/>
        <c:axId val="402549312"/>
      </c:barChart>
      <c:catAx>
        <c:axId val="402548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2549312"/>
        <c:crosses val="autoZero"/>
        <c:auto val="1"/>
        <c:lblAlgn val="ctr"/>
        <c:lblOffset val="100"/>
        <c:noMultiLvlLbl val="0"/>
      </c:catAx>
      <c:valAx>
        <c:axId val="40254931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4025489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Cadre!$E$6</c:f>
              <c:strCache>
                <c:ptCount val="1"/>
                <c:pt idx="0">
                  <c:v>Professors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Cadre!$D$7:$D$10</c:f>
              <c:strCache>
                <c:ptCount val="4"/>
                <c:pt idx="0">
                  <c:v>2020-21</c:v>
                </c:pt>
                <c:pt idx="1">
                  <c:v>2019-20</c:v>
                </c:pt>
                <c:pt idx="2">
                  <c:v>2018-19</c:v>
                </c:pt>
                <c:pt idx="3">
                  <c:v>2017-18</c:v>
                </c:pt>
              </c:strCache>
            </c:strRef>
          </c:cat>
          <c:val>
            <c:numRef>
              <c:f>Cadre!$E$7:$E$10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FCD-44A8-8B68-5CAAC61113C1}"/>
            </c:ext>
          </c:extLst>
        </c:ser>
        <c:ser>
          <c:idx val="1"/>
          <c:order val="1"/>
          <c:tx>
            <c:strRef>
              <c:f>Cadre!$F$6</c:f>
              <c:strCache>
                <c:ptCount val="1"/>
                <c:pt idx="0">
                  <c:v>Associate Professors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Cadre!$D$7:$D$10</c:f>
              <c:strCache>
                <c:ptCount val="4"/>
                <c:pt idx="0">
                  <c:v>2020-21</c:v>
                </c:pt>
                <c:pt idx="1">
                  <c:v>2019-20</c:v>
                </c:pt>
                <c:pt idx="2">
                  <c:v>2018-19</c:v>
                </c:pt>
                <c:pt idx="3">
                  <c:v>2017-18</c:v>
                </c:pt>
              </c:strCache>
            </c:strRef>
          </c:cat>
          <c:val>
            <c:numRef>
              <c:f>Cadre!$F$7:$F$10</c:f>
              <c:numCache>
                <c:formatCode>General</c:formatCode>
                <c:ptCount val="4"/>
                <c:pt idx="0">
                  <c:v>3</c:v>
                </c:pt>
                <c:pt idx="1">
                  <c:v>2</c:v>
                </c:pt>
                <c:pt idx="2">
                  <c:v>3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FCD-44A8-8B68-5CAAC61113C1}"/>
            </c:ext>
          </c:extLst>
        </c:ser>
        <c:ser>
          <c:idx val="2"/>
          <c:order val="2"/>
          <c:tx>
            <c:strRef>
              <c:f>Cadre!$G$6</c:f>
              <c:strCache>
                <c:ptCount val="1"/>
                <c:pt idx="0">
                  <c:v>Assistant Professors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Cadre!$D$7:$D$10</c:f>
              <c:strCache>
                <c:ptCount val="4"/>
                <c:pt idx="0">
                  <c:v>2020-21</c:v>
                </c:pt>
                <c:pt idx="1">
                  <c:v>2019-20</c:v>
                </c:pt>
                <c:pt idx="2">
                  <c:v>2018-19</c:v>
                </c:pt>
                <c:pt idx="3">
                  <c:v>2017-18</c:v>
                </c:pt>
              </c:strCache>
            </c:strRef>
          </c:cat>
          <c:val>
            <c:numRef>
              <c:f>Cadre!$G$7:$G$10</c:f>
              <c:numCache>
                <c:formatCode>General</c:formatCode>
                <c:ptCount val="4"/>
                <c:pt idx="0">
                  <c:v>28</c:v>
                </c:pt>
                <c:pt idx="1">
                  <c:v>25</c:v>
                </c:pt>
                <c:pt idx="2">
                  <c:v>26</c:v>
                </c:pt>
                <c:pt idx="3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FCD-44A8-8B68-5CAAC61113C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341100672"/>
        <c:axId val="341101328"/>
      </c:barChart>
      <c:catAx>
        <c:axId val="34110067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1101328"/>
        <c:crosses val="autoZero"/>
        <c:auto val="1"/>
        <c:lblAlgn val="ctr"/>
        <c:lblOffset val="100"/>
        <c:noMultiLvlLbl val="0"/>
      </c:catAx>
      <c:valAx>
        <c:axId val="341101328"/>
        <c:scaling>
          <c:orientation val="minMax"/>
          <c:max val="3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1100672"/>
        <c:crosses val="max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Qualification!$D$7</c:f>
              <c:strCache>
                <c:ptCount val="1"/>
                <c:pt idx="0">
                  <c:v>Ph.D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Qualification!$C$8:$C$11</c:f>
              <c:strCache>
                <c:ptCount val="4"/>
                <c:pt idx="0">
                  <c:v>2020-21</c:v>
                </c:pt>
                <c:pt idx="1">
                  <c:v>2019-20</c:v>
                </c:pt>
                <c:pt idx="2">
                  <c:v>2018-19</c:v>
                </c:pt>
                <c:pt idx="3">
                  <c:v>2017-18</c:v>
                </c:pt>
              </c:strCache>
            </c:strRef>
          </c:cat>
          <c:val>
            <c:numRef>
              <c:f>Qualification!$D$8:$D$11</c:f>
              <c:numCache>
                <c:formatCode>General</c:formatCode>
                <c:ptCount val="4"/>
                <c:pt idx="0">
                  <c:v>4</c:v>
                </c:pt>
                <c:pt idx="1">
                  <c:v>3</c:v>
                </c:pt>
                <c:pt idx="2">
                  <c:v>3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DD-44D5-906E-6CAA55A870EA}"/>
            </c:ext>
          </c:extLst>
        </c:ser>
        <c:ser>
          <c:idx val="1"/>
          <c:order val="1"/>
          <c:tx>
            <c:strRef>
              <c:f>Qualification!$E$7</c:f>
              <c:strCache>
                <c:ptCount val="1"/>
                <c:pt idx="0">
                  <c:v>M.Tech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Qualification!$C$8:$C$11</c:f>
              <c:strCache>
                <c:ptCount val="4"/>
                <c:pt idx="0">
                  <c:v>2020-21</c:v>
                </c:pt>
                <c:pt idx="1">
                  <c:v>2019-20</c:v>
                </c:pt>
                <c:pt idx="2">
                  <c:v>2018-19</c:v>
                </c:pt>
                <c:pt idx="3">
                  <c:v>2017-18</c:v>
                </c:pt>
              </c:strCache>
            </c:strRef>
          </c:cat>
          <c:val>
            <c:numRef>
              <c:f>Qualification!$E$8:$E$11</c:f>
              <c:numCache>
                <c:formatCode>General</c:formatCode>
                <c:ptCount val="4"/>
                <c:pt idx="0">
                  <c:v>28</c:v>
                </c:pt>
                <c:pt idx="1">
                  <c:v>25</c:v>
                </c:pt>
                <c:pt idx="2">
                  <c:v>26</c:v>
                </c:pt>
                <c:pt idx="3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4DD-44D5-906E-6CAA55A870E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395198320"/>
        <c:axId val="395196680"/>
      </c:barChart>
      <c:catAx>
        <c:axId val="39519832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5196680"/>
        <c:crosses val="autoZero"/>
        <c:auto val="1"/>
        <c:lblAlgn val="ctr"/>
        <c:lblOffset val="100"/>
        <c:noMultiLvlLbl val="0"/>
      </c:catAx>
      <c:valAx>
        <c:axId val="395196680"/>
        <c:scaling>
          <c:orientation val="minMax"/>
          <c:max val="3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51983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Sheet1!$J$5</c:f>
              <c:strCache>
                <c:ptCount val="1"/>
                <c:pt idx="0">
                  <c:v>FDP/STTPs :281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Sheet1!$C$6:$C$10</c:f>
              <c:strCache>
                <c:ptCount val="5"/>
                <c:pt idx="0">
                  <c:v>2020-21</c:v>
                </c:pt>
                <c:pt idx="1">
                  <c:v>2019-20</c:v>
                </c:pt>
                <c:pt idx="2">
                  <c:v>2018-19</c:v>
                </c:pt>
                <c:pt idx="3">
                  <c:v>2017-18</c:v>
                </c:pt>
                <c:pt idx="4">
                  <c:v>2016-17</c:v>
                </c:pt>
              </c:strCache>
            </c:strRef>
          </c:cat>
          <c:val>
            <c:numRef>
              <c:f>Sheet1!$J$6:$J$10</c:f>
              <c:numCache>
                <c:formatCode>General</c:formatCode>
                <c:ptCount val="5"/>
                <c:pt idx="0">
                  <c:v>45</c:v>
                </c:pt>
                <c:pt idx="1">
                  <c:v>93</c:v>
                </c:pt>
                <c:pt idx="2">
                  <c:v>74</c:v>
                </c:pt>
                <c:pt idx="3">
                  <c:v>46</c:v>
                </c:pt>
                <c:pt idx="4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9EA-474E-A863-385322407E0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346611808"/>
        <c:axId val="346614760"/>
      </c:barChart>
      <c:catAx>
        <c:axId val="3466118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6614760"/>
        <c:crosses val="autoZero"/>
        <c:auto val="1"/>
        <c:lblAlgn val="ctr"/>
        <c:lblOffset val="100"/>
        <c:noMultiLvlLbl val="0"/>
      </c:catAx>
      <c:valAx>
        <c:axId val="34661476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46611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PO/PSO Target and</a:t>
            </a:r>
            <a:r>
              <a:rPr lang="en-US" baseline="0"/>
              <a:t> </a:t>
            </a:r>
            <a:r>
              <a:rPr lang="en-US"/>
              <a:t>Attainment</a:t>
            </a:r>
          </a:p>
        </c:rich>
      </c:tx>
      <c:layout>
        <c:manualLayout>
          <c:xMode val="edge"/>
          <c:yMode val="edge"/>
          <c:x val="0.42909301030899838"/>
          <c:y val="8.788475530669703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3.3517144197737242E-2"/>
          <c:y val="6.9617281167947867E-2"/>
          <c:w val="0.95243175990227602"/>
          <c:h val="0.64115784457941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Sheet2!$C$17</c:f>
              <c:strCache>
                <c:ptCount val="1"/>
                <c:pt idx="0">
                  <c:v>Target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Sheet2!$D$16:$T$16</c:f>
              <c:strCache>
                <c:ptCount val="14"/>
                <c:pt idx="0">
                  <c:v>PO1</c:v>
                </c:pt>
                <c:pt idx="1">
                  <c:v>PO2</c:v>
                </c:pt>
                <c:pt idx="2">
                  <c:v>PO3</c:v>
                </c:pt>
                <c:pt idx="3">
                  <c:v>PO4</c:v>
                </c:pt>
                <c:pt idx="4">
                  <c:v>PO5</c:v>
                </c:pt>
                <c:pt idx="5">
                  <c:v>PO6</c:v>
                </c:pt>
                <c:pt idx="6">
                  <c:v>PO7</c:v>
                </c:pt>
                <c:pt idx="7">
                  <c:v>PO8</c:v>
                </c:pt>
                <c:pt idx="8">
                  <c:v>PO9</c:v>
                </c:pt>
                <c:pt idx="9">
                  <c:v>PO10</c:v>
                </c:pt>
                <c:pt idx="10">
                  <c:v>PO11</c:v>
                </c:pt>
                <c:pt idx="11">
                  <c:v>PO12</c:v>
                </c:pt>
                <c:pt idx="12">
                  <c:v>PSO1</c:v>
                </c:pt>
                <c:pt idx="13">
                  <c:v>PSO2</c:v>
                </c:pt>
              </c:strCache>
            </c:strRef>
          </c:cat>
          <c:val>
            <c:numRef>
              <c:f>Sheet2!$D$17:$T$17</c:f>
              <c:numCache>
                <c:formatCode>General</c:formatCode>
                <c:ptCount val="14"/>
                <c:pt idx="0">
                  <c:v>1.9500000000000002</c:v>
                </c:pt>
                <c:pt idx="1">
                  <c:v>1.7399999999999998</c:v>
                </c:pt>
                <c:pt idx="2">
                  <c:v>1.71</c:v>
                </c:pt>
                <c:pt idx="3">
                  <c:v>1.6500000000000001</c:v>
                </c:pt>
                <c:pt idx="4">
                  <c:v>1.6500000000000001</c:v>
                </c:pt>
                <c:pt idx="5">
                  <c:v>1.5</c:v>
                </c:pt>
                <c:pt idx="6">
                  <c:v>1.56</c:v>
                </c:pt>
                <c:pt idx="7">
                  <c:v>1.56</c:v>
                </c:pt>
                <c:pt idx="8">
                  <c:v>1.5</c:v>
                </c:pt>
                <c:pt idx="9">
                  <c:v>1.5</c:v>
                </c:pt>
                <c:pt idx="10">
                  <c:v>1.56</c:v>
                </c:pt>
                <c:pt idx="11">
                  <c:v>1.56</c:v>
                </c:pt>
                <c:pt idx="12">
                  <c:v>1.9500000000000002</c:v>
                </c:pt>
                <c:pt idx="13">
                  <c:v>1.8599999999999999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B99-47B5-AA0A-6512E68CDBCA}"/>
            </c:ext>
          </c:extLst>
        </c:ser>
        <c:ser>
          <c:idx val="1"/>
          <c:order val="1"/>
          <c:tx>
            <c:strRef>
              <c:f>Sheet2!$C$18</c:f>
              <c:strCache>
                <c:ptCount val="1"/>
                <c:pt idx="0">
                  <c:v>At. Value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Sheet2!$D$16:$T$16</c:f>
              <c:strCache>
                <c:ptCount val="14"/>
                <c:pt idx="0">
                  <c:v>PO1</c:v>
                </c:pt>
                <c:pt idx="1">
                  <c:v>PO2</c:v>
                </c:pt>
                <c:pt idx="2">
                  <c:v>PO3</c:v>
                </c:pt>
                <c:pt idx="3">
                  <c:v>PO4</c:v>
                </c:pt>
                <c:pt idx="4">
                  <c:v>PO5</c:v>
                </c:pt>
                <c:pt idx="5">
                  <c:v>PO6</c:v>
                </c:pt>
                <c:pt idx="6">
                  <c:v>PO7</c:v>
                </c:pt>
                <c:pt idx="7">
                  <c:v>PO8</c:v>
                </c:pt>
                <c:pt idx="8">
                  <c:v>PO9</c:v>
                </c:pt>
                <c:pt idx="9">
                  <c:v>PO10</c:v>
                </c:pt>
                <c:pt idx="10">
                  <c:v>PO11</c:v>
                </c:pt>
                <c:pt idx="11">
                  <c:v>PO12</c:v>
                </c:pt>
                <c:pt idx="12">
                  <c:v>PSO1</c:v>
                </c:pt>
                <c:pt idx="13">
                  <c:v>PSO2</c:v>
                </c:pt>
              </c:strCache>
            </c:strRef>
          </c:cat>
          <c:val>
            <c:numRef>
              <c:f>Sheet2!$D$18:$T$18</c:f>
              <c:numCache>
                <c:formatCode>0.00</c:formatCode>
                <c:ptCount val="14"/>
                <c:pt idx="0" formatCode="General">
                  <c:v>2.02</c:v>
                </c:pt>
                <c:pt idx="1">
                  <c:v>1.53</c:v>
                </c:pt>
                <c:pt idx="2">
                  <c:v>1.7199</c:v>
                </c:pt>
                <c:pt idx="3">
                  <c:v>1.6400999999999999</c:v>
                </c:pt>
                <c:pt idx="4">
                  <c:v>1.62</c:v>
                </c:pt>
                <c:pt idx="5">
                  <c:v>1.4499</c:v>
                </c:pt>
                <c:pt idx="6">
                  <c:v>1.5099</c:v>
                </c:pt>
                <c:pt idx="7">
                  <c:v>1.5998999999999999</c:v>
                </c:pt>
                <c:pt idx="8">
                  <c:v>1.47</c:v>
                </c:pt>
                <c:pt idx="9">
                  <c:v>1.44</c:v>
                </c:pt>
                <c:pt idx="10">
                  <c:v>1.5801000000000003</c:v>
                </c:pt>
                <c:pt idx="11">
                  <c:v>1.5699000000000001</c:v>
                </c:pt>
                <c:pt idx="12" formatCode="General">
                  <c:v>2.16</c:v>
                </c:pt>
                <c:pt idx="13" formatCode="General">
                  <c:v>1.9500000000000002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B99-47B5-AA0A-6512E68CDB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37727816"/>
        <c:axId val="337728144"/>
      </c:barChart>
      <c:catAx>
        <c:axId val="337727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7728144"/>
        <c:crosses val="autoZero"/>
        <c:auto val="1"/>
        <c:lblAlgn val="ctr"/>
        <c:lblOffset val="100"/>
        <c:noMultiLvlLbl val="0"/>
      </c:catAx>
      <c:valAx>
        <c:axId val="337728144"/>
        <c:scaling>
          <c:orientation val="minMax"/>
          <c:max val="3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77278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Sheet1!$G$7</c:f>
              <c:strCache>
                <c:ptCount val="1"/>
                <c:pt idx="0">
                  <c:v>2019-2020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Sheet1!$F$10:$F$14</c:f>
              <c:strCache>
                <c:ptCount val="5"/>
                <c:pt idx="0">
                  <c:v>Number of Student Placed</c:v>
                </c:pt>
                <c:pt idx="1">
                  <c:v>Average Package (LPA)</c:v>
                </c:pt>
                <c:pt idx="2">
                  <c:v>Number of Students qualified GATE</c:v>
                </c:pt>
                <c:pt idx="3">
                  <c:v>Number of Students admitted to Higher Studies</c:v>
                </c:pt>
                <c:pt idx="4">
                  <c:v>Number of Students turned Entrepreneur</c:v>
                </c:pt>
              </c:strCache>
            </c:strRef>
          </c:cat>
          <c:val>
            <c:numRef>
              <c:f>Sheet1!$G$10:$G$14</c:f>
              <c:numCache>
                <c:formatCode>General</c:formatCode>
                <c:ptCount val="5"/>
                <c:pt idx="0">
                  <c:v>154</c:v>
                </c:pt>
                <c:pt idx="1">
                  <c:v>3.14</c:v>
                </c:pt>
                <c:pt idx="2">
                  <c:v>10</c:v>
                </c:pt>
                <c:pt idx="3">
                  <c:v>3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8B1-4FD0-8AC3-7888CBBE2815}"/>
            </c:ext>
          </c:extLst>
        </c:ser>
        <c:ser>
          <c:idx val="1"/>
          <c:order val="1"/>
          <c:tx>
            <c:strRef>
              <c:f>Sheet1!$H$7</c:f>
              <c:strCache>
                <c:ptCount val="1"/>
                <c:pt idx="0">
                  <c:v>2018-2019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Sheet1!$F$10:$F$14</c:f>
              <c:strCache>
                <c:ptCount val="5"/>
                <c:pt idx="0">
                  <c:v>Number of Student Placed</c:v>
                </c:pt>
                <c:pt idx="1">
                  <c:v>Average Package (LPA)</c:v>
                </c:pt>
                <c:pt idx="2">
                  <c:v>Number of Students qualified GATE</c:v>
                </c:pt>
                <c:pt idx="3">
                  <c:v>Number of Students admitted to Higher Studies</c:v>
                </c:pt>
                <c:pt idx="4">
                  <c:v>Number of Students turned Entrepreneur</c:v>
                </c:pt>
              </c:strCache>
            </c:strRef>
          </c:cat>
          <c:val>
            <c:numRef>
              <c:f>Sheet1!$H$10:$H$14</c:f>
              <c:numCache>
                <c:formatCode>General</c:formatCode>
                <c:ptCount val="5"/>
                <c:pt idx="0">
                  <c:v>118</c:v>
                </c:pt>
                <c:pt idx="1">
                  <c:v>3.06</c:v>
                </c:pt>
                <c:pt idx="2">
                  <c:v>4</c:v>
                </c:pt>
                <c:pt idx="3">
                  <c:v>3</c:v>
                </c:pt>
                <c:pt idx="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8B1-4FD0-8AC3-7888CBBE2815}"/>
            </c:ext>
          </c:extLst>
        </c:ser>
        <c:ser>
          <c:idx val="2"/>
          <c:order val="2"/>
          <c:tx>
            <c:strRef>
              <c:f>Sheet1!$I$7</c:f>
              <c:strCache>
                <c:ptCount val="1"/>
                <c:pt idx="0">
                  <c:v>2017-2018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Sheet1!$F$10:$F$14</c:f>
              <c:strCache>
                <c:ptCount val="5"/>
                <c:pt idx="0">
                  <c:v>Number of Student Placed</c:v>
                </c:pt>
                <c:pt idx="1">
                  <c:v>Average Package (LPA)</c:v>
                </c:pt>
                <c:pt idx="2">
                  <c:v>Number of Students qualified GATE</c:v>
                </c:pt>
                <c:pt idx="3">
                  <c:v>Number of Students admitted to Higher Studies</c:v>
                </c:pt>
                <c:pt idx="4">
                  <c:v>Number of Students turned Entrepreneur</c:v>
                </c:pt>
              </c:strCache>
            </c:strRef>
          </c:cat>
          <c:val>
            <c:numRef>
              <c:f>Sheet1!$I$10:$I$14</c:f>
              <c:numCache>
                <c:formatCode>General</c:formatCode>
                <c:ptCount val="5"/>
                <c:pt idx="0">
                  <c:v>105</c:v>
                </c:pt>
                <c:pt idx="1">
                  <c:v>2.44</c:v>
                </c:pt>
                <c:pt idx="2">
                  <c:v>4</c:v>
                </c:pt>
                <c:pt idx="3">
                  <c:v>8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8B1-4FD0-8AC3-7888CBBE2815}"/>
            </c:ext>
          </c:extLst>
        </c:ser>
        <c:ser>
          <c:idx val="3"/>
          <c:order val="3"/>
          <c:tx>
            <c:strRef>
              <c:f>Sheet1!$J$7</c:f>
              <c:strCache>
                <c:ptCount val="1"/>
                <c:pt idx="0">
                  <c:v>2016-2017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Sheet1!$F$10:$F$14</c:f>
              <c:strCache>
                <c:ptCount val="5"/>
                <c:pt idx="0">
                  <c:v>Number of Student Placed</c:v>
                </c:pt>
                <c:pt idx="1">
                  <c:v>Average Package (LPA)</c:v>
                </c:pt>
                <c:pt idx="2">
                  <c:v>Number of Students qualified GATE</c:v>
                </c:pt>
                <c:pt idx="3">
                  <c:v>Number of Students admitted to Higher Studies</c:v>
                </c:pt>
                <c:pt idx="4">
                  <c:v>Number of Students turned Entrepreneur</c:v>
                </c:pt>
              </c:strCache>
            </c:strRef>
          </c:cat>
          <c:val>
            <c:numRef>
              <c:f>Sheet1!$J$10:$J$14</c:f>
              <c:numCache>
                <c:formatCode>General</c:formatCode>
                <c:ptCount val="5"/>
                <c:pt idx="0">
                  <c:v>97</c:v>
                </c:pt>
                <c:pt idx="1">
                  <c:v>2.75</c:v>
                </c:pt>
                <c:pt idx="2">
                  <c:v>1</c:v>
                </c:pt>
                <c:pt idx="3">
                  <c:v>7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8B1-4FD0-8AC3-7888CBBE281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46162584"/>
        <c:axId val="399536312"/>
      </c:barChart>
      <c:catAx>
        <c:axId val="246162584"/>
        <c:scaling>
          <c:orientation val="maxMin"/>
        </c:scaling>
        <c:delete val="0"/>
        <c:axPos val="r"/>
        <c:numFmt formatCode="General" sourceLinked="1"/>
        <c:majorTickMark val="none"/>
        <c:minorTickMark val="none"/>
        <c:tickLblPos val="high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0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9536312"/>
        <c:crosses val="autoZero"/>
        <c:auto val="1"/>
        <c:lblAlgn val="ctr"/>
        <c:lblOffset val="100"/>
        <c:noMultiLvlLbl val="0"/>
      </c:catAx>
      <c:valAx>
        <c:axId val="399536312"/>
        <c:scaling>
          <c:orientation val="maxMin"/>
        </c:scaling>
        <c:delete val="1"/>
        <c:axPos val="t"/>
        <c:numFmt formatCode="0%" sourceLinked="1"/>
        <c:majorTickMark val="none"/>
        <c:minorTickMark val="none"/>
        <c:tickLblPos val="nextTo"/>
        <c:crossAx val="2461625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500" baseline="0"/>
              <a:t>Curriculum Content (% of total number of credits of the program)</a:t>
            </a:r>
          </a:p>
        </c:rich>
      </c:tx>
      <c:layout>
        <c:manualLayout>
          <c:xMode val="edge"/>
          <c:yMode val="edge"/>
          <c:x val="0.11377777777777778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Sheet2!$C$5</c:f>
              <c:strCache>
                <c:ptCount val="1"/>
                <c:pt idx="0">
                  <c:v>Curriculum Content (% of total number of credits of the program)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8119-4E7E-BFA6-62B815B8F02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8119-4E7E-BFA6-62B815B8F02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8119-4E7E-BFA6-62B815B8F02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8119-4E7E-BFA6-62B815B8F02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9-8119-4E7E-BFA6-62B815B8F025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B-8119-4E7E-BFA6-62B815B8F025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D-8119-4E7E-BFA6-62B815B8F025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F-8119-4E7E-BFA6-62B815B8F025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8119-4E7E-BFA6-62B815B8F025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8119-4E7E-BFA6-62B815B8F025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8119-4E7E-BFA6-62B815B8F025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8119-4E7E-BFA6-62B815B8F025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9-8119-4E7E-BFA6-62B815B8F025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B-8119-4E7E-BFA6-62B815B8F025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D-8119-4E7E-BFA6-62B815B8F025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horzOverflow="clip" vert="horz" wrap="square" lIns="38100" tIns="0" rIns="38100" bIns="73152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F-8119-4E7E-BFA6-62B815B8F025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Sheet2!$B$6:$B$13</c:f>
              <c:strCache>
                <c:ptCount val="8"/>
                <c:pt idx="0">
                  <c:v>Basic Sciences</c:v>
                </c:pt>
                <c:pt idx="1">
                  <c:v>Engineering Sciences</c:v>
                </c:pt>
                <c:pt idx="2">
                  <c:v>Humanities and Social Sciences</c:v>
                </c:pt>
                <c:pt idx="3">
                  <c:v>Program Core</c:v>
                </c:pt>
                <c:pt idx="4">
                  <c:v>Program Electives</c:v>
                </c:pt>
                <c:pt idx="5">
                  <c:v>Open Electives</c:v>
                </c:pt>
                <c:pt idx="6">
                  <c:v>Project</c:v>
                </c:pt>
                <c:pt idx="7">
                  <c:v>Internship/ Seminar</c:v>
                </c:pt>
              </c:strCache>
            </c:strRef>
          </c:cat>
          <c:val>
            <c:numRef>
              <c:f>Sheet2!$C$6:$C$13</c:f>
              <c:numCache>
                <c:formatCode>General</c:formatCode>
                <c:ptCount val="8"/>
                <c:pt idx="0">
                  <c:v>13.54</c:v>
                </c:pt>
                <c:pt idx="1">
                  <c:v>13.02</c:v>
                </c:pt>
                <c:pt idx="2">
                  <c:v>9.9</c:v>
                </c:pt>
                <c:pt idx="3">
                  <c:v>36.979999999999997</c:v>
                </c:pt>
                <c:pt idx="4">
                  <c:v>11.46</c:v>
                </c:pt>
                <c:pt idx="5">
                  <c:v>5.21</c:v>
                </c:pt>
                <c:pt idx="6">
                  <c:v>7.81</c:v>
                </c:pt>
                <c:pt idx="7">
                  <c:v>2.08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8119-4E7E-BFA6-62B815B8F025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Sheet2!$D$5</c:f>
              <c:strCache>
                <c:ptCount val="1"/>
                <c:pt idx="0">
                  <c:v>Total number of contact hours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2AED-4123-B0C8-AD20B533719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2AED-4123-B0C8-AD20B533719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2AED-4123-B0C8-AD20B533719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2AED-4123-B0C8-AD20B533719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9-2AED-4123-B0C8-AD20B533719F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B-2AED-4123-B0C8-AD20B533719F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D-2AED-4123-B0C8-AD20B533719F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F-2AED-4123-B0C8-AD20B533719F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2AED-4123-B0C8-AD20B533719F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2AED-4123-B0C8-AD20B533719F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AED-4123-B0C8-AD20B533719F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2AED-4123-B0C8-AD20B533719F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2AED-4123-B0C8-AD20B533719F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2AED-4123-B0C8-AD20B533719F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2AED-4123-B0C8-AD20B533719F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accent2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2AED-4123-B0C8-AD20B533719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Sheet2!$B$6:$B$13</c:f>
              <c:strCache>
                <c:ptCount val="8"/>
                <c:pt idx="0">
                  <c:v>Basic Sciences</c:v>
                </c:pt>
                <c:pt idx="1">
                  <c:v>Engineering Sciences</c:v>
                </c:pt>
                <c:pt idx="2">
                  <c:v>Humanities and Social Sciences</c:v>
                </c:pt>
                <c:pt idx="3">
                  <c:v>Program Core</c:v>
                </c:pt>
                <c:pt idx="4">
                  <c:v>Program Electives</c:v>
                </c:pt>
                <c:pt idx="5">
                  <c:v>Open Electives</c:v>
                </c:pt>
                <c:pt idx="6">
                  <c:v>Project</c:v>
                </c:pt>
                <c:pt idx="7">
                  <c:v>Internship/ Seminar</c:v>
                </c:pt>
              </c:strCache>
            </c:strRef>
          </c:cat>
          <c:val>
            <c:numRef>
              <c:f>Sheet2!$D$6:$D$13</c:f>
              <c:numCache>
                <c:formatCode>General</c:formatCode>
                <c:ptCount val="8"/>
                <c:pt idx="0">
                  <c:v>28</c:v>
                </c:pt>
                <c:pt idx="1">
                  <c:v>30</c:v>
                </c:pt>
                <c:pt idx="2">
                  <c:v>20</c:v>
                </c:pt>
                <c:pt idx="3">
                  <c:v>89</c:v>
                </c:pt>
                <c:pt idx="4">
                  <c:v>22</c:v>
                </c:pt>
                <c:pt idx="5">
                  <c:v>10</c:v>
                </c:pt>
                <c:pt idx="6">
                  <c:v>18</c:v>
                </c:pt>
                <c:pt idx="7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2AED-4123-B0C8-AD20B533719F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126705856852346E-2"/>
          <c:y val="3.4930235240686718E-2"/>
          <c:w val="0.9460525890610948"/>
          <c:h val="0.7704412078129253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Sheet1!$B$6</c:f>
              <c:strCache>
                <c:ptCount val="1"/>
                <c:pt idx="0">
                  <c:v>Sanctioned intake of the program (N)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Sheet1!$C$5:$F$5</c:f>
              <c:strCache>
                <c:ptCount val="4"/>
                <c:pt idx="0">
                  <c:v>2020-21</c:v>
                </c:pt>
                <c:pt idx="1">
                  <c:v>2019-20</c:v>
                </c:pt>
                <c:pt idx="2">
                  <c:v>2018-19</c:v>
                </c:pt>
                <c:pt idx="3">
                  <c:v>2017-18</c:v>
                </c:pt>
              </c:strCache>
            </c:strRef>
          </c:cat>
          <c:val>
            <c:numRef>
              <c:f>Sheet1!$C$6:$F$6</c:f>
              <c:numCache>
                <c:formatCode>General</c:formatCode>
                <c:ptCount val="4"/>
                <c:pt idx="0">
                  <c:v>180</c:v>
                </c:pt>
                <c:pt idx="1">
                  <c:v>180</c:v>
                </c:pt>
                <c:pt idx="2">
                  <c:v>180</c:v>
                </c:pt>
                <c:pt idx="3">
                  <c:v>180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B7A-43C9-9AFB-135D88D68626}"/>
            </c:ext>
          </c:extLst>
        </c:ser>
        <c:ser>
          <c:idx val="1"/>
          <c:order val="1"/>
          <c:tx>
            <c:strRef>
              <c:f>Sheet1!$B$7</c:f>
              <c:strCache>
                <c:ptCount val="1"/>
                <c:pt idx="0">
                  <c:v>Total number of students admitted (N1)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Sheet1!$C$5:$F$5</c:f>
              <c:strCache>
                <c:ptCount val="4"/>
                <c:pt idx="0">
                  <c:v>2020-21</c:v>
                </c:pt>
                <c:pt idx="1">
                  <c:v>2019-20</c:v>
                </c:pt>
                <c:pt idx="2">
                  <c:v>2018-19</c:v>
                </c:pt>
                <c:pt idx="3">
                  <c:v>2017-18</c:v>
                </c:pt>
              </c:strCache>
            </c:strRef>
          </c:cat>
          <c:val>
            <c:numRef>
              <c:f>Sheet1!$C$7:$F$7</c:f>
              <c:numCache>
                <c:formatCode>General</c:formatCode>
                <c:ptCount val="4"/>
                <c:pt idx="0">
                  <c:v>155</c:v>
                </c:pt>
                <c:pt idx="1">
                  <c:v>171</c:v>
                </c:pt>
                <c:pt idx="2">
                  <c:v>171</c:v>
                </c:pt>
                <c:pt idx="3">
                  <c:v>171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B7A-43C9-9AFB-135D88D68626}"/>
            </c:ext>
          </c:extLst>
        </c:ser>
        <c:ser>
          <c:idx val="2"/>
          <c:order val="2"/>
          <c:tx>
            <c:strRef>
              <c:f>Sheet1!$B$8</c:f>
              <c:strCache>
                <c:ptCount val="1"/>
                <c:pt idx="0">
                  <c:v>Number of students admitted in 2nd year(N2)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Sheet1!$C$5:$F$5</c:f>
              <c:strCache>
                <c:ptCount val="4"/>
                <c:pt idx="0">
                  <c:v>2020-21</c:v>
                </c:pt>
                <c:pt idx="1">
                  <c:v>2019-20</c:v>
                </c:pt>
                <c:pt idx="2">
                  <c:v>2018-19</c:v>
                </c:pt>
                <c:pt idx="3">
                  <c:v>2017-18</c:v>
                </c:pt>
              </c:strCache>
            </c:strRef>
          </c:cat>
          <c:val>
            <c:numRef>
              <c:f>Sheet1!$C$8:$F$8</c:f>
              <c:numCache>
                <c:formatCode>General</c:formatCode>
                <c:ptCount val="4"/>
                <c:pt idx="1">
                  <c:v>3</c:v>
                </c:pt>
                <c:pt idx="2">
                  <c:v>6</c:v>
                </c:pt>
                <c:pt idx="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B7A-43C9-9AFB-135D88D68626}"/>
            </c:ext>
          </c:extLst>
        </c:ser>
        <c:ser>
          <c:idx val="3"/>
          <c:order val="3"/>
          <c:tx>
            <c:strRef>
              <c:f>Sheet1!$B$9</c:f>
              <c:strCache>
                <c:ptCount val="1"/>
                <c:pt idx="0">
                  <c:v>Total number of students admitted (N1 + N2)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Sheet1!$C$5:$F$5</c:f>
              <c:strCache>
                <c:ptCount val="4"/>
                <c:pt idx="0">
                  <c:v>2020-21</c:v>
                </c:pt>
                <c:pt idx="1">
                  <c:v>2019-20</c:v>
                </c:pt>
                <c:pt idx="2">
                  <c:v>2018-19</c:v>
                </c:pt>
                <c:pt idx="3">
                  <c:v>2017-18</c:v>
                </c:pt>
              </c:strCache>
            </c:strRef>
          </c:cat>
          <c:val>
            <c:numRef>
              <c:f>Sheet1!$C$9:$F$9</c:f>
              <c:numCache>
                <c:formatCode>General</c:formatCode>
                <c:ptCount val="4"/>
                <c:pt idx="0">
                  <c:v>155</c:v>
                </c:pt>
                <c:pt idx="1">
                  <c:v>174</c:v>
                </c:pt>
                <c:pt idx="2">
                  <c:v>177</c:v>
                </c:pt>
                <c:pt idx="3">
                  <c:v>175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B7A-43C9-9AFB-135D88D68626}"/>
            </c:ext>
          </c:extLst>
        </c:ser>
        <c:ser>
          <c:idx val="4"/>
          <c:order val="4"/>
          <c:tx>
            <c:strRef>
              <c:f>Sheet1!$B$11</c:f>
              <c:strCache>
                <c:ptCount val="1"/>
                <c:pt idx="0">
                  <c:v>Enrollment Ratio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0.1100536586765016"/>
                  <c:y val="-0.7845477523276108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B5F96B88-D759-4FC6-9BC1-2D19E521122A}" type="SERIESNAME">
                      <a:rPr lang="en-US" sz="1400" baseline="0"/>
                      <a:pPr>
                        <a:defRPr sz="1400"/>
                      </a:pPr>
                      <a:t>[SERIES NAME]</a:t>
                    </a:fld>
                    <a:r>
                      <a:rPr lang="en-US" sz="1400" baseline="0"/>
                      <a:t>, </a:t>
                    </a:r>
                    <a:fld id="{5FA207B0-3771-4E79-801E-C1C53A19C2EC}" type="CELLREF">
                      <a:rPr lang="en-US" sz="1400" baseline="0"/>
                      <a:pPr>
                        <a:defRPr sz="1400"/>
                      </a:pPr>
                      <a:t>[CELLREF]</a:t>
                    </a:fld>
                    <a:endParaRPr lang="en-US" sz="1400" baseline="0"/>
                  </a:p>
                </c:rich>
              </c:tx>
              <c:spPr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1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{5FA207B0-3771-4E79-801E-C1C53A19C2EC}</c15:txfldGUID>
                      <c15:f>Sheet1!$C$11</c15:f>
                      <c15:dlblFieldTableCache>
                        <c:ptCount val="1"/>
                        <c:pt idx="0">
                          <c:v>86%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4-CB7A-43C9-9AFB-135D88D68626}"/>
                </c:ext>
              </c:extLst>
            </c:dLbl>
            <c:dLbl>
              <c:idx val="1"/>
              <c:layout>
                <c:manualLayout>
                  <c:x val="-0.1294860944551007"/>
                  <c:y val="-0.744752371642124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400" baseline="0" dirty="0"/>
                      <a:t> </a:t>
                    </a:r>
                    <a:fld id="{5278E1A7-728E-473C-AEDF-FB068EA727B6}" type="CELLREF">
                      <a:rPr lang="en-US" sz="1400" baseline="0"/>
                      <a:pPr>
                        <a:defRPr sz="1400"/>
                      </a:pPr>
                      <a:t>[CELLREF]</a:t>
                    </a:fld>
                    <a:endParaRPr lang="en-US" sz="1400" baseline="0" dirty="0"/>
                  </a:p>
                </c:rich>
              </c:tx>
              <c:spPr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{5278E1A7-728E-473C-AEDF-FB068EA727B6}</c15:txfldGUID>
                      <c15:f>Sheet1!$D$11</c15:f>
                      <c15:dlblFieldTableCache>
                        <c:ptCount val="1"/>
                        <c:pt idx="0">
                          <c:v>95%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5-CB7A-43C9-9AFB-135D88D68626}"/>
                </c:ext>
              </c:extLst>
            </c:dLbl>
            <c:dLbl>
              <c:idx val="2"/>
              <c:layout>
                <c:manualLayout>
                  <c:x val="-0.13340284381182466"/>
                  <c:y val="-0.744752371642124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400" baseline="0" dirty="0"/>
                      <a:t> </a:t>
                    </a:r>
                    <a:fld id="{2833B0CD-C13C-425F-B38A-CF897D799392}" type="CELLREF">
                      <a:rPr lang="en-US" sz="1400" baseline="0"/>
                      <a:pPr>
                        <a:defRPr sz="1400"/>
                      </a:pPr>
                      <a:t>[CELLREF]</a:t>
                    </a:fld>
                    <a:endParaRPr lang="en-US" sz="1400" baseline="0" dirty="0"/>
                  </a:p>
                </c:rich>
              </c:tx>
              <c:spPr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{2833B0CD-C13C-425F-B38A-CF897D799392}</c15:txfldGUID>
                      <c15:f>Sheet1!$E$11</c15:f>
                      <c15:dlblFieldTableCache>
                        <c:ptCount val="1"/>
                        <c:pt idx="0">
                          <c:v>95%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6-CB7A-43C9-9AFB-135D88D68626}"/>
                </c:ext>
              </c:extLst>
            </c:dLbl>
            <c:dLbl>
              <c:idx val="3"/>
              <c:layout>
                <c:manualLayout>
                  <c:x val="-0.12492162144400984"/>
                  <c:y val="-0.7460125342353473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/>
                      <a:t> </a:t>
                    </a:r>
                    <a:fld id="{3C715CD9-6B9D-4723-8251-C458FE20C290}" type="CELLREF">
                      <a:rPr lang="en-US" sz="1400"/>
                      <a:pPr/>
                      <a:t>[CELLREF]</a:t>
                    </a:fld>
                    <a:endParaRPr lang="en-US" sz="1400" dirty="0"/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{3C715CD9-6B9D-4723-8251-C458FE20C290}</c15:txfldGUID>
                      <c15:f>Sheet1!$F$11</c15:f>
                      <c15:dlblFieldTableCache>
                        <c:ptCount val="1"/>
                        <c:pt idx="0">
                          <c:v>95%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7-CB7A-43C9-9AFB-135D88D68626}"/>
                </c:ext>
              </c:extLst>
            </c:dLbl>
            <c:spPr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Sheet1!$C$5:$F$5</c:f>
              <c:strCache>
                <c:ptCount val="4"/>
                <c:pt idx="0">
                  <c:v>2020-21</c:v>
                </c:pt>
                <c:pt idx="1">
                  <c:v>2019-20</c:v>
                </c:pt>
                <c:pt idx="2">
                  <c:v>2018-19</c:v>
                </c:pt>
                <c:pt idx="3">
                  <c:v>2017-18</c:v>
                </c:pt>
              </c:strCache>
            </c:strRef>
          </c:cat>
          <c:val>
            <c:numRef>
              <c:f>Sheet1!$C$11:$F$11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B7A-43C9-9AFB-135D88D6862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75671720"/>
        <c:axId val="375675656"/>
      </c:barChart>
      <c:catAx>
        <c:axId val="375671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5675656"/>
        <c:crosses val="autoZero"/>
        <c:auto val="1"/>
        <c:lblAlgn val="ctr"/>
        <c:lblOffset val="100"/>
        <c:noMultiLvlLbl val="0"/>
      </c:catAx>
      <c:valAx>
        <c:axId val="3756756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56717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4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Sheet2!$M$5:$M$5</c:f>
              <c:strCache>
                <c:ptCount val="1"/>
                <c:pt idx="0">
                  <c:v>Total Number of students admitted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Sheet2!$L$6:$L$9</c:f>
              <c:strCache>
                <c:ptCount val="4"/>
                <c:pt idx="0">
                  <c:v>2016-17</c:v>
                </c:pt>
                <c:pt idx="1">
                  <c:v>2015-16</c:v>
                </c:pt>
                <c:pt idx="2">
                  <c:v>2014-15</c:v>
                </c:pt>
                <c:pt idx="3">
                  <c:v>2013-14</c:v>
                </c:pt>
              </c:strCache>
            </c:strRef>
          </c:cat>
          <c:val>
            <c:numRef>
              <c:f>Sheet2!$M$6:$M$9</c:f>
              <c:numCache>
                <c:formatCode>General</c:formatCode>
                <c:ptCount val="4"/>
                <c:pt idx="0">
                  <c:v>189</c:v>
                </c:pt>
                <c:pt idx="1">
                  <c:v>165</c:v>
                </c:pt>
                <c:pt idx="2">
                  <c:v>166</c:v>
                </c:pt>
                <c:pt idx="3">
                  <c:v>132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21-44D2-8A77-685E980995A7}"/>
            </c:ext>
          </c:extLst>
        </c:ser>
        <c:ser>
          <c:idx val="1"/>
          <c:order val="1"/>
          <c:tx>
            <c:strRef>
              <c:f>Sheet2!$N$5:$N$5</c:f>
              <c:strCache>
                <c:ptCount val="1"/>
                <c:pt idx="0">
                  <c:v>Number of students who have graduated without backlogs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Sheet2!$L$6:$L$9</c:f>
              <c:strCache>
                <c:ptCount val="4"/>
                <c:pt idx="0">
                  <c:v>2016-17</c:v>
                </c:pt>
                <c:pt idx="1">
                  <c:v>2015-16</c:v>
                </c:pt>
                <c:pt idx="2">
                  <c:v>2014-15</c:v>
                </c:pt>
                <c:pt idx="3">
                  <c:v>2013-14</c:v>
                </c:pt>
              </c:strCache>
            </c:strRef>
          </c:cat>
          <c:val>
            <c:numRef>
              <c:f>Sheet2!$N$6:$N$9</c:f>
              <c:numCache>
                <c:formatCode>General</c:formatCode>
                <c:ptCount val="4"/>
                <c:pt idx="0">
                  <c:v>104</c:v>
                </c:pt>
                <c:pt idx="1">
                  <c:v>78</c:v>
                </c:pt>
                <c:pt idx="2">
                  <c:v>76</c:v>
                </c:pt>
                <c:pt idx="3">
                  <c:v>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B21-44D2-8A77-685E980995A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399556600"/>
        <c:axId val="399554960"/>
      </c:barChart>
      <c:catAx>
        <c:axId val="399556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9554960"/>
        <c:crosses val="autoZero"/>
        <c:auto val="1"/>
        <c:lblAlgn val="ctr"/>
        <c:lblOffset val="100"/>
        <c:noMultiLvlLbl val="0"/>
      </c:catAx>
      <c:valAx>
        <c:axId val="3995549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95566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Sheet2!$M$5</c:f>
              <c:strCache>
                <c:ptCount val="1"/>
                <c:pt idx="0">
                  <c:v>Total Number of students admitted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Sheet2!$L$6:$L$9</c:f>
              <c:strCache>
                <c:ptCount val="4"/>
                <c:pt idx="0">
                  <c:v>2016-17</c:v>
                </c:pt>
                <c:pt idx="1">
                  <c:v>2015-16</c:v>
                </c:pt>
                <c:pt idx="2">
                  <c:v>2014-15</c:v>
                </c:pt>
                <c:pt idx="3">
                  <c:v>2013-14</c:v>
                </c:pt>
              </c:strCache>
            </c:strRef>
          </c:cat>
          <c:val>
            <c:numRef>
              <c:f>Sheet2!$M$6:$M$9</c:f>
              <c:numCache>
                <c:formatCode>General</c:formatCode>
                <c:ptCount val="4"/>
                <c:pt idx="0">
                  <c:v>189</c:v>
                </c:pt>
                <c:pt idx="1">
                  <c:v>165</c:v>
                </c:pt>
                <c:pt idx="2">
                  <c:v>166</c:v>
                </c:pt>
                <c:pt idx="3">
                  <c:v>132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941-4FCD-8A19-D911699471F7}"/>
            </c:ext>
          </c:extLst>
        </c:ser>
        <c:ser>
          <c:idx val="1"/>
          <c:order val="1"/>
          <c:tx>
            <c:strRef>
              <c:f>Sheet2!$O$5</c:f>
              <c:strCache>
                <c:ptCount val="1"/>
                <c:pt idx="0">
                  <c:v>Number of Students who have graduated in stipulated period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Sheet2!$L$6:$L$9</c:f>
              <c:strCache>
                <c:ptCount val="4"/>
                <c:pt idx="0">
                  <c:v>2016-17</c:v>
                </c:pt>
                <c:pt idx="1">
                  <c:v>2015-16</c:v>
                </c:pt>
                <c:pt idx="2">
                  <c:v>2014-15</c:v>
                </c:pt>
                <c:pt idx="3">
                  <c:v>2013-14</c:v>
                </c:pt>
              </c:strCache>
            </c:strRef>
          </c:cat>
          <c:val>
            <c:numRef>
              <c:f>Sheet2!$O$6:$O$9</c:f>
              <c:numCache>
                <c:formatCode>General</c:formatCode>
                <c:ptCount val="4"/>
                <c:pt idx="0">
                  <c:v>177</c:v>
                </c:pt>
                <c:pt idx="1">
                  <c:v>132</c:v>
                </c:pt>
                <c:pt idx="2">
                  <c:v>146</c:v>
                </c:pt>
                <c:pt idx="3">
                  <c:v>123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941-4FCD-8A19-D911699471F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238606280"/>
        <c:axId val="238603328"/>
      </c:barChart>
      <c:catAx>
        <c:axId val="238606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8603328"/>
        <c:crosses val="autoZero"/>
        <c:auto val="1"/>
        <c:lblAlgn val="ctr"/>
        <c:lblOffset val="100"/>
        <c:noMultiLvlLbl val="0"/>
      </c:catAx>
      <c:valAx>
        <c:axId val="2386033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86062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Sheet2!$P$5</c:f>
              <c:strCache>
                <c:ptCount val="1"/>
                <c:pt idx="0">
                  <c:v>Success Rate in Stipulated Period of Time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Sheet2!$L$6:$L$9</c:f>
              <c:strCache>
                <c:ptCount val="4"/>
                <c:pt idx="0">
                  <c:v>2016-17</c:v>
                </c:pt>
                <c:pt idx="1">
                  <c:v>2015-16</c:v>
                </c:pt>
                <c:pt idx="2">
                  <c:v>2014-15</c:v>
                </c:pt>
                <c:pt idx="3">
                  <c:v>2013-14</c:v>
                </c:pt>
              </c:strCache>
            </c:strRef>
          </c:cat>
          <c:val>
            <c:numRef>
              <c:f>Sheet2!$P$6:$P$9</c:f>
              <c:numCache>
                <c:formatCode>General</c:formatCode>
                <c:ptCount val="4"/>
                <c:pt idx="0">
                  <c:v>0.94</c:v>
                </c:pt>
                <c:pt idx="1">
                  <c:v>0.8</c:v>
                </c:pt>
                <c:pt idx="2">
                  <c:v>0.88</c:v>
                </c:pt>
                <c:pt idx="3">
                  <c:v>0.93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24E-40E2-9C8E-0F2FFCB4489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5"/>
        <c:axId val="407653616"/>
        <c:axId val="407656240"/>
      </c:barChart>
      <c:catAx>
        <c:axId val="407653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7656240"/>
        <c:crosses val="autoZero"/>
        <c:auto val="1"/>
        <c:lblAlgn val="ctr"/>
        <c:lblOffset val="100"/>
        <c:noMultiLvlLbl val="0"/>
      </c:catAx>
      <c:valAx>
        <c:axId val="407656240"/>
        <c:scaling>
          <c:orientation val="minMax"/>
          <c:max val="1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7653616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Sheet1!$B$22</c:f>
              <c:strCache>
                <c:ptCount val="1"/>
                <c:pt idx="0">
                  <c:v>API in Third Year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Sheet1!$C$18:$F$18</c:f>
              <c:strCache>
                <c:ptCount val="4"/>
                <c:pt idx="0">
                  <c:v>2017-18</c:v>
                </c:pt>
                <c:pt idx="1">
                  <c:v>2016-2017</c:v>
                </c:pt>
                <c:pt idx="2">
                  <c:v>2015-2016</c:v>
                </c:pt>
                <c:pt idx="3">
                  <c:v>2014-2015</c:v>
                </c:pt>
              </c:strCache>
            </c:strRef>
          </c:cat>
          <c:val>
            <c:numRef>
              <c:f>Sheet1!$C$22:$F$22</c:f>
              <c:numCache>
                <c:formatCode>General</c:formatCode>
                <c:ptCount val="4"/>
                <c:pt idx="0">
                  <c:v>7.35</c:v>
                </c:pt>
                <c:pt idx="1">
                  <c:v>7.34</c:v>
                </c:pt>
                <c:pt idx="2">
                  <c:v>6.89</c:v>
                </c:pt>
                <c:pt idx="3">
                  <c:v>7.17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66-4FE2-8A7A-A68DB19891C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75"/>
        <c:axId val="523446824"/>
        <c:axId val="523447480"/>
      </c:barChart>
      <c:catAx>
        <c:axId val="523446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3447480"/>
        <c:crosses val="autoZero"/>
        <c:auto val="1"/>
        <c:lblAlgn val="ctr"/>
        <c:lblOffset val="100"/>
        <c:noMultiLvlLbl val="0"/>
      </c:catAx>
      <c:valAx>
        <c:axId val="523447480"/>
        <c:scaling>
          <c:orientation val="minMax"/>
          <c:max val="10"/>
          <c:min val="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34468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Sheet1!$K$22</c:f>
              <c:strCache>
                <c:ptCount val="1"/>
                <c:pt idx="0">
                  <c:v>API in Second Year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Sheet1!$L$18:$O$18</c:f>
              <c:strCache>
                <c:ptCount val="4"/>
                <c:pt idx="0">
                  <c:v>2018-19</c:v>
                </c:pt>
                <c:pt idx="1">
                  <c:v>2017-18</c:v>
                </c:pt>
                <c:pt idx="2">
                  <c:v>2016-2017</c:v>
                </c:pt>
                <c:pt idx="3">
                  <c:v>2015-2016</c:v>
                </c:pt>
              </c:strCache>
            </c:strRef>
          </c:cat>
          <c:val>
            <c:numRef>
              <c:f>Sheet1!$L$22:$O$22</c:f>
              <c:numCache>
                <c:formatCode>General</c:formatCode>
                <c:ptCount val="4"/>
                <c:pt idx="0">
                  <c:v>6.64</c:v>
                </c:pt>
                <c:pt idx="1">
                  <c:v>6.98</c:v>
                </c:pt>
                <c:pt idx="2">
                  <c:v>7.11</c:v>
                </c:pt>
                <c:pt idx="3">
                  <c:v>5.85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0F5-452A-9531-48A174D5305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35"/>
        <c:axId val="357898632"/>
        <c:axId val="357903880"/>
      </c:barChart>
      <c:catAx>
        <c:axId val="357898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7903880"/>
        <c:crosses val="autoZero"/>
        <c:auto val="1"/>
        <c:lblAlgn val="ctr"/>
        <c:lblOffset val="100"/>
        <c:noMultiLvlLbl val="0"/>
      </c:catAx>
      <c:valAx>
        <c:axId val="3579038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78986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0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302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0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1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1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62F16E-B851-48A9-8466-F5B3741A41AF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66B605-1636-41C5-BD94-12738D8AA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22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BD82F9-1A81-4410-8E5B-EC854F4D3437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3736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BD82F9-1A81-4410-8E5B-EC854F4D3437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8514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BD82F9-1A81-4410-8E5B-EC854F4D3437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4042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BD82F9-1A81-4410-8E5B-EC854F4D3437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0823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BD82F9-1A81-4410-8E5B-EC854F4D3437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8715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BD82F9-1A81-4410-8E5B-EC854F4D3437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8229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BD82F9-1A81-4410-8E5B-EC854F4D3437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7875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BD82F9-1A81-4410-8E5B-EC854F4D3437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4415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BD82F9-1A81-4410-8E5B-EC854F4D3437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0947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BD82F9-1A81-4410-8E5B-EC854F4D3437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0092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BD82F9-1A81-4410-8E5B-EC854F4D3437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219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BD82F9-1A81-4410-8E5B-EC854F4D3437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2901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BD82F9-1A81-4410-8E5B-EC854F4D3437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0920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BD82F9-1A81-4410-8E5B-EC854F4D3437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4962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BD82F9-1A81-4410-8E5B-EC854F4D3437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1708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BD82F9-1A81-4410-8E5B-EC854F4D3437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162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BD82F9-1A81-4410-8E5B-EC854F4D3437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330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BD82F9-1A81-4410-8E5B-EC854F4D3437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9070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BD82F9-1A81-4410-8E5B-EC854F4D3437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734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BD82F9-1A81-4410-8E5B-EC854F4D3437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9096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1E5711-B995-414F-BD66-FBA9C7ECC0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8CEF8A-88A4-4143-B2AE-F5CE8AE19C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EFCB7E-799D-4731-AE08-EE479616F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D892C-E2C5-4086-BA5A-3B057BCF2495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C205F5-7F9D-47DC-A00D-D4CC91A7E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269781-E1E2-499C-B23A-FF726A05A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3D85E-0826-400D-BF4F-6686DEADB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388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EC4D6-D4B6-4B66-960D-984D49F5E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DD5AD8-EBB3-4BA5-82F8-462B4B6BF5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2F83B9-F792-4857-9627-DCB527751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D892C-E2C5-4086-BA5A-3B057BCF2495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C57559-42F3-41DC-AC8A-FD8FDAA68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F77806-68F3-4EA5-AE0E-758CAC311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3D85E-0826-400D-BF4F-6686DEADB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54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12B1BE4-9B3D-4FCE-B6ED-C0D8980914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5EEB3D-8957-4803-9759-F142857ABB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013302-482F-4FF0-B97F-21B6F4202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D892C-E2C5-4086-BA5A-3B057BCF2495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FF3FD6-933B-4B4E-889E-79A192A3F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CE8E9F-3753-4928-B824-EC17B9097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3D85E-0826-400D-BF4F-6686DEADB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628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FD3CEC-9BFE-461E-A48C-5B9871861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CDF866-2E49-474E-BAAB-79DF0D641B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CDE511-964E-4586-98D5-A9B8FEC51B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D892C-E2C5-4086-BA5A-3B057BCF2495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529F98-F381-4F34-BBCA-F1A33E82FA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72B23E-BC7B-4BD7-B72B-A44C48786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3D85E-0826-400D-BF4F-6686DEADB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519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E4855-5680-4969-ADE2-699AE9FE2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1F487B-4180-4993-8D75-7EE2E2E5BB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4EF6A3-A20B-4B4E-823E-ED5F58C69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D892C-E2C5-4086-BA5A-3B057BCF2495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524340-5982-4D4D-9BA2-580EED9D0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EB5FFA-6E7C-4145-8C3E-7CA556C58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3D85E-0826-400D-BF4F-6686DEADB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879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07769-07E6-4261-B636-5E73028C2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13FF58-4670-4DC8-AF74-388492CB5B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2456B0-B4AB-460C-804D-1005AD3197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52F2BF-CBE9-4EC9-B04D-43D80A30F8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D892C-E2C5-4086-BA5A-3B057BCF2495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A75065-2B7E-4C2A-85D8-DAE5AA50C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A4CA1D-CA36-4678-BF93-4F520F510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3D85E-0826-400D-BF4F-6686DEADB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747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0E212D-4D92-40F0-A31F-655344D6A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4B89BD-61A2-421A-BC82-32A8FC4266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3D7B75-68F6-45D1-9626-5138952E13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D3EF96-5869-4CA3-8EFF-20DBB4EE0E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0CF042-99E2-4241-9417-B0FBDD5796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2219666-9CF3-49B5-B089-96EA32ACB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D892C-E2C5-4086-BA5A-3B057BCF2495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4855724-C9D4-479C-B2B0-A4244963B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42A9E9-DB4D-4E3D-97FA-36090B2C7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3D85E-0826-400D-BF4F-6686DEADB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180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E8F687-5B81-4CBA-90FC-89D74AB21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3D44F3-D5AD-46BB-B118-2CE111438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D892C-E2C5-4086-BA5A-3B057BCF2495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0B149A-9451-4FFE-9B47-F5E0B1E3B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E2A0CB-57AE-4DFA-BB7A-127A1248A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3D85E-0826-400D-BF4F-6686DEADB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400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D468A94-95D4-4BED-8733-7CBF88719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D892C-E2C5-4086-BA5A-3B057BCF2495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0317FD-54A2-4AD1-883F-BE829C0A8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97BFCA-F8D1-4270-BA3F-450C34343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3D85E-0826-400D-BF4F-6686DEADB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812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4DC60-8726-41CB-8418-1EA2A4976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EDF823-BD57-4907-A725-EA42AE7C4C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CC71BB-AF02-44D8-AD18-515CA0EEA9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286650-10B2-47DD-8DAB-8961A47DA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D892C-E2C5-4086-BA5A-3B057BCF2495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1A34F2-F175-4100-B688-E007E06AF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3D4C13-3EFC-404D-932F-6FF91AA47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3D85E-0826-400D-BF4F-6686DEADB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252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FDC6F-1E65-43C0-BC6F-EBB1F0DBB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CBFDF08-EF13-4CC6-9998-B5B8C1E712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AEE0AE-3FFA-44C7-89BF-598E192436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966EE4-F118-40F4-BA47-7FF342B263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D892C-E2C5-4086-BA5A-3B057BCF2495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847541-DA66-4052-9875-3E82AD21A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B19D14-F259-4CDF-911F-316C94C91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3D85E-0826-400D-BF4F-6686DEADB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298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DC012C8-FC0B-4CE9-9B4B-22A9BCC12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48E7F3-5884-4541-AA8E-C4DA2E7272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A9F810-8EFF-48D8-A8DE-45FC8B9C66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D892C-E2C5-4086-BA5A-3B057BCF2495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ECEA62-D8E3-4741-83AD-C4B83C6571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3DBDF6-BB82-4BD1-BF6C-407893EF7D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33D85E-0826-400D-BF4F-6686DEADB4D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B6CC836-E674-48D5-8211-22E29DE29194}"/>
              </a:ext>
            </a:extLst>
          </p:cNvPr>
          <p:cNvSpPr/>
          <p:nvPr userDrawn="1"/>
        </p:nvSpPr>
        <p:spPr>
          <a:xfrm>
            <a:off x="11277600" y="80849"/>
            <a:ext cx="914400" cy="947057"/>
          </a:xfrm>
          <a:prstGeom prst="rect">
            <a:avLst/>
          </a:prstGeom>
          <a:blipFill>
            <a:blip r:embed="rId1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436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2EA2A-58FA-4FD8-92E8-B2D230133F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260190"/>
            <a:ext cx="11946194" cy="516195"/>
          </a:xfrm>
        </p:spPr>
        <p:txBody>
          <a:bodyPr>
            <a:noAutofit/>
          </a:bodyPr>
          <a:lstStyle/>
          <a:p>
            <a:r>
              <a:rPr lang="en-US" sz="4000" dirty="0"/>
              <a:t>Department of Computer Science and Engineering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AC2105-D7D7-44F8-BB76-95A06029ED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1381" y="3207776"/>
            <a:ext cx="9606116" cy="2337619"/>
          </a:xfrm>
        </p:spPr>
        <p:txBody>
          <a:bodyPr>
            <a:normAutofit fontScale="70000" lnSpcReduction="20000"/>
          </a:bodyPr>
          <a:lstStyle/>
          <a:p>
            <a:r>
              <a:rPr lang="en-US" sz="3200" dirty="0"/>
              <a:t>Welcomes</a:t>
            </a:r>
          </a:p>
          <a:p>
            <a:endParaRPr lang="en-US" sz="3200" dirty="0"/>
          </a:p>
          <a:p>
            <a:br>
              <a:rPr lang="en-US" sz="3200" dirty="0"/>
            </a:br>
            <a:r>
              <a:rPr lang="en-US" sz="3200" dirty="0"/>
              <a:t>NBA</a:t>
            </a:r>
            <a:br>
              <a:rPr lang="en-US" sz="3200" dirty="0"/>
            </a:br>
            <a:r>
              <a:rPr lang="en-US" sz="3200" dirty="0"/>
              <a:t>Expert Team</a:t>
            </a:r>
          </a:p>
          <a:p>
            <a:endParaRPr lang="en-US" sz="3200" dirty="0"/>
          </a:p>
          <a:p>
            <a:r>
              <a:rPr lang="en-US" sz="3200" dirty="0"/>
              <a:t>17</a:t>
            </a:r>
            <a:r>
              <a:rPr lang="en-US" sz="3200" baseline="30000" dirty="0"/>
              <a:t>th</a:t>
            </a:r>
            <a:r>
              <a:rPr lang="en-US" sz="3200" dirty="0"/>
              <a:t> Sep 2021</a:t>
            </a:r>
          </a:p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8B45E1E-DEC3-4BAC-B457-B90E29C9815E}"/>
              </a:ext>
            </a:extLst>
          </p:cNvPr>
          <p:cNvSpPr txBox="1">
            <a:spLocks/>
          </p:cNvSpPr>
          <p:nvPr/>
        </p:nvSpPr>
        <p:spPr>
          <a:xfrm>
            <a:off x="609600" y="1528299"/>
            <a:ext cx="10972800" cy="51619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Moradabad Institute of Technology</a:t>
            </a:r>
          </a:p>
        </p:txBody>
      </p:sp>
    </p:spTree>
    <p:extLst>
      <p:ext uri="{BB962C8B-B14F-4D97-AF65-F5344CB8AC3E}">
        <p14:creationId xmlns:p14="http://schemas.microsoft.com/office/powerpoint/2010/main" val="28181375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B9243-B1FE-41BB-9506-3499527A0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68361"/>
            <a:ext cx="2952135" cy="4586748"/>
          </a:xfrm>
        </p:spPr>
        <p:txBody>
          <a:bodyPr/>
          <a:lstStyle/>
          <a:p>
            <a:r>
              <a:rPr lang="en-US" dirty="0"/>
              <a:t>Process for Defining of Vision and Mission of the Department</a:t>
            </a:r>
          </a:p>
        </p:txBody>
      </p:sp>
      <p:pic>
        <p:nvPicPr>
          <p:cNvPr id="17" name="Content Placeholder 16">
            <a:extLst>
              <a:ext uri="{FF2B5EF4-FFF2-40B4-BE49-F238E27FC236}">
                <a16:creationId xmlns:a16="http://schemas.microsoft.com/office/drawing/2014/main" id="{C053ED35-FD89-47BE-8F2B-2B9815D891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7306" y="163418"/>
            <a:ext cx="6341806" cy="6531163"/>
          </a:xfrm>
        </p:spPr>
      </p:pic>
    </p:spTree>
    <p:extLst>
      <p:ext uri="{BB962C8B-B14F-4D97-AF65-F5344CB8AC3E}">
        <p14:creationId xmlns:p14="http://schemas.microsoft.com/office/powerpoint/2010/main" val="27559667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B9243-B1FE-41BB-9506-3499527A0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68361"/>
            <a:ext cx="2952135" cy="4586748"/>
          </a:xfrm>
        </p:spPr>
        <p:txBody>
          <a:bodyPr/>
          <a:lstStyle/>
          <a:p>
            <a:r>
              <a:rPr lang="en-US" dirty="0"/>
              <a:t>Process for Defining of PEOs of the Department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036C0E1-C9DF-401F-874C-8A1CD43787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638" y="140353"/>
            <a:ext cx="6192980" cy="6549584"/>
          </a:xfrm>
        </p:spPr>
      </p:pic>
    </p:spTree>
    <p:extLst>
      <p:ext uri="{BB962C8B-B14F-4D97-AF65-F5344CB8AC3E}">
        <p14:creationId xmlns:p14="http://schemas.microsoft.com/office/powerpoint/2010/main" val="20346449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F9114-1255-4364-90EB-39EC0530B11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2. Program Curriculum and Teaching-Learning Processes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B7B4F5-2DDC-4277-9957-62131B25627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3349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3BABEB-D259-4026-8DD8-DFCCF6E74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Curriculum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6619CF-0BBE-4A6C-93DA-BB4F3ED7A2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/>
              <a:t>Moradabad Institute of Technology is affiliated to Dr. APJ Abdul Kalam Technical University, Lucknow, Uttar Pradesh (AKTU).</a:t>
            </a:r>
          </a:p>
          <a:p>
            <a:pPr algn="just"/>
            <a:r>
              <a:rPr lang="en-US" dirty="0"/>
              <a:t>Program follows the curriculum provided by AKTU.</a:t>
            </a:r>
          </a:p>
          <a:p>
            <a:pPr algn="just"/>
            <a:r>
              <a:rPr lang="en-US" dirty="0"/>
              <a:t>Structure of Curriculum (Evaluation Scheme and Detailed Syllabus) is as:</a:t>
            </a:r>
          </a:p>
          <a:p>
            <a:pPr lvl="1"/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Year</a:t>
            </a:r>
          </a:p>
          <a:p>
            <a:pPr lvl="1"/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Year</a:t>
            </a:r>
          </a:p>
          <a:p>
            <a:pPr lvl="1"/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Year</a:t>
            </a:r>
          </a:p>
          <a:p>
            <a:pPr lvl="1"/>
            <a:r>
              <a:rPr lang="en-US" dirty="0"/>
              <a:t>4</a:t>
            </a:r>
            <a:r>
              <a:rPr lang="en-US" baseline="30000" dirty="0"/>
              <a:t>th</a:t>
            </a:r>
            <a:r>
              <a:rPr lang="en-US" dirty="0"/>
              <a:t> Year</a:t>
            </a:r>
          </a:p>
        </p:txBody>
      </p:sp>
    </p:spTree>
    <p:extLst>
      <p:ext uri="{BB962C8B-B14F-4D97-AF65-F5344CB8AC3E}">
        <p14:creationId xmlns:p14="http://schemas.microsoft.com/office/powerpoint/2010/main" val="8276501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E1BF3-1B79-4B95-B11F-9595ED3EC0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Components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DAD1A77-E51B-438A-A2F7-C42936B1BE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45D27BF1-3806-4F8C-9BF3-C9EA5F0E48AB}"/>
              </a:ext>
            </a:extLst>
          </p:cNvPr>
          <p:cNvGraphicFramePr>
            <a:graphicFrameLocks/>
          </p:cNvGraphicFramePr>
          <p:nvPr/>
        </p:nvGraphicFramePr>
        <p:xfrm>
          <a:off x="5707626" y="516194"/>
          <a:ext cx="5646174" cy="3485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29EE4666-FCB4-4EFE-951E-722E2C2BBB48}"/>
              </a:ext>
            </a:extLst>
          </p:cNvPr>
          <p:cNvGraphicFramePr>
            <a:graphicFrameLocks/>
          </p:cNvGraphicFramePr>
          <p:nvPr/>
        </p:nvGraphicFramePr>
        <p:xfrm>
          <a:off x="7312742" y="3701844"/>
          <a:ext cx="4879258" cy="30086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E1902E41-EC91-4B6E-A7CD-1DC79A0B062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807" t="22997" r="5644" b="26225"/>
          <a:stretch/>
        </p:blipFill>
        <p:spPr>
          <a:xfrm>
            <a:off x="176981" y="4148830"/>
            <a:ext cx="7654414" cy="2467818"/>
          </a:xfrm>
          <a:prstGeom prst="rect">
            <a:avLst/>
          </a:prstGeom>
        </p:spPr>
      </p:pic>
      <p:graphicFrame>
        <p:nvGraphicFramePr>
          <p:cNvPr id="10" name="Content Placeholder 3">
            <a:extLst>
              <a:ext uri="{FF2B5EF4-FFF2-40B4-BE49-F238E27FC236}">
                <a16:creationId xmlns:a16="http://schemas.microsoft.com/office/drawing/2014/main" id="{71EA35A3-5B20-49E9-AF51-9C42132E6A19}"/>
              </a:ext>
            </a:extLst>
          </p:cNvPr>
          <p:cNvGraphicFramePr>
            <a:graphicFrameLocks/>
          </p:cNvGraphicFramePr>
          <p:nvPr/>
        </p:nvGraphicFramePr>
        <p:xfrm>
          <a:off x="840658" y="1690688"/>
          <a:ext cx="10513142" cy="3264474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787445">
                  <a:extLst>
                    <a:ext uri="{9D8B030D-6E8A-4147-A177-3AD203B41FA5}">
                      <a16:colId xmlns:a16="http://schemas.microsoft.com/office/drawing/2014/main" val="166049129"/>
                    </a:ext>
                  </a:extLst>
                </a:gridCol>
                <a:gridCol w="3907063">
                  <a:extLst>
                    <a:ext uri="{9D8B030D-6E8A-4147-A177-3AD203B41FA5}">
                      <a16:colId xmlns:a16="http://schemas.microsoft.com/office/drawing/2014/main" val="893967410"/>
                    </a:ext>
                  </a:extLst>
                </a:gridCol>
                <a:gridCol w="2110298">
                  <a:extLst>
                    <a:ext uri="{9D8B030D-6E8A-4147-A177-3AD203B41FA5}">
                      <a16:colId xmlns:a16="http://schemas.microsoft.com/office/drawing/2014/main" val="1369890449"/>
                    </a:ext>
                  </a:extLst>
                </a:gridCol>
                <a:gridCol w="1708336">
                  <a:extLst>
                    <a:ext uri="{9D8B030D-6E8A-4147-A177-3AD203B41FA5}">
                      <a16:colId xmlns:a16="http://schemas.microsoft.com/office/drawing/2014/main" val="2447491154"/>
                    </a:ext>
                  </a:extLst>
                </a:gridCol>
              </a:tblGrid>
              <a:tr h="30070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baseline="0" dirty="0">
                          <a:effectLst/>
                        </a:rPr>
                        <a:t>Course Component                 </a:t>
                      </a:r>
                    </a:p>
                    <a:p>
                      <a:pPr algn="l" fontAlgn="b"/>
                      <a:r>
                        <a:rPr lang="en-US" sz="1800" b="1" u="none" strike="noStrike" baseline="0" dirty="0">
                          <a:effectLst/>
                        </a:rPr>
                        <a:t>  </a:t>
                      </a:r>
                      <a:endParaRPr lang="en-US" sz="18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baseline="0" dirty="0">
                          <a:effectLst/>
                        </a:rPr>
                        <a:t>Curriculum Content (% of total number of credits of the program)</a:t>
                      </a:r>
                      <a:endParaRPr lang="en-US" sz="18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baseline="0" dirty="0">
                          <a:effectLst/>
                        </a:rPr>
                        <a:t>Total number of contact hours</a:t>
                      </a:r>
                      <a:endParaRPr lang="en-US" sz="18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baseline="0" dirty="0">
                          <a:effectLst/>
                        </a:rPr>
                        <a:t>Total Number of Credits</a:t>
                      </a:r>
                      <a:endParaRPr lang="en-US" sz="18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9217408"/>
                  </a:ext>
                </a:extLst>
              </a:tr>
              <a:tr h="30070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baseline="0" dirty="0">
                          <a:effectLst/>
                        </a:rPr>
                        <a:t>Basic Sciences</a:t>
                      </a:r>
                      <a:endParaRPr lang="en-US" sz="16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baseline="0" dirty="0">
                          <a:effectLst/>
                        </a:rPr>
                        <a:t>13.54</a:t>
                      </a:r>
                      <a:endParaRPr lang="en-US" sz="15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baseline="0">
                          <a:effectLst/>
                        </a:rPr>
                        <a:t>28</a:t>
                      </a:r>
                      <a:endParaRPr lang="en-US" sz="15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baseline="0">
                          <a:effectLst/>
                        </a:rPr>
                        <a:t>26</a:t>
                      </a:r>
                      <a:endParaRPr lang="en-US" sz="15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3350284"/>
                  </a:ext>
                </a:extLst>
              </a:tr>
              <a:tr h="30070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baseline="0">
                          <a:effectLst/>
                        </a:rPr>
                        <a:t>Engineering Sciences</a:t>
                      </a:r>
                      <a:endParaRPr lang="en-US" sz="1600" b="1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baseline="0" dirty="0">
                          <a:effectLst/>
                        </a:rPr>
                        <a:t>13.02</a:t>
                      </a:r>
                      <a:endParaRPr lang="en-US" sz="15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baseline="0">
                          <a:effectLst/>
                        </a:rPr>
                        <a:t>30</a:t>
                      </a:r>
                      <a:endParaRPr lang="en-US" sz="15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baseline="0">
                          <a:effectLst/>
                        </a:rPr>
                        <a:t>25</a:t>
                      </a:r>
                      <a:endParaRPr lang="en-US" sz="15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892191"/>
                  </a:ext>
                </a:extLst>
              </a:tr>
              <a:tr h="30070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baseline="0">
                          <a:effectLst/>
                        </a:rPr>
                        <a:t>Humanities and Social Sciences</a:t>
                      </a:r>
                      <a:endParaRPr lang="en-US" sz="1600" b="1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baseline="0" dirty="0">
                          <a:effectLst/>
                        </a:rPr>
                        <a:t>9.9</a:t>
                      </a:r>
                      <a:endParaRPr lang="en-US" sz="15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baseline="0">
                          <a:effectLst/>
                        </a:rPr>
                        <a:t>20</a:t>
                      </a:r>
                      <a:endParaRPr lang="en-US" sz="15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baseline="0">
                          <a:effectLst/>
                        </a:rPr>
                        <a:t>19</a:t>
                      </a:r>
                      <a:endParaRPr lang="en-US" sz="15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7601609"/>
                  </a:ext>
                </a:extLst>
              </a:tr>
              <a:tr h="30070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baseline="0" dirty="0">
                          <a:effectLst/>
                        </a:rPr>
                        <a:t>Program Core</a:t>
                      </a:r>
                      <a:endParaRPr lang="en-US" sz="16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baseline="0" dirty="0">
                          <a:effectLst/>
                        </a:rPr>
                        <a:t>36.98</a:t>
                      </a:r>
                      <a:endParaRPr lang="en-US" sz="15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baseline="0">
                          <a:effectLst/>
                        </a:rPr>
                        <a:t>89</a:t>
                      </a:r>
                      <a:endParaRPr lang="en-US" sz="15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baseline="0">
                          <a:effectLst/>
                        </a:rPr>
                        <a:t>71</a:t>
                      </a:r>
                      <a:endParaRPr lang="en-US" sz="15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8137921"/>
                  </a:ext>
                </a:extLst>
              </a:tr>
              <a:tr h="30070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baseline="0" dirty="0">
                          <a:effectLst/>
                        </a:rPr>
                        <a:t>Program Electives</a:t>
                      </a:r>
                      <a:endParaRPr lang="en-US" sz="16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baseline="0" dirty="0">
                          <a:effectLst/>
                        </a:rPr>
                        <a:t>11.46</a:t>
                      </a:r>
                      <a:endParaRPr lang="en-US" sz="15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baseline="0" dirty="0">
                          <a:effectLst/>
                        </a:rPr>
                        <a:t>22</a:t>
                      </a:r>
                      <a:endParaRPr lang="en-US" sz="15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baseline="0">
                          <a:effectLst/>
                        </a:rPr>
                        <a:t>22</a:t>
                      </a:r>
                      <a:endParaRPr lang="en-US" sz="15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6029903"/>
                  </a:ext>
                </a:extLst>
              </a:tr>
              <a:tr h="30070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baseline="0">
                          <a:effectLst/>
                        </a:rPr>
                        <a:t>Open Electives</a:t>
                      </a:r>
                      <a:endParaRPr lang="en-US" sz="1600" b="1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baseline="0" dirty="0">
                          <a:effectLst/>
                        </a:rPr>
                        <a:t>5.21</a:t>
                      </a:r>
                      <a:endParaRPr lang="en-US" sz="15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baseline="0" dirty="0">
                          <a:effectLst/>
                        </a:rPr>
                        <a:t>10</a:t>
                      </a:r>
                      <a:endParaRPr lang="en-US" sz="15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baseline="0">
                          <a:effectLst/>
                        </a:rPr>
                        <a:t>10</a:t>
                      </a:r>
                      <a:endParaRPr lang="en-US" sz="15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0029408"/>
                  </a:ext>
                </a:extLst>
              </a:tr>
              <a:tr h="30070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baseline="0">
                          <a:effectLst/>
                        </a:rPr>
                        <a:t>Project</a:t>
                      </a:r>
                      <a:endParaRPr lang="en-US" sz="1600" b="1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baseline="0" dirty="0">
                          <a:effectLst/>
                        </a:rPr>
                        <a:t>7.81</a:t>
                      </a:r>
                      <a:endParaRPr lang="en-US" sz="15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baseline="0" dirty="0">
                          <a:effectLst/>
                        </a:rPr>
                        <a:t>18</a:t>
                      </a:r>
                      <a:endParaRPr lang="en-US" sz="15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baseline="0" dirty="0">
                          <a:effectLst/>
                        </a:rPr>
                        <a:t>15</a:t>
                      </a:r>
                      <a:endParaRPr lang="en-US" sz="15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044251"/>
                  </a:ext>
                </a:extLst>
              </a:tr>
              <a:tr h="30070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baseline="0" dirty="0">
                          <a:effectLst/>
                        </a:rPr>
                        <a:t>Internship/ Seminar</a:t>
                      </a:r>
                      <a:endParaRPr lang="en-US" sz="16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baseline="0">
                          <a:effectLst/>
                        </a:rPr>
                        <a:t>2.08</a:t>
                      </a:r>
                      <a:endParaRPr lang="en-US" sz="15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baseline="0">
                          <a:effectLst/>
                        </a:rPr>
                        <a:t>6</a:t>
                      </a:r>
                      <a:endParaRPr lang="en-US" sz="15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baseline="0" dirty="0">
                          <a:effectLst/>
                        </a:rPr>
                        <a:t>4</a:t>
                      </a:r>
                      <a:endParaRPr lang="en-US" sz="15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4927519"/>
                  </a:ext>
                </a:extLst>
              </a:tr>
              <a:tr h="300701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baseline="0" dirty="0">
                          <a:effectLst/>
                        </a:rPr>
                        <a:t>Total Number of credits</a:t>
                      </a:r>
                      <a:endParaRPr lang="en-US" sz="15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baseline="0" dirty="0">
                          <a:effectLst/>
                        </a:rPr>
                        <a:t>192</a:t>
                      </a:r>
                      <a:endParaRPr lang="en-US" sz="15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57842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0905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Graphic spid="7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E1BF3-1B79-4B95-B11F-9595ED3EC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0031"/>
            <a:ext cx="10515600" cy="13255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DAD1A77-E51B-438A-A2F7-C42936B1BE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45D27BF1-3806-4F8C-9BF3-C9EA5F0E48A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5762879"/>
              </p:ext>
            </p:extLst>
          </p:nvPr>
        </p:nvGraphicFramePr>
        <p:xfrm>
          <a:off x="2580968" y="2258745"/>
          <a:ext cx="5434781" cy="2938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C974F9BE-0D3D-48B6-94B0-3822C57B511A}"/>
              </a:ext>
            </a:extLst>
          </p:cNvPr>
          <p:cNvSpPr/>
          <p:nvPr/>
        </p:nvSpPr>
        <p:spPr>
          <a:xfrm>
            <a:off x="8015749" y="1804060"/>
            <a:ext cx="3908322" cy="2025569"/>
          </a:xfrm>
          <a:prstGeom prst="cloudCallout">
            <a:avLst>
              <a:gd name="adj1" fmla="val -58677"/>
              <a:gd name="adj2" fmla="val 49430"/>
            </a:avLst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PO6, PO7,PO8 and PO10 lies in 10% of curriculum</a:t>
            </a:r>
          </a:p>
        </p:txBody>
      </p:sp>
      <p:sp>
        <p:nvSpPr>
          <p:cNvPr id="8" name="Thought Bubble: Cloud 7">
            <a:extLst>
              <a:ext uri="{FF2B5EF4-FFF2-40B4-BE49-F238E27FC236}">
                <a16:creationId xmlns:a16="http://schemas.microsoft.com/office/drawing/2014/main" id="{47865D19-33E9-470F-81A6-28EDBE18CF3D}"/>
              </a:ext>
            </a:extLst>
          </p:cNvPr>
          <p:cNvSpPr/>
          <p:nvPr/>
        </p:nvSpPr>
        <p:spPr>
          <a:xfrm>
            <a:off x="1495733" y="-14748"/>
            <a:ext cx="3908322" cy="2025569"/>
          </a:xfrm>
          <a:prstGeom prst="cloudCallout">
            <a:avLst>
              <a:gd name="adj1" fmla="val 21432"/>
              <a:gd name="adj2" fmla="val 69780"/>
            </a:avLst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hought Bubble: Cloud 10">
            <a:extLst>
              <a:ext uri="{FF2B5EF4-FFF2-40B4-BE49-F238E27FC236}">
                <a16:creationId xmlns:a16="http://schemas.microsoft.com/office/drawing/2014/main" id="{05EBC301-205F-4270-9738-8920904DAACF}"/>
              </a:ext>
            </a:extLst>
          </p:cNvPr>
          <p:cNvSpPr/>
          <p:nvPr/>
        </p:nvSpPr>
        <p:spPr>
          <a:xfrm>
            <a:off x="1683775" y="-99973"/>
            <a:ext cx="3908322" cy="2025569"/>
          </a:xfrm>
          <a:prstGeom prst="cloudCallout">
            <a:avLst>
              <a:gd name="adj1" fmla="val 32752"/>
              <a:gd name="adj2" fmla="val 63956"/>
            </a:avLst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PO2, PO3, PO4,PO5, PO9,  PO11, PO12  and PSO2 lies in 10% of curriculum</a:t>
            </a:r>
          </a:p>
        </p:txBody>
      </p:sp>
      <p:sp>
        <p:nvSpPr>
          <p:cNvPr id="12" name="Thought Bubble: Cloud 11">
            <a:extLst>
              <a:ext uri="{FF2B5EF4-FFF2-40B4-BE49-F238E27FC236}">
                <a16:creationId xmlns:a16="http://schemas.microsoft.com/office/drawing/2014/main" id="{AA17499E-3812-4E64-AE51-07F4A7DE38F2}"/>
              </a:ext>
            </a:extLst>
          </p:cNvPr>
          <p:cNvSpPr/>
          <p:nvPr/>
        </p:nvSpPr>
        <p:spPr>
          <a:xfrm>
            <a:off x="0" y="4847180"/>
            <a:ext cx="3908322" cy="2025569"/>
          </a:xfrm>
          <a:prstGeom prst="cloudCallout">
            <a:avLst>
              <a:gd name="adj1" fmla="val 45949"/>
              <a:gd name="adj2" fmla="val -59269"/>
            </a:avLst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Major Component, 37%, of curriculum is covering PO1  and PSO1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78BED3A-60B7-44D4-9CB8-4941B7B39E2E}"/>
              </a:ext>
            </a:extLst>
          </p:cNvPr>
          <p:cNvSpPr txBox="1">
            <a:spLocks/>
          </p:cNvSpPr>
          <p:nvPr/>
        </p:nvSpPr>
        <p:spPr>
          <a:xfrm>
            <a:off x="8775623" y="5101431"/>
            <a:ext cx="314844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Compliance of Curriculum to Attainment of POs and PSOs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B8E766C-6136-45B1-ACB2-152C67BC52E7}"/>
              </a:ext>
            </a:extLst>
          </p:cNvPr>
          <p:cNvSpPr txBox="1">
            <a:spLocks/>
          </p:cNvSpPr>
          <p:nvPr/>
        </p:nvSpPr>
        <p:spPr>
          <a:xfrm>
            <a:off x="8834900" y="5101431"/>
            <a:ext cx="314844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Curriculum Gap</a:t>
            </a: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4B377120-CB13-4DE3-957C-16F2AD66B43C}"/>
              </a:ext>
            </a:extLst>
          </p:cNvPr>
          <p:cNvSpPr/>
          <p:nvPr/>
        </p:nvSpPr>
        <p:spPr>
          <a:xfrm>
            <a:off x="7737938" y="552189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31580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11" grpId="0" animBg="1"/>
      <p:bldP spid="12" grpId="0" animBg="1"/>
      <p:bldP spid="13" grpId="0"/>
      <p:bldP spid="10" grpId="0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56FC6B-0AEC-4211-A4C6-CDD50382D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31161" y="315976"/>
            <a:ext cx="2730910" cy="2177385"/>
          </a:xfrm>
        </p:spPr>
        <p:txBody>
          <a:bodyPr>
            <a:normAutofit fontScale="90000"/>
          </a:bodyPr>
          <a:lstStyle/>
          <a:p>
            <a:r>
              <a:rPr lang="en-US" dirty="0"/>
              <a:t>Process to Identify Curriculum Gaps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46DE1BE3-3EF6-40D0-ABA6-37F174F17A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909" y="103706"/>
            <a:ext cx="5073445" cy="6626541"/>
          </a:xfrm>
        </p:spPr>
      </p:pic>
      <p:sp>
        <p:nvSpPr>
          <p:cNvPr id="10" name="Thought Bubble: Cloud 9">
            <a:extLst>
              <a:ext uri="{FF2B5EF4-FFF2-40B4-BE49-F238E27FC236}">
                <a16:creationId xmlns:a16="http://schemas.microsoft.com/office/drawing/2014/main" id="{0E443843-08FE-46ED-AFC3-2D3776EB9B99}"/>
              </a:ext>
            </a:extLst>
          </p:cNvPr>
          <p:cNvSpPr/>
          <p:nvPr/>
        </p:nvSpPr>
        <p:spPr>
          <a:xfrm>
            <a:off x="544460" y="3967317"/>
            <a:ext cx="2466667" cy="2578278"/>
          </a:xfrm>
          <a:prstGeom prst="cloudCallout">
            <a:avLst>
              <a:gd name="adj1" fmla="val 111543"/>
              <a:gd name="adj2" fmla="val 3876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Add on Courses</a:t>
            </a:r>
          </a:p>
          <a:p>
            <a:pPr algn="ctr"/>
            <a:r>
              <a:rPr lang="en-US" sz="1600" dirty="0"/>
              <a:t>(Bridge the gap by sending </a:t>
            </a:r>
            <a:r>
              <a:rPr lang="en-US" sz="1600" dirty="0">
                <a:solidFill>
                  <a:schemeClr val="tx1"/>
                </a:solidFill>
              </a:rPr>
              <a:t>recommendation</a:t>
            </a:r>
            <a:r>
              <a:rPr lang="en-US" sz="1600" dirty="0"/>
              <a:t> of Inclusion of  new courses in curriculum to AKTU)</a:t>
            </a:r>
          </a:p>
        </p:txBody>
      </p:sp>
      <p:sp>
        <p:nvSpPr>
          <p:cNvPr id="11" name="Scroll: Horizontal 10">
            <a:extLst>
              <a:ext uri="{FF2B5EF4-FFF2-40B4-BE49-F238E27FC236}">
                <a16:creationId xmlns:a16="http://schemas.microsoft.com/office/drawing/2014/main" id="{8DC841C4-1E68-4B3A-AABE-63DC848C0F4B}"/>
              </a:ext>
            </a:extLst>
          </p:cNvPr>
          <p:cNvSpPr/>
          <p:nvPr/>
        </p:nvSpPr>
        <p:spPr>
          <a:xfrm>
            <a:off x="766916" y="2713703"/>
            <a:ext cx="1991032" cy="1033272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External Gaps</a:t>
            </a:r>
          </a:p>
        </p:txBody>
      </p:sp>
      <p:sp>
        <p:nvSpPr>
          <p:cNvPr id="6" name="Scroll: Horizontal 5">
            <a:extLst>
              <a:ext uri="{FF2B5EF4-FFF2-40B4-BE49-F238E27FC236}">
                <a16:creationId xmlns:a16="http://schemas.microsoft.com/office/drawing/2014/main" id="{246BFF4A-5978-4047-AA7E-F1DA16A235E0}"/>
              </a:ext>
            </a:extLst>
          </p:cNvPr>
          <p:cNvSpPr/>
          <p:nvPr/>
        </p:nvSpPr>
        <p:spPr>
          <a:xfrm>
            <a:off x="9171039" y="2713703"/>
            <a:ext cx="1991032" cy="1033272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Internal Gaps</a:t>
            </a:r>
          </a:p>
        </p:txBody>
      </p:sp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id="{0A2816F2-469E-41E0-B327-8A91D7931470}"/>
              </a:ext>
            </a:extLst>
          </p:cNvPr>
          <p:cNvSpPr/>
          <p:nvPr/>
        </p:nvSpPr>
        <p:spPr>
          <a:xfrm>
            <a:off x="8642553" y="3967317"/>
            <a:ext cx="2519518" cy="2578278"/>
          </a:xfrm>
          <a:prstGeom prst="cloudCallout">
            <a:avLst>
              <a:gd name="adj1" fmla="val -105497"/>
              <a:gd name="adj2" fmla="val 46776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Bridge</a:t>
            </a:r>
            <a:r>
              <a:rPr lang="en-US" sz="1600" dirty="0"/>
              <a:t> the </a:t>
            </a:r>
            <a:r>
              <a:rPr lang="en-US" sz="1600" dirty="0">
                <a:solidFill>
                  <a:schemeClr val="tx1"/>
                </a:solidFill>
              </a:rPr>
              <a:t>gap</a:t>
            </a:r>
            <a:r>
              <a:rPr lang="en-US" sz="1600" dirty="0"/>
              <a:t> by </a:t>
            </a:r>
          </a:p>
          <a:p>
            <a:pPr algn="ctr"/>
            <a:r>
              <a:rPr lang="en-US" sz="1600" dirty="0"/>
              <a:t>Addition of New content.</a:t>
            </a:r>
          </a:p>
          <a:p>
            <a:pPr algn="ctr"/>
            <a:r>
              <a:rPr lang="en-US" sz="1600" dirty="0"/>
              <a:t>Workshops/ Training</a:t>
            </a:r>
          </a:p>
          <a:p>
            <a:pPr algn="ctr"/>
            <a:r>
              <a:rPr lang="en-US" sz="1600" dirty="0"/>
              <a:t>Industrial Visits</a:t>
            </a:r>
          </a:p>
          <a:p>
            <a:pPr algn="ctr"/>
            <a:r>
              <a:rPr lang="en-US" sz="1600" dirty="0"/>
              <a:t>Guest Lectures</a:t>
            </a:r>
          </a:p>
          <a:p>
            <a:pPr algn="ctr"/>
            <a:r>
              <a:rPr lang="en-US" sz="1600" dirty="0"/>
              <a:t>NPTEL Videos</a:t>
            </a:r>
          </a:p>
        </p:txBody>
      </p:sp>
    </p:spTree>
    <p:extLst>
      <p:ext uri="{BB962C8B-B14F-4D97-AF65-F5344CB8AC3E}">
        <p14:creationId xmlns:p14="http://schemas.microsoft.com/office/powerpoint/2010/main" val="43332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E56FA-D359-4D7C-AD42-2A95EEE6E5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Teaching-Learning Processes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5D2A40-63C7-4B9D-8480-77DBB10A00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6875206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/>
              <a:t>Adherence to Academic Calendar</a:t>
            </a:r>
          </a:p>
          <a:p>
            <a:pPr lvl="1" algn="just"/>
            <a:r>
              <a:rPr lang="en-US" dirty="0"/>
              <a:t>Institute prepare its academic calendar in alignment of academic calendar of Dr. APJ Abdul Kalam University.</a:t>
            </a:r>
          </a:p>
          <a:p>
            <a:pPr lvl="1" algn="just"/>
            <a:r>
              <a:rPr lang="en-US" dirty="0"/>
              <a:t>Department academic calendar derived from the Institute academic calendar.</a:t>
            </a:r>
          </a:p>
          <a:p>
            <a:pPr lvl="2" algn="just"/>
            <a:r>
              <a:rPr lang="en-US" dirty="0"/>
              <a:t>It is the mirror of academic activities.</a:t>
            </a:r>
          </a:p>
          <a:p>
            <a:pPr lvl="2" algn="just"/>
            <a:r>
              <a:rPr lang="en-US" dirty="0"/>
              <a:t>Ensures effective time management for all activities.</a:t>
            </a:r>
          </a:p>
          <a:p>
            <a:pPr lvl="1" algn="just"/>
            <a:r>
              <a:rPr lang="en-US" dirty="0"/>
              <a:t>Department academic calendar </a:t>
            </a:r>
          </a:p>
          <a:p>
            <a:pPr lvl="2" algn="just"/>
            <a:r>
              <a:rPr lang="en-US" dirty="0"/>
              <a:t>2020 - 2021 Odd Semester.</a:t>
            </a:r>
          </a:p>
          <a:p>
            <a:pPr lvl="2" algn="just"/>
            <a:r>
              <a:rPr lang="en-US" dirty="0"/>
              <a:t>2020 - 2021 Even Semester.</a:t>
            </a:r>
          </a:p>
          <a:p>
            <a:pPr lvl="2" algn="just"/>
            <a:r>
              <a:rPr lang="en-US" dirty="0"/>
              <a:t>Updated due to lock down. </a:t>
            </a:r>
          </a:p>
          <a:p>
            <a:pPr lvl="1" algn="just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53DF5FD-9703-4738-929D-B3433EC917F4}"/>
              </a:ext>
            </a:extLst>
          </p:cNvPr>
          <p:cNvGrpSpPr/>
          <p:nvPr/>
        </p:nvGrpSpPr>
        <p:grpSpPr>
          <a:xfrm>
            <a:off x="9011028" y="1690277"/>
            <a:ext cx="1637073" cy="4486686"/>
            <a:chOff x="8495068" y="2123768"/>
            <a:chExt cx="1327358" cy="3501718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F6A6636-47C7-482A-AF7C-73E55F168B31}"/>
                </a:ext>
              </a:extLst>
            </p:cNvPr>
            <p:cNvSpPr/>
            <p:nvPr/>
          </p:nvSpPr>
          <p:spPr>
            <a:xfrm>
              <a:off x="8495070" y="2123768"/>
              <a:ext cx="1327356" cy="9144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University Academic Calendar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8A9A81F-233A-4088-8B16-2484344AF061}"/>
                </a:ext>
              </a:extLst>
            </p:cNvPr>
            <p:cNvSpPr/>
            <p:nvPr/>
          </p:nvSpPr>
          <p:spPr>
            <a:xfrm>
              <a:off x="8495069" y="3417427"/>
              <a:ext cx="1327357" cy="9144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Institute Academic Calendar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902A9D7-368C-44DE-870A-F9DBB8359067}"/>
                </a:ext>
              </a:extLst>
            </p:cNvPr>
            <p:cNvSpPr/>
            <p:nvPr/>
          </p:nvSpPr>
          <p:spPr>
            <a:xfrm>
              <a:off x="8495068" y="4711086"/>
              <a:ext cx="1327358" cy="9144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Department Academic Calendar</a:t>
              </a:r>
            </a:p>
          </p:txBody>
        </p:sp>
        <p:sp>
          <p:nvSpPr>
            <p:cNvPr id="8" name="Arrow: Down 7">
              <a:extLst>
                <a:ext uri="{FF2B5EF4-FFF2-40B4-BE49-F238E27FC236}">
                  <a16:creationId xmlns:a16="http://schemas.microsoft.com/office/drawing/2014/main" id="{8090F18B-CC7A-4517-BADE-4CE3548D5ADB}"/>
                </a:ext>
              </a:extLst>
            </p:cNvPr>
            <p:cNvSpPr/>
            <p:nvPr/>
          </p:nvSpPr>
          <p:spPr>
            <a:xfrm>
              <a:off x="8916431" y="3119259"/>
              <a:ext cx="484632" cy="255896"/>
            </a:xfrm>
            <a:prstGeom prst="downArrow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9" name="Arrow: Down 8">
              <a:extLst>
                <a:ext uri="{FF2B5EF4-FFF2-40B4-BE49-F238E27FC236}">
                  <a16:creationId xmlns:a16="http://schemas.microsoft.com/office/drawing/2014/main" id="{17E858CB-CC92-424C-BE4A-B93DC48FCBF8}"/>
                </a:ext>
              </a:extLst>
            </p:cNvPr>
            <p:cNvSpPr/>
            <p:nvPr/>
          </p:nvSpPr>
          <p:spPr>
            <a:xfrm>
              <a:off x="8916431" y="4393508"/>
              <a:ext cx="484632" cy="255896"/>
            </a:xfrm>
            <a:prstGeom prst="downArrow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9653414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1B751-581D-4713-9764-0F53E2079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773" y="2103437"/>
            <a:ext cx="2848897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Instructional Methods and Pedagogies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AA5A434-5997-4A8E-9E1B-EF7D694CF0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529" y="75928"/>
            <a:ext cx="9217741" cy="6666502"/>
          </a:xfrm>
        </p:spPr>
      </p:pic>
    </p:spTree>
    <p:extLst>
      <p:ext uri="{BB962C8B-B14F-4D97-AF65-F5344CB8AC3E}">
        <p14:creationId xmlns:p14="http://schemas.microsoft.com/office/powerpoint/2010/main" val="13538270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129B04-8B31-4ECE-AED6-4911046D7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 to Weak Students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31EBC3-ECC9-466B-B799-A2B7539D0C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/>
              <a:t>Identified by faculty members during their class room teaching and/or on basis of performance in Class Test-1 and recommended by Mentors.</a:t>
            </a:r>
          </a:p>
          <a:p>
            <a:pPr algn="just"/>
            <a:r>
              <a:rPr lang="en-US" dirty="0"/>
              <a:t>Separate special classes are arranged for re-explaining difficult topics and clarifying the doubts.</a:t>
            </a:r>
          </a:p>
          <a:p>
            <a:pPr algn="just"/>
            <a:r>
              <a:rPr lang="en-US" dirty="0"/>
              <a:t>Counseled by Mentor.</a:t>
            </a:r>
          </a:p>
          <a:p>
            <a:pPr algn="just"/>
            <a:r>
              <a:rPr lang="en-US" dirty="0"/>
              <a:t>Regular monitoring and observing them during teaching-learning.</a:t>
            </a:r>
          </a:p>
          <a:p>
            <a:pPr algn="just"/>
            <a:r>
              <a:rPr lang="en-US" dirty="0"/>
              <a:t>Providing reading material and lecture notes.</a:t>
            </a:r>
          </a:p>
          <a:p>
            <a:pPr algn="just"/>
            <a:r>
              <a:rPr lang="en-US" dirty="0"/>
              <a:t>Question bank based on previous years question papers.</a:t>
            </a:r>
          </a:p>
          <a:p>
            <a:pPr marL="0" indent="0" algn="just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6920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BC21896-D687-472D-A3C4-500CAA76FC5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9072270"/>
              </p:ext>
            </p:extLst>
          </p:nvPr>
        </p:nvGraphicFramePr>
        <p:xfrm>
          <a:off x="852054" y="401780"/>
          <a:ext cx="10487891" cy="602672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38142">
                  <a:extLst>
                    <a:ext uri="{9D8B030D-6E8A-4147-A177-3AD203B41FA5}">
                      <a16:colId xmlns:a16="http://schemas.microsoft.com/office/drawing/2014/main" val="643049372"/>
                    </a:ext>
                  </a:extLst>
                </a:gridCol>
                <a:gridCol w="8749749">
                  <a:extLst>
                    <a:ext uri="{9D8B030D-6E8A-4147-A177-3AD203B41FA5}">
                      <a16:colId xmlns:a16="http://schemas.microsoft.com/office/drawing/2014/main" val="4038722884"/>
                    </a:ext>
                  </a:extLst>
                </a:gridCol>
              </a:tblGrid>
              <a:tr h="387720">
                <a:tc gridSpan="2">
                  <a:txBody>
                    <a:bodyPr/>
                    <a:lstStyle/>
                    <a:p>
                      <a:pPr marL="0" marR="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Department Information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1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IN" sz="2000" b="0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+mn-lt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1206684"/>
                  </a:ext>
                </a:extLst>
              </a:tr>
              <a:tr h="11501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800" b="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Year</a:t>
                      </a:r>
                      <a:endParaRPr kumimoji="0" lang="en-IN" sz="1800" b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1996</a:t>
                      </a:r>
                      <a:endParaRPr kumimoji="0" lang="en-IN" sz="1800" b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Establishment of Department with one B. Tech (CS&amp;IT) program with intake of 40 seats. </a:t>
                      </a:r>
                    </a:p>
                    <a:p>
                      <a:pPr marL="0" marR="0" lvl="1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Currently department is running  two programs:</a:t>
                      </a:r>
                    </a:p>
                    <a:p>
                      <a:pPr marL="285750" marR="0" lvl="1" indent="-2857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50"/>
                        </a:buClr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B. Tech (CSE) with 180 seats from session 2014 – 2015.</a:t>
                      </a:r>
                    </a:p>
                    <a:p>
                      <a:pPr marL="285750" marR="0" lvl="1" indent="-2857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50"/>
                        </a:buClr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B. Tech (CSE: AI &amp; ML specialization) with 30 seats from session 2020  –  2021.  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2500140"/>
                  </a:ext>
                </a:extLst>
              </a:tr>
              <a:tr h="830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IN" sz="1800" b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Faculty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Department is currently having 32 faculty members.</a:t>
                      </a:r>
                    </a:p>
                    <a:p>
                      <a:pPr marL="285750" marR="0" lvl="1" indent="-2857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50"/>
                        </a:buClr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 Professor, 3 Associate Professor and 28 Assistant Professor.</a:t>
                      </a:r>
                    </a:p>
                    <a:p>
                      <a:pPr marL="285750" marR="0" lvl="1" indent="-2857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50"/>
                        </a:buClr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4 faculty member with </a:t>
                      </a:r>
                      <a:r>
                        <a:rPr kumimoji="0" lang="en-US" sz="16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Ph.D</a:t>
                      </a: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and 28 with </a:t>
                      </a:r>
                      <a:r>
                        <a:rPr kumimoji="0" lang="en-US" sz="16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M.Tech</a:t>
                      </a: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.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4164095"/>
                  </a:ext>
                </a:extLst>
              </a:tr>
              <a:tr h="584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IN" sz="1800" b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Student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Department is currently having 502* students.</a:t>
                      </a:r>
                    </a:p>
                    <a:p>
                      <a:pPr marL="285750" marR="0" lvl="1" indent="-2857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50"/>
                        </a:buClr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172* in 2</a:t>
                      </a:r>
                      <a:r>
                        <a:rPr kumimoji="0" lang="en-US" sz="1600" u="none" strike="noStrike" cap="none" normalizeH="0" baseline="30000" dirty="0">
                          <a:ln>
                            <a:noFill/>
                          </a:ln>
                          <a:effectLst/>
                        </a:rPr>
                        <a:t>nd</a:t>
                      </a: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year + 172 in 3</a:t>
                      </a:r>
                      <a:r>
                        <a:rPr kumimoji="0" lang="en-US" sz="1600" u="none" strike="noStrike" cap="none" normalizeH="0" baseline="30000" dirty="0">
                          <a:ln>
                            <a:noFill/>
                          </a:ln>
                          <a:effectLst/>
                        </a:rPr>
                        <a:t>rd</a:t>
                      </a: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year + 158 in 4</a:t>
                      </a:r>
                      <a:r>
                        <a:rPr kumimoji="0" lang="en-US" sz="1600" u="none" strike="noStrike" cap="none" normalizeH="0" baseline="30000" dirty="0">
                          <a:ln>
                            <a:noFill/>
                          </a:ln>
                          <a:effectLst/>
                        </a:rPr>
                        <a:t>th</a:t>
                      </a: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year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2983170"/>
                  </a:ext>
                </a:extLst>
              </a:tr>
              <a:tr h="13232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8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MoU / Tie-ups</a:t>
                      </a:r>
                      <a:endParaRPr kumimoji="0" lang="en-IN" sz="18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Department is currently having 4 MoU/Tie-ups.</a:t>
                      </a:r>
                    </a:p>
                    <a:p>
                      <a:pPr marL="285750" marR="0" lvl="1" indent="-2857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50"/>
                        </a:buClr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kumimoji="0" lang="en-US" sz="160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Innovians</a:t>
                      </a:r>
                      <a:r>
                        <a:rPr kumimoji="0" lang="en-US" sz="16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Technologies, Noida, Uttar Pradesh.</a:t>
                      </a:r>
                    </a:p>
                    <a:p>
                      <a:pPr marL="285750" marR="0" lvl="1" indent="-2857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50"/>
                        </a:buClr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kumimoji="0" lang="en-US" sz="16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Prutor.ai, IIT  Kanpur, Uttar Pradesh.</a:t>
                      </a:r>
                    </a:p>
                    <a:p>
                      <a:pPr marL="285750" marR="0" lvl="1" indent="-2857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50"/>
                        </a:buClr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kumimoji="0" lang="en-US" sz="16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Coursera for Campus - up to 20000 free student licenses – 1 course per student per year.</a:t>
                      </a:r>
                    </a:p>
                    <a:p>
                      <a:pPr marL="285750" marR="0" lvl="1" indent="-2857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50"/>
                        </a:buClr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kumimoji="0" lang="en-US" sz="16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Microsoft VL agreement – 30 MTA/MOS vouchers.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1747702"/>
                  </a:ext>
                </a:extLst>
              </a:tr>
              <a:tr h="830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IN" sz="18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Industry supported Laboratories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6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Department is currently having 3 Industry supported labs.</a:t>
                      </a:r>
                    </a:p>
                    <a:p>
                      <a:pPr marL="285750" marR="0" lvl="1" indent="-2857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50"/>
                        </a:buClr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kumimoji="0" lang="en-US" sz="16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Internet of Things (IoT) lab  supported by </a:t>
                      </a:r>
                      <a:r>
                        <a:rPr kumimoji="0" lang="en-US" sz="160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Innovians</a:t>
                      </a:r>
                      <a:r>
                        <a:rPr kumimoji="0" lang="en-US" sz="16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Technologies, Noida.</a:t>
                      </a:r>
                    </a:p>
                    <a:p>
                      <a:pPr marL="285750" marR="0" lvl="1" indent="-2857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50"/>
                        </a:buClr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kumimoji="0" lang="en-US" sz="16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Embedded Systems &amp; Robotics lab supported by e-Yantra Lab Setup Initiative (</a:t>
                      </a:r>
                      <a:r>
                        <a:rPr kumimoji="0" lang="en-US" sz="160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eLSI</a:t>
                      </a:r>
                      <a:r>
                        <a:rPr kumimoji="0" lang="en-US" sz="16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– IIT Bombay.</a:t>
                      </a:r>
                    </a:p>
                    <a:p>
                      <a:pPr marL="285750" marR="0" lvl="1" indent="-2857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50"/>
                        </a:buClr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kumimoji="0" lang="en-US" sz="16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Microsoft Imagine Academy under Microsoft VL agreement.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4800971"/>
                  </a:ext>
                </a:extLst>
              </a:tr>
              <a:tr h="6748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IN" sz="1800" b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Infrastructure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4 Smart rooms with ICT tools, 1  Audio-video room, 1 Seminar hall with Interactive panel, 7 classrooms and 5 tutorial rooms, and 8 well-equipped laboratories.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64342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24189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158C7-9D4E-41C6-953A-352FFE418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Encouragement for Bright Students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734039-E7A3-4EAB-A990-FD7C740A9D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/>
              <a:t>Identified from their participation in classroom discussions, questioning and problem solving analysis, and/or result analysis and recommended by Mentors.</a:t>
            </a:r>
          </a:p>
          <a:p>
            <a:pPr algn="just"/>
            <a:r>
              <a:rPr lang="en-US" dirty="0"/>
              <a:t>Additional book facilities are provided in Library.</a:t>
            </a:r>
          </a:p>
          <a:p>
            <a:pPr algn="just"/>
            <a:r>
              <a:rPr lang="en-US" dirty="0"/>
              <a:t>Encouraged to publish papers in reputed journals and conferences.</a:t>
            </a:r>
          </a:p>
          <a:p>
            <a:pPr algn="just"/>
            <a:r>
              <a:rPr lang="en-US" dirty="0"/>
              <a:t>Encouraged to pursue online certifications, such as Swayam-NPTEL, Coursera.</a:t>
            </a:r>
          </a:p>
          <a:p>
            <a:pPr algn="just"/>
            <a:r>
              <a:rPr lang="en-US" dirty="0"/>
              <a:t>Provided more conceptual question set from GATE previous years and discussed in tutorial classes.</a:t>
            </a:r>
          </a:p>
          <a:p>
            <a:pPr marL="0" indent="0" algn="just"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1737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83AE0E-AA44-4E59-AA9F-95B4FDE93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Assessment Plan and Instruments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6549E9-E5AF-4577-8D9B-5DB3B8E3B3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Department follow the University Evaluation Scheme.</a:t>
            </a:r>
          </a:p>
          <a:p>
            <a:r>
              <a:rPr lang="en-US" dirty="0"/>
              <a:t>It is divided into two parts:</a:t>
            </a:r>
          </a:p>
          <a:p>
            <a:endParaRPr lang="en-US" dirty="0"/>
          </a:p>
          <a:p>
            <a:pPr lvl="1"/>
            <a:r>
              <a:rPr lang="en-US" dirty="0"/>
              <a:t>Continuous Internal Examination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Semester End Examination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890837-1F26-4B1E-BBB5-F7E89E241A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1677" y="2448232"/>
            <a:ext cx="6464516" cy="404464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6117D80-474C-49D3-8E28-C2323C5C3F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8787" y="2276424"/>
            <a:ext cx="1106426" cy="740665"/>
          </a:xfrm>
          <a:prstGeom prst="rect">
            <a:avLst/>
          </a:prstGeom>
        </p:spPr>
      </p:pic>
      <p:sp>
        <p:nvSpPr>
          <p:cNvPr id="9" name="Thought Bubble: Cloud 8">
            <a:extLst>
              <a:ext uri="{FF2B5EF4-FFF2-40B4-BE49-F238E27FC236}">
                <a16:creationId xmlns:a16="http://schemas.microsoft.com/office/drawing/2014/main" id="{CE4F38FD-418A-4DA8-AAF1-316F4549C5B0}"/>
              </a:ext>
            </a:extLst>
          </p:cNvPr>
          <p:cNvSpPr/>
          <p:nvPr/>
        </p:nvSpPr>
        <p:spPr>
          <a:xfrm>
            <a:off x="9409471" y="1527565"/>
            <a:ext cx="1944329" cy="1218727"/>
          </a:xfrm>
          <a:prstGeom prst="cloudCallout">
            <a:avLst>
              <a:gd name="adj1" fmla="val -67671"/>
              <a:gd name="adj2" fmla="val 30362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For absentees with prior permission.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A16C7717-4AD1-4F04-9595-7CD49141FA31}"/>
              </a:ext>
            </a:extLst>
          </p:cNvPr>
          <p:cNvSpPr/>
          <p:nvPr/>
        </p:nvSpPr>
        <p:spPr>
          <a:xfrm>
            <a:off x="245807" y="3299541"/>
            <a:ext cx="801427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12" name="Scroll: Horizontal 11">
            <a:extLst>
              <a:ext uri="{FF2B5EF4-FFF2-40B4-BE49-F238E27FC236}">
                <a16:creationId xmlns:a16="http://schemas.microsoft.com/office/drawing/2014/main" id="{317B342A-C220-48BF-9F68-4E5C37AA38C5}"/>
              </a:ext>
            </a:extLst>
          </p:cNvPr>
          <p:cNvSpPr/>
          <p:nvPr/>
        </p:nvSpPr>
        <p:spPr>
          <a:xfrm>
            <a:off x="8713935" y="494914"/>
            <a:ext cx="2271252" cy="1033272"/>
          </a:xfrm>
          <a:prstGeom prst="horizontalScrol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Theory Subjects</a:t>
            </a:r>
          </a:p>
        </p:txBody>
      </p:sp>
    </p:spTree>
    <p:extLst>
      <p:ext uri="{BB962C8B-B14F-4D97-AF65-F5344CB8AC3E}">
        <p14:creationId xmlns:p14="http://schemas.microsoft.com/office/powerpoint/2010/main" val="688878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83AE0E-AA44-4E59-AA9F-95B4FDE93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Assessment Plan and Instruments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6549E9-E5AF-4577-8D9B-5DB3B8E3B3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Department follow the University Evaluation Scheme.</a:t>
            </a:r>
          </a:p>
          <a:p>
            <a:r>
              <a:rPr lang="en-US" dirty="0"/>
              <a:t>It is divided into two parts:</a:t>
            </a:r>
          </a:p>
          <a:p>
            <a:endParaRPr lang="en-US" dirty="0"/>
          </a:p>
          <a:p>
            <a:pPr lvl="1"/>
            <a:r>
              <a:rPr lang="en-US" dirty="0"/>
              <a:t>Continuous Internal Examination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Semester End Examination</a:t>
            </a:r>
          </a:p>
        </p:txBody>
      </p:sp>
      <p:sp>
        <p:nvSpPr>
          <p:cNvPr id="9" name="Thought Bubble: Cloud 8">
            <a:extLst>
              <a:ext uri="{FF2B5EF4-FFF2-40B4-BE49-F238E27FC236}">
                <a16:creationId xmlns:a16="http://schemas.microsoft.com/office/drawing/2014/main" id="{CE4F38FD-418A-4DA8-AAF1-316F4549C5B0}"/>
              </a:ext>
            </a:extLst>
          </p:cNvPr>
          <p:cNvSpPr/>
          <p:nvPr/>
        </p:nvSpPr>
        <p:spPr>
          <a:xfrm>
            <a:off x="6607277" y="2654710"/>
            <a:ext cx="4911214" cy="3017257"/>
          </a:xfrm>
          <a:prstGeom prst="cloudCallout">
            <a:avLst>
              <a:gd name="adj1" fmla="val -76596"/>
              <a:gd name="adj2" fmla="val 42025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Conducted by Dr. APJ Abdul kalam University.</a:t>
            </a:r>
          </a:p>
          <a:p>
            <a:pPr algn="ctr"/>
            <a:endParaRPr lang="en-US" sz="1600" dirty="0"/>
          </a:p>
          <a:p>
            <a:pPr algn="ctr"/>
            <a:r>
              <a:rPr lang="en-US" sz="1600" dirty="0"/>
              <a:t>Theory Examination(100)</a:t>
            </a:r>
          </a:p>
          <a:p>
            <a:pPr algn="ctr"/>
            <a:r>
              <a:rPr lang="en-US" sz="1600" dirty="0"/>
              <a:t>(TE)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52572102-17A2-42A6-8220-BE44A8ACAC57}"/>
              </a:ext>
            </a:extLst>
          </p:cNvPr>
          <p:cNvSpPr/>
          <p:nvPr/>
        </p:nvSpPr>
        <p:spPr>
          <a:xfrm>
            <a:off x="437486" y="5187335"/>
            <a:ext cx="801427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7" name="Scroll: Horizontal 6">
            <a:extLst>
              <a:ext uri="{FF2B5EF4-FFF2-40B4-BE49-F238E27FC236}">
                <a16:creationId xmlns:a16="http://schemas.microsoft.com/office/drawing/2014/main" id="{7D16337C-9BAF-479C-B55F-43807D71A11A}"/>
              </a:ext>
            </a:extLst>
          </p:cNvPr>
          <p:cNvSpPr/>
          <p:nvPr/>
        </p:nvSpPr>
        <p:spPr>
          <a:xfrm>
            <a:off x="8713935" y="494914"/>
            <a:ext cx="2271252" cy="1033272"/>
          </a:xfrm>
          <a:prstGeom prst="horizontalScrol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Theory Subjects</a:t>
            </a:r>
          </a:p>
        </p:txBody>
      </p:sp>
    </p:spTree>
    <p:extLst>
      <p:ext uri="{BB962C8B-B14F-4D97-AF65-F5344CB8AC3E}">
        <p14:creationId xmlns:p14="http://schemas.microsoft.com/office/powerpoint/2010/main" val="4409102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83AE0E-AA44-4E59-AA9F-95B4FDE93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Assessment Plan and Instruments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6549E9-E5AF-4577-8D9B-5DB3B8E3B3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lvl="1"/>
            <a:r>
              <a:rPr lang="en-US" dirty="0"/>
              <a:t>Continuous Internal Examination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Semester End Examination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2F725E85-F9CD-44E4-BA2D-AEC7FA0B38F3}"/>
              </a:ext>
            </a:extLst>
          </p:cNvPr>
          <p:cNvSpPr/>
          <p:nvPr/>
        </p:nvSpPr>
        <p:spPr>
          <a:xfrm>
            <a:off x="290052" y="2216294"/>
            <a:ext cx="801427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7" name="Scroll: Horizontal 6">
            <a:extLst>
              <a:ext uri="{FF2B5EF4-FFF2-40B4-BE49-F238E27FC236}">
                <a16:creationId xmlns:a16="http://schemas.microsoft.com/office/drawing/2014/main" id="{9F2BCE5B-4FED-4ED6-B5F5-776E2BBC7064}"/>
              </a:ext>
            </a:extLst>
          </p:cNvPr>
          <p:cNvSpPr/>
          <p:nvPr/>
        </p:nvSpPr>
        <p:spPr>
          <a:xfrm>
            <a:off x="8747309" y="511270"/>
            <a:ext cx="2271252" cy="1033272"/>
          </a:xfrm>
          <a:prstGeom prst="horizontalScrol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Practical Subjects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19D8914-3B49-4415-A9A5-EFE7998EEF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16" y="1304118"/>
            <a:ext cx="5902386" cy="5303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6612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83AE0E-AA44-4E59-AA9F-95B4FDE93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Assessment Plan and Instruments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6549E9-E5AF-4577-8D9B-5DB3B8E3B3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lvl="1"/>
            <a:r>
              <a:rPr lang="en-US" dirty="0"/>
              <a:t>Continuous Internal Examination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Semester End Examination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2F725E85-F9CD-44E4-BA2D-AEC7FA0B38F3}"/>
              </a:ext>
            </a:extLst>
          </p:cNvPr>
          <p:cNvSpPr/>
          <p:nvPr/>
        </p:nvSpPr>
        <p:spPr>
          <a:xfrm>
            <a:off x="272795" y="5313456"/>
            <a:ext cx="801427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9" name="Thought Bubble: Cloud 8">
            <a:extLst>
              <a:ext uri="{FF2B5EF4-FFF2-40B4-BE49-F238E27FC236}">
                <a16:creationId xmlns:a16="http://schemas.microsoft.com/office/drawing/2014/main" id="{485CA07D-FB48-49CD-A9AA-06E57750944D}"/>
              </a:ext>
            </a:extLst>
          </p:cNvPr>
          <p:cNvSpPr/>
          <p:nvPr/>
        </p:nvSpPr>
        <p:spPr>
          <a:xfrm>
            <a:off x="6607277" y="2654710"/>
            <a:ext cx="4911214" cy="3017257"/>
          </a:xfrm>
          <a:prstGeom prst="cloudCallout">
            <a:avLst>
              <a:gd name="adj1" fmla="val -76596"/>
              <a:gd name="adj2" fmla="val 42025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Conducted by Dr. APJ Abdul kalam University.</a:t>
            </a:r>
          </a:p>
          <a:p>
            <a:pPr algn="ctr"/>
            <a:endParaRPr lang="en-US" sz="1600" dirty="0"/>
          </a:p>
          <a:p>
            <a:pPr algn="ctr"/>
            <a:r>
              <a:rPr lang="en-US" sz="1600" dirty="0"/>
              <a:t>Practical Examination(25)</a:t>
            </a:r>
          </a:p>
          <a:p>
            <a:pPr algn="ctr"/>
            <a:r>
              <a:rPr lang="en-US" sz="1600" dirty="0"/>
              <a:t>(PE)</a:t>
            </a:r>
          </a:p>
        </p:txBody>
      </p:sp>
      <p:sp>
        <p:nvSpPr>
          <p:cNvPr id="8" name="Scroll: Horizontal 7">
            <a:extLst>
              <a:ext uri="{FF2B5EF4-FFF2-40B4-BE49-F238E27FC236}">
                <a16:creationId xmlns:a16="http://schemas.microsoft.com/office/drawing/2014/main" id="{A5BF8938-8176-40F4-A69C-FF40944F6BDC}"/>
              </a:ext>
            </a:extLst>
          </p:cNvPr>
          <p:cNvSpPr/>
          <p:nvPr/>
        </p:nvSpPr>
        <p:spPr>
          <a:xfrm>
            <a:off x="8747309" y="511270"/>
            <a:ext cx="2271252" cy="1033272"/>
          </a:xfrm>
          <a:prstGeom prst="horizontalScrol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Practical Subjects</a:t>
            </a:r>
          </a:p>
        </p:txBody>
      </p:sp>
    </p:spTree>
    <p:extLst>
      <p:ext uri="{BB962C8B-B14F-4D97-AF65-F5344CB8AC3E}">
        <p14:creationId xmlns:p14="http://schemas.microsoft.com/office/powerpoint/2010/main" val="4449480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01A5DD-89B0-4966-A739-B12E8B072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748" y="1721976"/>
            <a:ext cx="2663461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Process for Conduction and Evaluation of Internal Papers</a:t>
            </a: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EA59B7C6-01DA-4631-8734-9EAA7852CC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581" y="138295"/>
            <a:ext cx="6993586" cy="6545247"/>
          </a:xfr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A9242354-308F-4F9C-A754-5980142FB145}"/>
              </a:ext>
            </a:extLst>
          </p:cNvPr>
          <p:cNvSpPr/>
          <p:nvPr/>
        </p:nvSpPr>
        <p:spPr>
          <a:xfrm>
            <a:off x="9217742" y="174458"/>
            <a:ext cx="1179871" cy="613873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Concept map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33C8335-C98B-4EDD-86E5-196E13F07706}"/>
              </a:ext>
            </a:extLst>
          </p:cNvPr>
          <p:cNvCxnSpPr/>
          <p:nvPr/>
        </p:nvCxnSpPr>
        <p:spPr>
          <a:xfrm flipH="1">
            <a:off x="8893277" y="471948"/>
            <a:ext cx="30971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65615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525A2-DB8F-4201-9F35-819F0D5F6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994" y="660093"/>
            <a:ext cx="245069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Process for Project Allocations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D8CFEE3F-3B0C-45EB-A5FF-689918F4F8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7975" y="365125"/>
            <a:ext cx="5338916" cy="5899874"/>
          </a:xfrm>
        </p:spPr>
      </p:pic>
    </p:spTree>
    <p:extLst>
      <p:ext uri="{BB962C8B-B14F-4D97-AF65-F5344CB8AC3E}">
        <p14:creationId xmlns:p14="http://schemas.microsoft.com/office/powerpoint/2010/main" val="20004437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249D0-E053-4A73-A6C4-DE5C576CE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013" y="365124"/>
            <a:ext cx="2627671" cy="5740707"/>
          </a:xfrm>
        </p:spPr>
        <p:txBody>
          <a:bodyPr/>
          <a:lstStyle/>
          <a:p>
            <a:r>
              <a:rPr lang="en-US" dirty="0"/>
              <a:t>Rubrics for Project Evaluation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381ADDFF-7629-4F2D-896D-413EE5841D0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7267415"/>
              </p:ext>
            </p:extLst>
          </p:nvPr>
        </p:nvGraphicFramePr>
        <p:xfrm>
          <a:off x="3193143" y="261887"/>
          <a:ext cx="8098970" cy="6356633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055240">
                  <a:extLst>
                    <a:ext uri="{9D8B030D-6E8A-4147-A177-3AD203B41FA5}">
                      <a16:colId xmlns:a16="http://schemas.microsoft.com/office/drawing/2014/main" val="1475859154"/>
                    </a:ext>
                  </a:extLst>
                </a:gridCol>
                <a:gridCol w="662831">
                  <a:extLst>
                    <a:ext uri="{9D8B030D-6E8A-4147-A177-3AD203B41FA5}">
                      <a16:colId xmlns:a16="http://schemas.microsoft.com/office/drawing/2014/main" val="1372075392"/>
                    </a:ext>
                  </a:extLst>
                </a:gridCol>
                <a:gridCol w="4380899">
                  <a:extLst>
                    <a:ext uri="{9D8B030D-6E8A-4147-A177-3AD203B41FA5}">
                      <a16:colId xmlns:a16="http://schemas.microsoft.com/office/drawing/2014/main" val="1358678568"/>
                    </a:ext>
                  </a:extLst>
                </a:gridCol>
              </a:tblGrid>
              <a:tr h="212128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baseline="0" dirty="0">
                          <a:effectLst/>
                        </a:rPr>
                        <a:t>Continuous Internal Evaluation of Project</a:t>
                      </a:r>
                      <a:endParaRPr lang="en-US" sz="13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baseline="0" dirty="0">
                          <a:effectLst/>
                        </a:rPr>
                        <a:t>Rubrics</a:t>
                      </a:r>
                      <a:endParaRPr lang="en-US" sz="13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8907741"/>
                  </a:ext>
                </a:extLst>
              </a:tr>
              <a:tr h="212128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baseline="0" dirty="0">
                          <a:effectLst/>
                        </a:rPr>
                        <a:t>7th Semester</a:t>
                      </a:r>
                      <a:endParaRPr lang="en-US" sz="13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3605164"/>
                  </a:ext>
                </a:extLst>
              </a:tr>
              <a:tr h="212128"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baseline="0" dirty="0">
                          <a:effectLst/>
                        </a:rPr>
                        <a:t>Evaluation by Project Assessment Committee</a:t>
                      </a:r>
                      <a:endParaRPr lang="en-US" sz="13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baseline="0" dirty="0">
                          <a:effectLst/>
                        </a:rPr>
                        <a:t>Phase 1</a:t>
                      </a:r>
                      <a:endParaRPr lang="en-US" sz="13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baseline="0" dirty="0">
                          <a:effectLst/>
                        </a:rPr>
                        <a:t>R1:Title &amp; Feasibility</a:t>
                      </a:r>
                      <a:endParaRPr lang="en-US" sz="13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3837800"/>
                  </a:ext>
                </a:extLst>
              </a:tr>
              <a:tr h="2121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baseline="0" dirty="0">
                          <a:effectLst/>
                        </a:rPr>
                        <a:t>R2: Abstract &amp; Depth of Knowledge  </a:t>
                      </a:r>
                      <a:endParaRPr lang="en-US" sz="13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1027595"/>
                  </a:ext>
                </a:extLst>
              </a:tr>
              <a:tr h="2121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baseline="0" dirty="0">
                          <a:effectLst/>
                        </a:rPr>
                        <a:t>R3: Presentation as team and as an Individual</a:t>
                      </a:r>
                      <a:endParaRPr lang="en-US" sz="13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9970149"/>
                  </a:ext>
                </a:extLst>
              </a:tr>
              <a:tr h="2121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baseline="0" dirty="0">
                          <a:effectLst/>
                        </a:rPr>
                        <a:t>R4: Questions and Answer</a:t>
                      </a:r>
                      <a:endParaRPr lang="en-US" sz="13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991967"/>
                  </a:ext>
                </a:extLst>
              </a:tr>
              <a:tr h="41704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baseline="0" dirty="0">
                          <a:effectLst/>
                        </a:rPr>
                        <a:t>Phase 2</a:t>
                      </a:r>
                      <a:endParaRPr lang="en-US" sz="13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baseline="0" dirty="0">
                          <a:effectLst/>
                        </a:rPr>
                        <a:t>R5:Design, Analysis and Work Distribution among Team Members</a:t>
                      </a:r>
                      <a:endParaRPr lang="en-US" sz="13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6851402"/>
                  </a:ext>
                </a:extLst>
              </a:tr>
              <a:tr h="2121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baseline="0" dirty="0">
                          <a:effectLst/>
                        </a:rPr>
                        <a:t>R6: Implementation strategy</a:t>
                      </a:r>
                      <a:endParaRPr lang="en-US" sz="13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4912527"/>
                  </a:ext>
                </a:extLst>
              </a:tr>
              <a:tr h="2121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baseline="0" dirty="0">
                          <a:effectLst/>
                        </a:rPr>
                        <a:t>R7: Presentation as team and as an Individual</a:t>
                      </a:r>
                      <a:endParaRPr lang="en-US" sz="13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0891195"/>
                  </a:ext>
                </a:extLst>
              </a:tr>
              <a:tr h="2121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baseline="0" dirty="0">
                          <a:effectLst/>
                        </a:rPr>
                        <a:t>R8: Questions and Answer</a:t>
                      </a:r>
                      <a:endParaRPr lang="en-US" sz="13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2704124"/>
                  </a:ext>
                </a:extLst>
              </a:tr>
              <a:tr h="212128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baseline="0" dirty="0">
                          <a:effectLst/>
                        </a:rPr>
                        <a:t>Evaluation by Project Supervisor</a:t>
                      </a:r>
                      <a:endParaRPr lang="en-US" sz="13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baseline="0" dirty="0">
                          <a:effectLst/>
                        </a:rPr>
                        <a:t>R9: Assessed Project Progress</a:t>
                      </a:r>
                      <a:endParaRPr lang="en-US" sz="13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2284495"/>
                  </a:ext>
                </a:extLst>
              </a:tr>
              <a:tr h="2121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baseline="0" dirty="0">
                          <a:effectLst/>
                        </a:rPr>
                        <a:t>R10: Individual Contribution</a:t>
                      </a:r>
                      <a:endParaRPr lang="en-US" sz="13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5162444"/>
                  </a:ext>
                </a:extLst>
              </a:tr>
              <a:tr h="2121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baseline="0" dirty="0">
                          <a:effectLst/>
                        </a:rPr>
                        <a:t>R11: Sincerity towards Work as Team</a:t>
                      </a:r>
                      <a:endParaRPr lang="en-US" sz="13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3857547"/>
                  </a:ext>
                </a:extLst>
              </a:tr>
              <a:tr h="2121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baseline="0" dirty="0">
                          <a:effectLst/>
                        </a:rPr>
                        <a:t>R12: Questions and Answer</a:t>
                      </a:r>
                      <a:endParaRPr lang="en-US" sz="13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1515139"/>
                  </a:ext>
                </a:extLst>
              </a:tr>
              <a:tr h="212128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baseline="0" dirty="0">
                          <a:effectLst/>
                        </a:rPr>
                        <a:t>8th Semester</a:t>
                      </a:r>
                      <a:endParaRPr lang="en-US" sz="13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9897294"/>
                  </a:ext>
                </a:extLst>
              </a:tr>
              <a:tr h="212128">
                <a:tc rowSpan="9"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baseline="0" dirty="0">
                          <a:effectLst/>
                        </a:rPr>
                        <a:t>Evaluation by Project Assessment Committee</a:t>
                      </a:r>
                      <a:endParaRPr lang="en-US" sz="13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baseline="0" dirty="0">
                          <a:effectLst/>
                        </a:rPr>
                        <a:t>Phase 1</a:t>
                      </a:r>
                      <a:endParaRPr lang="en-US" sz="13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baseline="0" dirty="0">
                          <a:effectLst/>
                        </a:rPr>
                        <a:t>R1: Refine the Requirements to Incorporate Suggestions </a:t>
                      </a:r>
                      <a:endParaRPr lang="en-US" sz="13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969309"/>
                  </a:ext>
                </a:extLst>
              </a:tr>
              <a:tr h="2121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baseline="0" dirty="0">
                          <a:effectLst/>
                        </a:rPr>
                        <a:t>R2: Objectives Meet/ Results as per the Expected time plan  </a:t>
                      </a:r>
                      <a:endParaRPr lang="en-US" sz="13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2755805"/>
                  </a:ext>
                </a:extLst>
              </a:tr>
              <a:tr h="2121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baseline="0" dirty="0">
                          <a:effectLst/>
                        </a:rPr>
                        <a:t>R3: Presentation as team and as an Individual</a:t>
                      </a:r>
                      <a:endParaRPr lang="en-US" sz="13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1888762"/>
                  </a:ext>
                </a:extLst>
              </a:tr>
              <a:tr h="2121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baseline="0" dirty="0">
                          <a:effectLst/>
                        </a:rPr>
                        <a:t>R4: Questions and Answer</a:t>
                      </a:r>
                      <a:endParaRPr lang="en-US" sz="13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7095828"/>
                  </a:ext>
                </a:extLst>
              </a:tr>
              <a:tr h="2121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baseline="0" dirty="0">
                          <a:effectLst/>
                        </a:rPr>
                        <a:t>Phase 2</a:t>
                      </a:r>
                      <a:endParaRPr lang="en-US" sz="13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baseline="0" dirty="0">
                          <a:effectLst/>
                        </a:rPr>
                        <a:t>R5: Final Report</a:t>
                      </a:r>
                      <a:endParaRPr lang="en-US" sz="13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3372712"/>
                  </a:ext>
                </a:extLst>
              </a:tr>
              <a:tr h="2121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baseline="0" dirty="0">
                          <a:effectLst/>
                        </a:rPr>
                        <a:t>R6: Final Demonstration</a:t>
                      </a:r>
                      <a:endParaRPr lang="en-US" sz="13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4924034"/>
                  </a:ext>
                </a:extLst>
              </a:tr>
              <a:tr h="2121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baseline="0" dirty="0">
                          <a:effectLst/>
                        </a:rPr>
                        <a:t>R7: Presentation as team and as an Individual</a:t>
                      </a:r>
                      <a:endParaRPr lang="en-US" sz="13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0883657"/>
                  </a:ext>
                </a:extLst>
              </a:tr>
              <a:tr h="2121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baseline="0" dirty="0">
                          <a:effectLst/>
                        </a:rPr>
                        <a:t>R8: Questions and Answer</a:t>
                      </a:r>
                      <a:endParaRPr lang="en-US" sz="13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8762721"/>
                  </a:ext>
                </a:extLst>
              </a:tr>
              <a:tr h="2121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baseline="0" dirty="0">
                          <a:effectLst/>
                        </a:rPr>
                        <a:t>R9: Research Paper Writing Based on Project</a:t>
                      </a:r>
                      <a:endParaRPr lang="en-US" sz="13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8227905"/>
                  </a:ext>
                </a:extLst>
              </a:tr>
              <a:tr h="212128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baseline="0" dirty="0">
                          <a:effectLst/>
                        </a:rPr>
                        <a:t>Evaluation by Project Supervisor</a:t>
                      </a:r>
                      <a:endParaRPr lang="en-US" sz="13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baseline="0" dirty="0">
                          <a:effectLst/>
                        </a:rPr>
                        <a:t>R10: Assessed Project Progress</a:t>
                      </a:r>
                      <a:endParaRPr lang="en-US" sz="13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8493516"/>
                  </a:ext>
                </a:extLst>
              </a:tr>
              <a:tr h="2121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baseline="0" dirty="0">
                          <a:effectLst/>
                        </a:rPr>
                        <a:t>R11: Development of Prototype/ Model up to satisfaction level</a:t>
                      </a:r>
                      <a:endParaRPr lang="en-US" sz="13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350235"/>
                  </a:ext>
                </a:extLst>
              </a:tr>
              <a:tr h="2121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baseline="0" dirty="0">
                          <a:effectLst/>
                        </a:rPr>
                        <a:t>R12: Individual Contribution</a:t>
                      </a:r>
                      <a:endParaRPr lang="en-US" sz="13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4638641"/>
                  </a:ext>
                </a:extLst>
              </a:tr>
              <a:tr h="2121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baseline="0" dirty="0">
                          <a:effectLst/>
                        </a:rPr>
                        <a:t>R13: Sincerity towards Work as Team</a:t>
                      </a:r>
                      <a:endParaRPr lang="en-US" sz="13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8118097"/>
                  </a:ext>
                </a:extLst>
              </a:tr>
              <a:tr h="2121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baseline="0" dirty="0">
                          <a:effectLst/>
                        </a:rPr>
                        <a:t>R14: Project Report/Demo Preparation as per guidelines</a:t>
                      </a:r>
                      <a:endParaRPr lang="en-US" sz="13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53085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85630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5A137-3523-419B-A1B3-794DB09FC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736" y="1500750"/>
            <a:ext cx="2701413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Process for monitoring and evaluation of Projects</a:t>
            </a:r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424D2CF3-A10C-458E-BAE5-FF1197F7C4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0955" y="619333"/>
            <a:ext cx="7387309" cy="5412757"/>
          </a:xfrm>
        </p:spPr>
      </p:pic>
    </p:spTree>
    <p:extLst>
      <p:ext uri="{BB962C8B-B14F-4D97-AF65-F5344CB8AC3E}">
        <p14:creationId xmlns:p14="http://schemas.microsoft.com/office/powerpoint/2010/main" val="19615394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F9114-1255-4364-90EB-39EC0530B11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3. Course Outcomes and Program Outcomes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B7B4F5-2DDC-4277-9957-62131B25627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OBE Philosophy followed by CSE Department</a:t>
            </a:r>
          </a:p>
        </p:txBody>
      </p:sp>
    </p:spTree>
    <p:extLst>
      <p:ext uri="{BB962C8B-B14F-4D97-AF65-F5344CB8AC3E}">
        <p14:creationId xmlns:p14="http://schemas.microsoft.com/office/powerpoint/2010/main" val="40699882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BC21896-D687-472D-A3C4-500CAA76FC5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3565081"/>
              </p:ext>
            </p:extLst>
          </p:nvPr>
        </p:nvGraphicFramePr>
        <p:xfrm>
          <a:off x="858982" y="371460"/>
          <a:ext cx="10474036" cy="624846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70363">
                  <a:extLst>
                    <a:ext uri="{9D8B030D-6E8A-4147-A177-3AD203B41FA5}">
                      <a16:colId xmlns:a16="http://schemas.microsoft.com/office/drawing/2014/main" val="643049372"/>
                    </a:ext>
                  </a:extLst>
                </a:gridCol>
                <a:gridCol w="8603673">
                  <a:extLst>
                    <a:ext uri="{9D8B030D-6E8A-4147-A177-3AD203B41FA5}">
                      <a16:colId xmlns:a16="http://schemas.microsoft.com/office/drawing/2014/main" val="4038722884"/>
                    </a:ext>
                  </a:extLst>
                </a:gridCol>
              </a:tblGrid>
              <a:tr h="389669">
                <a:tc gridSpan="2">
                  <a:txBody>
                    <a:bodyPr/>
                    <a:lstStyle/>
                    <a:p>
                      <a:pPr marL="0" marR="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Department Achievements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1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IN" sz="2000" b="0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+mn-lt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1206684"/>
                  </a:ext>
                </a:extLst>
              </a:tr>
              <a:tr h="9969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800" b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NBA accreditation</a:t>
                      </a:r>
                      <a:endParaRPr kumimoji="0" lang="en-IN" sz="1800" b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B.Tech</a:t>
                      </a: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CSE got accreditation 3 times by NBA.</a:t>
                      </a:r>
                    </a:p>
                    <a:p>
                      <a:pPr marL="285750" marR="0" lvl="1" indent="-2857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50"/>
                        </a:buClr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2004</a:t>
                      </a:r>
                    </a:p>
                    <a:p>
                      <a:pPr marL="285750" marR="0" lvl="1" indent="-2857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50"/>
                        </a:buClr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2008</a:t>
                      </a:r>
                    </a:p>
                    <a:p>
                      <a:pPr marL="285750" marR="0" lvl="1" indent="-2857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50"/>
                        </a:buClr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2012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2500140"/>
                  </a:ext>
                </a:extLst>
              </a:tr>
              <a:tr h="8468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IN" sz="1800" b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Patents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4 Patents filed in 2020 - 2021.</a:t>
                      </a:r>
                    </a:p>
                    <a:p>
                      <a:pPr marL="285750" marR="0" lvl="1" indent="-2857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50"/>
                        </a:buClr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  patent granted (Australian Patent).</a:t>
                      </a:r>
                    </a:p>
                    <a:p>
                      <a:pPr marL="285750" marR="0" lvl="1" indent="-2857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50"/>
                        </a:buClr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3 patent published.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4164095"/>
                  </a:ext>
                </a:extLst>
              </a:tr>
              <a:tr h="3666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IN" sz="1800" b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Research Grant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Two Research Project grant under Collaborative Research and Innovation program (CRIP-2019) through TEQIP-III of Dr. A P J Abdul Kalam Technical University. [Rs. 3 Lakh each]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8897253"/>
                  </a:ext>
                </a:extLst>
              </a:tr>
              <a:tr h="3469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IN" sz="1800" b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Publications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115 research papers published in the last four years.</a:t>
                      </a:r>
                    </a:p>
                    <a:p>
                      <a:pPr marL="285750" marR="0" lvl="1" indent="-2857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50"/>
                        </a:buClr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11 are SCI Indexed and 10 are Scopus Indexed.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2983170"/>
                  </a:ext>
                </a:extLst>
              </a:tr>
              <a:tr h="4305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IN" sz="1800" b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Smart India Hackathon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Winner in Smart India Hackathon – 2020 in two different problem category.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1747702"/>
                  </a:ext>
                </a:extLst>
              </a:tr>
              <a:tr h="13549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IN" sz="1800" b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Retention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21 faculty members are with the department from more than 5 year, including </a:t>
                      </a:r>
                    </a:p>
                    <a:p>
                      <a:pPr marL="0" marR="0" lvl="1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16 faculty members from more than 10 years.</a:t>
                      </a:r>
                    </a:p>
                    <a:p>
                      <a:pPr marL="0" marR="0" lvl="1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7 faculty members from more than 15 year.</a:t>
                      </a:r>
                    </a:p>
                    <a:p>
                      <a:pPr marL="0" marR="0" lvl="1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 faculty members from more than 20 year.</a:t>
                      </a:r>
                    </a:p>
                    <a:p>
                      <a:pPr marL="0" marR="0" lvl="1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 faculty member from the day one, i.e., more than 25 year with the department.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6434207"/>
                  </a:ext>
                </a:extLst>
              </a:tr>
              <a:tr h="3453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IN" sz="1800" b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Alumni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Alumni are working around the globe in different MNC’s.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46974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66247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3E7E8-777D-4A11-B700-9F3CBA650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724832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Attainment Process of Course outcome (CO’s)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499322-FA59-49ED-8D7E-59506AB18C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5342"/>
            <a:ext cx="6064045" cy="4731621"/>
          </a:xfrm>
        </p:spPr>
        <p:txBody>
          <a:bodyPr>
            <a:normAutofit/>
          </a:bodyPr>
          <a:lstStyle/>
          <a:p>
            <a:pPr lvl="1"/>
            <a:r>
              <a:rPr lang="en-US" sz="2800" dirty="0">
                <a:solidFill>
                  <a:srgbClr val="0070C0"/>
                </a:solidFill>
              </a:rPr>
              <a:t>Course : Given by curriculum and allocated to faculty member.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DAF4BFD-5B66-490B-9A04-5730D853F14F}"/>
              </a:ext>
            </a:extLst>
          </p:cNvPr>
          <p:cNvSpPr/>
          <p:nvPr/>
        </p:nvSpPr>
        <p:spPr>
          <a:xfrm>
            <a:off x="8500176" y="201834"/>
            <a:ext cx="998898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Course</a:t>
            </a:r>
          </a:p>
        </p:txBody>
      </p:sp>
    </p:spTree>
    <p:extLst>
      <p:ext uri="{BB962C8B-B14F-4D97-AF65-F5344CB8AC3E}">
        <p14:creationId xmlns:p14="http://schemas.microsoft.com/office/powerpoint/2010/main" val="33552443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3E7E8-777D-4A11-B700-9F3CBA650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030824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Attainment Process of Course outcome (CO’s)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499322-FA59-49ED-8D7E-59506AB18C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445342"/>
            <a:ext cx="6196780" cy="4731621"/>
          </a:xfrm>
        </p:spPr>
        <p:txBody>
          <a:bodyPr>
            <a:normAutofit/>
          </a:bodyPr>
          <a:lstStyle/>
          <a:p>
            <a:pPr lvl="1"/>
            <a:r>
              <a:rPr lang="en-US" sz="2000" dirty="0"/>
              <a:t>Course : Given by curriculum and allocated to faculty member.</a:t>
            </a:r>
          </a:p>
          <a:p>
            <a:pPr lvl="1"/>
            <a:r>
              <a:rPr lang="en-US" sz="2800" dirty="0">
                <a:solidFill>
                  <a:srgbClr val="0070C0"/>
                </a:solidFill>
              </a:rPr>
              <a:t>CO’s are framed by faculty member and tagged with the Bloom’s cognitive levels.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03E699E-F3B1-4E8C-AA5C-5585E2EDE8B8}"/>
              </a:ext>
            </a:extLst>
          </p:cNvPr>
          <p:cNvGrpSpPr/>
          <p:nvPr/>
        </p:nvGrpSpPr>
        <p:grpSpPr>
          <a:xfrm>
            <a:off x="7299716" y="201834"/>
            <a:ext cx="2199358" cy="2456172"/>
            <a:chOff x="7299716" y="201834"/>
            <a:chExt cx="2199358" cy="2456172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F5BA4DCC-6C84-4AED-9269-B7E17C59EC98}"/>
                </a:ext>
              </a:extLst>
            </p:cNvPr>
            <p:cNvSpPr/>
            <p:nvPr/>
          </p:nvSpPr>
          <p:spPr>
            <a:xfrm>
              <a:off x="8500176" y="201834"/>
              <a:ext cx="998898" cy="9144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Course</a:t>
              </a: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84CC1BD-1439-4486-A8CE-FD0644A08392}"/>
                </a:ext>
              </a:extLst>
            </p:cNvPr>
            <p:cNvSpPr/>
            <p:nvPr/>
          </p:nvSpPr>
          <p:spPr>
            <a:xfrm>
              <a:off x="7299716" y="1743606"/>
              <a:ext cx="1393842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Course Outcomes</a:t>
              </a: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9F2A3020-5331-48AD-8902-626CE1C69522}"/>
                </a:ext>
              </a:extLst>
            </p:cNvPr>
            <p:cNvCxnSpPr>
              <a:cxnSpLocks/>
              <a:stCxn id="19" idx="1"/>
              <a:endCxn id="16" idx="0"/>
            </p:cNvCxnSpPr>
            <p:nvPr/>
          </p:nvCxnSpPr>
          <p:spPr>
            <a:xfrm flipH="1">
              <a:off x="7996637" y="1436393"/>
              <a:ext cx="696921" cy="30721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AE7D888-D1A9-4373-87D9-21829128CEFF}"/>
                </a:ext>
              </a:extLst>
            </p:cNvPr>
            <p:cNvSpPr/>
            <p:nvPr/>
          </p:nvSpPr>
          <p:spPr>
            <a:xfrm>
              <a:off x="8693558" y="1361997"/>
              <a:ext cx="604686" cy="14879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has</a:t>
              </a: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7815B1E6-BF29-4857-959E-114C9F408CB9}"/>
                </a:ext>
              </a:extLst>
            </p:cNvPr>
            <p:cNvCxnSpPr>
              <a:cxnSpLocks/>
              <a:stCxn id="14" idx="4"/>
              <a:endCxn id="19" idx="0"/>
            </p:cNvCxnSpPr>
            <p:nvPr/>
          </p:nvCxnSpPr>
          <p:spPr>
            <a:xfrm flipH="1">
              <a:off x="8995901" y="1116234"/>
              <a:ext cx="3724" cy="24576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0B5CF152-4CFA-41B2-867D-13508870CECC}"/>
              </a:ext>
            </a:extLst>
          </p:cNvPr>
          <p:cNvSpPr/>
          <p:nvPr/>
        </p:nvSpPr>
        <p:spPr>
          <a:xfrm>
            <a:off x="6538620" y="681037"/>
            <a:ext cx="1393842" cy="755355"/>
          </a:xfrm>
          <a:prstGeom prst="wedgeEllipseCallout">
            <a:avLst>
              <a:gd name="adj1" fmla="val 25186"/>
              <a:gd name="adj2" fmla="val 73505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Concept Map</a:t>
            </a:r>
          </a:p>
        </p:txBody>
      </p:sp>
    </p:spTree>
    <p:extLst>
      <p:ext uri="{BB962C8B-B14F-4D97-AF65-F5344CB8AC3E}">
        <p14:creationId xmlns:p14="http://schemas.microsoft.com/office/powerpoint/2010/main" val="34596189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3E7E8-777D-4A11-B700-9F3CBA650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166988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Attainment Process of Course outcome (CO’s)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499322-FA59-49ED-8D7E-59506AB18C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445342"/>
            <a:ext cx="6196780" cy="4731621"/>
          </a:xfrm>
        </p:spPr>
        <p:txBody>
          <a:bodyPr>
            <a:normAutofit/>
          </a:bodyPr>
          <a:lstStyle/>
          <a:p>
            <a:pPr lvl="1"/>
            <a:r>
              <a:rPr lang="en-US" sz="2000" dirty="0"/>
              <a:t>Course : Given by curriculum and allocated to faculty member.</a:t>
            </a:r>
          </a:p>
          <a:p>
            <a:pPr lvl="1"/>
            <a:r>
              <a:rPr lang="en-US" sz="2000" dirty="0"/>
              <a:t>CO’s are framed by faculty member and tagged with the Bloom’s cognitive levels.</a:t>
            </a:r>
          </a:p>
          <a:p>
            <a:pPr lvl="1"/>
            <a:r>
              <a:rPr lang="en-US" sz="2800" dirty="0">
                <a:solidFill>
                  <a:srgbClr val="0070C0"/>
                </a:solidFill>
              </a:rPr>
              <a:t>CO’s attainment target is defined in term’s of criteria : % of students getting &gt;= 60% of marks, for each CO. 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671E9E7-1972-4912-BB66-1FA811443B48}"/>
              </a:ext>
            </a:extLst>
          </p:cNvPr>
          <p:cNvGrpSpPr/>
          <p:nvPr/>
        </p:nvGrpSpPr>
        <p:grpSpPr>
          <a:xfrm>
            <a:off x="7299716" y="201834"/>
            <a:ext cx="3269268" cy="2511020"/>
            <a:chOff x="7299716" y="201834"/>
            <a:chExt cx="3269268" cy="2511020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F6E19ABD-0713-4187-8D16-FAEC0C29AA4C}"/>
                </a:ext>
              </a:extLst>
            </p:cNvPr>
            <p:cNvSpPr/>
            <p:nvPr/>
          </p:nvSpPr>
          <p:spPr>
            <a:xfrm>
              <a:off x="9199534" y="1798454"/>
              <a:ext cx="136945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Course Outcomes Targets</a:t>
              </a: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4AEFF69F-15EF-46A0-BA21-ED3996372826}"/>
                </a:ext>
              </a:extLst>
            </p:cNvPr>
            <p:cNvSpPr/>
            <p:nvPr/>
          </p:nvSpPr>
          <p:spPr>
            <a:xfrm>
              <a:off x="8500176" y="201834"/>
              <a:ext cx="998898" cy="9144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Course</a:t>
              </a: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76549202-818C-4AD7-99BA-2338A26AC388}"/>
                </a:ext>
              </a:extLst>
            </p:cNvPr>
            <p:cNvSpPr/>
            <p:nvPr/>
          </p:nvSpPr>
          <p:spPr>
            <a:xfrm>
              <a:off x="7299716" y="1743606"/>
              <a:ext cx="1393842" cy="9144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Course Outcomes</a:t>
              </a: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992DD720-AB64-4C71-B91F-3F345795916C}"/>
                </a:ext>
              </a:extLst>
            </p:cNvPr>
            <p:cNvCxnSpPr>
              <a:cxnSpLocks/>
              <a:stCxn id="22" idx="1"/>
              <a:endCxn id="19" idx="0"/>
            </p:cNvCxnSpPr>
            <p:nvPr/>
          </p:nvCxnSpPr>
          <p:spPr>
            <a:xfrm flipH="1">
              <a:off x="7996637" y="1436393"/>
              <a:ext cx="696921" cy="30721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0F2B66FD-7B0B-4F7C-83AD-A1A688EBA5FA}"/>
                </a:ext>
              </a:extLst>
            </p:cNvPr>
            <p:cNvCxnSpPr>
              <a:cxnSpLocks/>
              <a:stCxn id="22" idx="3"/>
              <a:endCxn id="16" idx="0"/>
            </p:cNvCxnSpPr>
            <p:nvPr/>
          </p:nvCxnSpPr>
          <p:spPr>
            <a:xfrm>
              <a:off x="9298244" y="1436393"/>
              <a:ext cx="586015" cy="36206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3F19EBAF-1CAD-4B6A-974D-AC243E39DE02}"/>
                </a:ext>
              </a:extLst>
            </p:cNvPr>
            <p:cNvSpPr/>
            <p:nvPr/>
          </p:nvSpPr>
          <p:spPr>
            <a:xfrm>
              <a:off x="8693558" y="1361997"/>
              <a:ext cx="604686" cy="14879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has</a:t>
              </a:r>
            </a:p>
          </p:txBody>
        </p: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6532B045-640C-453F-9836-00379E314B21}"/>
                </a:ext>
              </a:extLst>
            </p:cNvPr>
            <p:cNvCxnSpPr>
              <a:cxnSpLocks/>
              <a:stCxn id="18" idx="4"/>
              <a:endCxn id="22" idx="0"/>
            </p:cNvCxnSpPr>
            <p:nvPr/>
          </p:nvCxnSpPr>
          <p:spPr>
            <a:xfrm flipH="1">
              <a:off x="8995901" y="1116234"/>
              <a:ext cx="3724" cy="24576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990578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3E7E8-777D-4A11-B700-9F3CBA650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960806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Attainment Process of Course outcome (CO’s)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499322-FA59-49ED-8D7E-59506AB18C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445342"/>
            <a:ext cx="6150080" cy="4731621"/>
          </a:xfrm>
        </p:spPr>
        <p:txBody>
          <a:bodyPr>
            <a:normAutofit/>
          </a:bodyPr>
          <a:lstStyle/>
          <a:p>
            <a:pPr lvl="1"/>
            <a:r>
              <a:rPr lang="en-US" sz="1600" dirty="0"/>
              <a:t>Course : Given by curriculum and allocated to faculty member.</a:t>
            </a:r>
          </a:p>
          <a:p>
            <a:pPr lvl="1"/>
            <a:r>
              <a:rPr lang="en-US" sz="1600" dirty="0"/>
              <a:t>CO’s are framed by faculty member and tagged with the Bloom’s cognitive levels.</a:t>
            </a:r>
          </a:p>
          <a:p>
            <a:pPr lvl="1"/>
            <a:r>
              <a:rPr lang="en-US" sz="1600" dirty="0"/>
              <a:t>CO’s attainment target is defined in term’s of criteria : % of students getting &gt;= 60% of marks, for each CO. </a:t>
            </a:r>
          </a:p>
          <a:p>
            <a:pPr lvl="1"/>
            <a:r>
              <a:rPr lang="en-US" sz="2800" dirty="0"/>
              <a:t>CO’s are assessed as per </a:t>
            </a:r>
            <a:r>
              <a:rPr lang="en-US" sz="2800" dirty="0">
                <a:solidFill>
                  <a:srgbClr val="0070C0"/>
                </a:solidFill>
              </a:rPr>
              <a:t>Assessment plan </a:t>
            </a:r>
          </a:p>
          <a:p>
            <a:pPr lvl="1"/>
            <a:r>
              <a:rPr lang="en-US" sz="2800" dirty="0">
                <a:solidFill>
                  <a:srgbClr val="0070C0"/>
                </a:solidFill>
              </a:rPr>
              <a:t>Direct Assessment </a:t>
            </a:r>
            <a:r>
              <a:rPr lang="en-US" sz="2800" dirty="0"/>
              <a:t>– </a:t>
            </a:r>
            <a:r>
              <a:rPr lang="en-US" sz="2800" dirty="0">
                <a:solidFill>
                  <a:srgbClr val="0070C0"/>
                </a:solidFill>
              </a:rPr>
              <a:t>Continuous Internal Evaluation </a:t>
            </a:r>
            <a:r>
              <a:rPr lang="en-US" sz="2800" dirty="0"/>
              <a:t>and</a:t>
            </a:r>
            <a:r>
              <a:rPr lang="en-US" sz="2800" dirty="0">
                <a:solidFill>
                  <a:srgbClr val="0070C0"/>
                </a:solidFill>
              </a:rPr>
              <a:t> Semester End Examination.</a:t>
            </a:r>
          </a:p>
          <a:p>
            <a:pPr lvl="1"/>
            <a:r>
              <a:rPr lang="en-US" sz="2800" dirty="0">
                <a:solidFill>
                  <a:srgbClr val="0070C0"/>
                </a:solidFill>
              </a:rPr>
              <a:t>Indirect Assessment </a:t>
            </a:r>
            <a:r>
              <a:rPr lang="en-US" sz="2800" dirty="0"/>
              <a:t>-</a:t>
            </a:r>
            <a:r>
              <a:rPr lang="en-US" sz="2800" dirty="0">
                <a:solidFill>
                  <a:srgbClr val="0070C0"/>
                </a:solidFill>
              </a:rPr>
              <a:t> Course Exit Survey.</a:t>
            </a:r>
          </a:p>
          <a:p>
            <a:pPr lvl="1"/>
            <a:endParaRPr lang="en-US" sz="2000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B489E8A-D149-4475-A430-1D73B631B484}"/>
              </a:ext>
            </a:extLst>
          </p:cNvPr>
          <p:cNvGrpSpPr/>
          <p:nvPr/>
        </p:nvGrpSpPr>
        <p:grpSpPr>
          <a:xfrm>
            <a:off x="7000507" y="201834"/>
            <a:ext cx="3568477" cy="4140322"/>
            <a:chOff x="7000507" y="201834"/>
            <a:chExt cx="3568477" cy="4140322"/>
          </a:xfrm>
        </p:grpSpPr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0B7385CD-1F6D-474F-A54E-219D8395A565}"/>
                </a:ext>
              </a:extLst>
            </p:cNvPr>
            <p:cNvCxnSpPr>
              <a:cxnSpLocks/>
              <a:stCxn id="24" idx="4"/>
              <a:endCxn id="22" idx="0"/>
            </p:cNvCxnSpPr>
            <p:nvPr/>
          </p:nvCxnSpPr>
          <p:spPr>
            <a:xfrm>
              <a:off x="7996637" y="2658006"/>
              <a:ext cx="0" cy="24125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9048B43D-64E8-40D6-8D24-7E4A6B05B06F}"/>
                </a:ext>
              </a:extLst>
            </p:cNvPr>
            <p:cNvCxnSpPr>
              <a:cxnSpLocks/>
              <a:stCxn id="22" idx="2"/>
              <a:endCxn id="30" idx="0"/>
            </p:cNvCxnSpPr>
            <p:nvPr/>
          </p:nvCxnSpPr>
          <p:spPr>
            <a:xfrm>
              <a:off x="7996637" y="3231200"/>
              <a:ext cx="0" cy="19655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41D5A0AD-B697-405D-8F38-F2C0A6896806}"/>
                </a:ext>
              </a:extLst>
            </p:cNvPr>
            <p:cNvSpPr/>
            <p:nvPr/>
          </p:nvSpPr>
          <p:spPr>
            <a:xfrm>
              <a:off x="9199534" y="1798454"/>
              <a:ext cx="1369450" cy="9144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Course Outcomes Targets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114B6E5-9DEB-4677-BBCC-DBA2D7D4AD6D}"/>
                </a:ext>
              </a:extLst>
            </p:cNvPr>
            <p:cNvSpPr/>
            <p:nvPr/>
          </p:nvSpPr>
          <p:spPr>
            <a:xfrm>
              <a:off x="7000507" y="2899258"/>
              <a:ext cx="1992260" cy="33194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are assessed as per</a:t>
              </a: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866D9ADA-6BAA-4B8D-946B-439A12940C16}"/>
                </a:ext>
              </a:extLst>
            </p:cNvPr>
            <p:cNvSpPr/>
            <p:nvPr/>
          </p:nvSpPr>
          <p:spPr>
            <a:xfrm>
              <a:off x="8500176" y="201834"/>
              <a:ext cx="998898" cy="9144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Course</a:t>
              </a: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ED75BD64-788D-40AE-A5CD-2200EE5779F0}"/>
                </a:ext>
              </a:extLst>
            </p:cNvPr>
            <p:cNvSpPr/>
            <p:nvPr/>
          </p:nvSpPr>
          <p:spPr>
            <a:xfrm>
              <a:off x="7299716" y="1743606"/>
              <a:ext cx="1393842" cy="9144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Course Outcomes</a:t>
              </a:r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0B538F8F-1966-4D3C-B84A-23F23499213F}"/>
                </a:ext>
              </a:extLst>
            </p:cNvPr>
            <p:cNvCxnSpPr>
              <a:cxnSpLocks/>
              <a:stCxn id="27" idx="1"/>
              <a:endCxn id="24" idx="0"/>
            </p:cNvCxnSpPr>
            <p:nvPr/>
          </p:nvCxnSpPr>
          <p:spPr>
            <a:xfrm flipH="1">
              <a:off x="7996637" y="1436393"/>
              <a:ext cx="696921" cy="30721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417BD28C-611F-44D4-BF24-DA8A5E5A6FD3}"/>
                </a:ext>
              </a:extLst>
            </p:cNvPr>
            <p:cNvCxnSpPr>
              <a:cxnSpLocks/>
              <a:stCxn id="27" idx="3"/>
              <a:endCxn id="21" idx="0"/>
            </p:cNvCxnSpPr>
            <p:nvPr/>
          </p:nvCxnSpPr>
          <p:spPr>
            <a:xfrm>
              <a:off x="9298244" y="1436393"/>
              <a:ext cx="586015" cy="36206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6ABDA53E-9789-437F-8FAC-437EADBE0E76}"/>
                </a:ext>
              </a:extLst>
            </p:cNvPr>
            <p:cNvSpPr/>
            <p:nvPr/>
          </p:nvSpPr>
          <p:spPr>
            <a:xfrm>
              <a:off x="8693558" y="1361997"/>
              <a:ext cx="604686" cy="14879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has</a:t>
              </a:r>
            </a:p>
          </p:txBody>
        </p: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822F2AD8-9F24-4649-9826-4F2944717672}"/>
                </a:ext>
              </a:extLst>
            </p:cNvPr>
            <p:cNvCxnSpPr>
              <a:cxnSpLocks/>
              <a:stCxn id="23" idx="4"/>
              <a:endCxn id="27" idx="0"/>
            </p:cNvCxnSpPr>
            <p:nvPr/>
          </p:nvCxnSpPr>
          <p:spPr>
            <a:xfrm flipH="1">
              <a:off x="8995901" y="1116234"/>
              <a:ext cx="3724" cy="24576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F63EA55B-A6E3-4EDF-A234-D00D033FAED8}"/>
                </a:ext>
              </a:extLst>
            </p:cNvPr>
            <p:cNvSpPr/>
            <p:nvPr/>
          </p:nvSpPr>
          <p:spPr>
            <a:xfrm>
              <a:off x="7256568" y="3427756"/>
              <a:ext cx="1480137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Assessment</a:t>
              </a:r>
              <a:r>
                <a:rPr lang="en-US" dirty="0"/>
                <a:t> </a:t>
              </a:r>
              <a:r>
                <a:rPr lang="en-US" sz="1400" dirty="0"/>
                <a:t>Plan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195254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3E7E8-777D-4A11-B700-9F3CBA650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960806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Attainment Process of Course outcome (CO’s)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499322-FA59-49ED-8D7E-59506AB18C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5342"/>
            <a:ext cx="6027483" cy="4731621"/>
          </a:xfrm>
        </p:spPr>
        <p:txBody>
          <a:bodyPr>
            <a:normAutofit fontScale="92500" lnSpcReduction="10000"/>
          </a:bodyPr>
          <a:lstStyle/>
          <a:p>
            <a:pPr lvl="1"/>
            <a:r>
              <a:rPr lang="en-US" sz="1500" dirty="0"/>
              <a:t>Course : Given by curriculum and allocated to faculty member.</a:t>
            </a:r>
          </a:p>
          <a:p>
            <a:pPr lvl="1"/>
            <a:r>
              <a:rPr lang="en-US" sz="1500" dirty="0"/>
              <a:t>CO’s are framed by faculty member and tagged with the Bloom’s cognitive levels.</a:t>
            </a:r>
          </a:p>
          <a:p>
            <a:pPr lvl="1"/>
            <a:r>
              <a:rPr lang="en-US" sz="1500" dirty="0"/>
              <a:t>CO’s attainment target is defined in term’s of criteria : % of students getting &gt;= 60% of marks, for each CO. </a:t>
            </a:r>
          </a:p>
          <a:p>
            <a:pPr lvl="1"/>
            <a:r>
              <a:rPr lang="en-US" sz="1500" dirty="0"/>
              <a:t>CO’s are assessed as per Assessment plan </a:t>
            </a:r>
          </a:p>
          <a:p>
            <a:pPr lvl="1"/>
            <a:r>
              <a:rPr lang="en-US" sz="3000" dirty="0"/>
              <a:t>Direct Assessment (90%)</a:t>
            </a:r>
          </a:p>
          <a:p>
            <a:pPr lvl="2"/>
            <a:r>
              <a:rPr lang="en-US" sz="2600" dirty="0"/>
              <a:t>Continuous Internal Evaluation (33%)</a:t>
            </a:r>
          </a:p>
          <a:p>
            <a:pPr lvl="3"/>
            <a:r>
              <a:rPr lang="en-US" sz="2200" dirty="0">
                <a:solidFill>
                  <a:srgbClr val="0070C0"/>
                </a:solidFill>
              </a:rPr>
              <a:t>Sessional Examination (Class Tests)</a:t>
            </a:r>
          </a:p>
          <a:p>
            <a:pPr lvl="3"/>
            <a:r>
              <a:rPr lang="en-US" sz="2200" dirty="0">
                <a:solidFill>
                  <a:srgbClr val="0070C0"/>
                </a:solidFill>
              </a:rPr>
              <a:t>Assignments/ Quizzes.</a:t>
            </a:r>
          </a:p>
          <a:p>
            <a:pPr lvl="2"/>
            <a:r>
              <a:rPr lang="en-US" sz="2600" dirty="0"/>
              <a:t>Semester End Examination (67%)</a:t>
            </a:r>
          </a:p>
          <a:p>
            <a:pPr lvl="3"/>
            <a:r>
              <a:rPr lang="en-US" sz="2200" dirty="0">
                <a:solidFill>
                  <a:srgbClr val="0070C0"/>
                </a:solidFill>
              </a:rPr>
              <a:t>Taken by University</a:t>
            </a:r>
          </a:p>
          <a:p>
            <a:pPr lvl="1"/>
            <a:r>
              <a:rPr lang="en-US" sz="3000" dirty="0"/>
              <a:t>Indirect Assessment (10%)</a:t>
            </a:r>
          </a:p>
          <a:p>
            <a:pPr lvl="2"/>
            <a:r>
              <a:rPr lang="en-US" sz="2600" dirty="0"/>
              <a:t>Course Exit Survey</a:t>
            </a:r>
          </a:p>
          <a:p>
            <a:pPr lvl="3"/>
            <a:r>
              <a:rPr lang="en-US" sz="2200" dirty="0">
                <a:solidFill>
                  <a:srgbClr val="0070C0"/>
                </a:solidFill>
              </a:rPr>
              <a:t>Taken by Faculty member at the end of course.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4F44053-23B5-470D-B9A2-4E85E6D33907}"/>
              </a:ext>
            </a:extLst>
          </p:cNvPr>
          <p:cNvGrpSpPr/>
          <p:nvPr/>
        </p:nvGrpSpPr>
        <p:grpSpPr>
          <a:xfrm>
            <a:off x="7000507" y="201834"/>
            <a:ext cx="3568477" cy="6075207"/>
            <a:chOff x="7000507" y="201834"/>
            <a:chExt cx="3568477" cy="6075207"/>
          </a:xfrm>
        </p:grpSpPr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0F7DC53B-4A66-4182-9856-50CF34DD7D4B}"/>
                </a:ext>
              </a:extLst>
            </p:cNvPr>
            <p:cNvCxnSpPr>
              <a:cxnSpLocks/>
              <a:stCxn id="27" idx="4"/>
              <a:endCxn id="25" idx="0"/>
            </p:cNvCxnSpPr>
            <p:nvPr/>
          </p:nvCxnSpPr>
          <p:spPr>
            <a:xfrm>
              <a:off x="7996637" y="2658006"/>
              <a:ext cx="0" cy="24125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4F3F6C29-19EC-4EC0-8297-0AA1830927AD}"/>
                </a:ext>
              </a:extLst>
            </p:cNvPr>
            <p:cNvCxnSpPr>
              <a:cxnSpLocks/>
              <a:stCxn id="25" idx="2"/>
              <a:endCxn id="33" idx="0"/>
            </p:cNvCxnSpPr>
            <p:nvPr/>
          </p:nvCxnSpPr>
          <p:spPr>
            <a:xfrm>
              <a:off x="7996637" y="3231200"/>
              <a:ext cx="0" cy="19655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BA2281CC-6FF8-4F2D-8767-58B9CC0E5B93}"/>
                </a:ext>
              </a:extLst>
            </p:cNvPr>
            <p:cNvSpPr/>
            <p:nvPr/>
          </p:nvSpPr>
          <p:spPr>
            <a:xfrm>
              <a:off x="9199534" y="1798454"/>
              <a:ext cx="1369450" cy="9144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Course Outcomes Targets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F11828BE-F282-4269-BF72-01A88C7331DB}"/>
                </a:ext>
              </a:extLst>
            </p:cNvPr>
            <p:cNvSpPr/>
            <p:nvPr/>
          </p:nvSpPr>
          <p:spPr>
            <a:xfrm>
              <a:off x="7000507" y="2899258"/>
              <a:ext cx="1992260" cy="33194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are assessed as per</a:t>
              </a: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FBA83E98-7B7D-4C80-8AF0-FDD8D27A705F}"/>
                </a:ext>
              </a:extLst>
            </p:cNvPr>
            <p:cNvSpPr/>
            <p:nvPr/>
          </p:nvSpPr>
          <p:spPr>
            <a:xfrm>
              <a:off x="8500176" y="201834"/>
              <a:ext cx="998898" cy="9144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Course</a:t>
              </a: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FC6EB231-3B2D-4E4E-92A8-7FFCD371BBB2}"/>
                </a:ext>
              </a:extLst>
            </p:cNvPr>
            <p:cNvSpPr/>
            <p:nvPr/>
          </p:nvSpPr>
          <p:spPr>
            <a:xfrm>
              <a:off x="7299716" y="1743606"/>
              <a:ext cx="1393842" cy="9144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Course Outcomes</a:t>
              </a:r>
            </a:p>
          </p:txBody>
        </p: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CC2D4685-FC72-4DCE-97DB-84BC6F486FD3}"/>
                </a:ext>
              </a:extLst>
            </p:cNvPr>
            <p:cNvCxnSpPr>
              <a:cxnSpLocks/>
              <a:stCxn id="31" idx="1"/>
              <a:endCxn id="27" idx="0"/>
            </p:cNvCxnSpPr>
            <p:nvPr/>
          </p:nvCxnSpPr>
          <p:spPr>
            <a:xfrm flipH="1">
              <a:off x="7996637" y="1436393"/>
              <a:ext cx="696921" cy="30721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96706AFD-C157-43B6-8185-7A36DFC55A5B}"/>
                </a:ext>
              </a:extLst>
            </p:cNvPr>
            <p:cNvCxnSpPr>
              <a:cxnSpLocks/>
              <a:stCxn id="31" idx="3"/>
              <a:endCxn id="24" idx="0"/>
            </p:cNvCxnSpPr>
            <p:nvPr/>
          </p:nvCxnSpPr>
          <p:spPr>
            <a:xfrm>
              <a:off x="9298244" y="1436393"/>
              <a:ext cx="586015" cy="36206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9E40BA3A-1D70-4CE7-AE66-5F9D183BB4C4}"/>
                </a:ext>
              </a:extLst>
            </p:cNvPr>
            <p:cNvSpPr/>
            <p:nvPr/>
          </p:nvSpPr>
          <p:spPr>
            <a:xfrm>
              <a:off x="8693558" y="1361997"/>
              <a:ext cx="604686" cy="14879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has</a:t>
              </a:r>
            </a:p>
          </p:txBody>
        </p: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6C38353A-F41D-4227-9A66-94DC8EDF1958}"/>
                </a:ext>
              </a:extLst>
            </p:cNvPr>
            <p:cNvCxnSpPr>
              <a:cxnSpLocks/>
              <a:stCxn id="26" idx="4"/>
              <a:endCxn id="31" idx="0"/>
            </p:cNvCxnSpPr>
            <p:nvPr/>
          </p:nvCxnSpPr>
          <p:spPr>
            <a:xfrm flipH="1">
              <a:off x="8995901" y="1116234"/>
              <a:ext cx="3724" cy="24576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70CDF7C3-E56D-488B-823A-E88B09D9CA5C}"/>
                </a:ext>
              </a:extLst>
            </p:cNvPr>
            <p:cNvSpPr/>
            <p:nvPr/>
          </p:nvSpPr>
          <p:spPr>
            <a:xfrm>
              <a:off x="7256568" y="3427756"/>
              <a:ext cx="1480137" cy="9144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Assessment</a:t>
              </a:r>
              <a:r>
                <a:rPr lang="en-US" dirty="0"/>
                <a:t> </a:t>
              </a:r>
              <a:r>
                <a:rPr lang="en-US" sz="1400" dirty="0"/>
                <a:t>Plan</a:t>
              </a: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16559061-EDD1-4C4A-AEA4-EB20215FF192}"/>
                </a:ext>
              </a:extLst>
            </p:cNvPr>
            <p:cNvSpPr/>
            <p:nvPr/>
          </p:nvSpPr>
          <p:spPr>
            <a:xfrm>
              <a:off x="7176216" y="5362641"/>
              <a:ext cx="1640839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Assessment Instruments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C5A52843-0724-4E68-A98C-452DA5E9C6AB}"/>
                </a:ext>
              </a:extLst>
            </p:cNvPr>
            <p:cNvSpPr/>
            <p:nvPr/>
          </p:nvSpPr>
          <p:spPr>
            <a:xfrm>
              <a:off x="7003641" y="4633385"/>
              <a:ext cx="1992260" cy="33194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determine</a:t>
              </a:r>
            </a:p>
          </p:txBody>
        </p: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A6858112-4710-474B-8071-B040EED08FAC}"/>
                </a:ext>
              </a:extLst>
            </p:cNvPr>
            <p:cNvCxnSpPr>
              <a:cxnSpLocks/>
              <a:stCxn id="33" idx="4"/>
              <a:endCxn id="35" idx="0"/>
            </p:cNvCxnSpPr>
            <p:nvPr/>
          </p:nvCxnSpPr>
          <p:spPr>
            <a:xfrm>
              <a:off x="7996637" y="4342156"/>
              <a:ext cx="3134" cy="29122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9824781F-7FF8-4BF9-BC75-EA8D12AAC828}"/>
                </a:ext>
              </a:extLst>
            </p:cNvPr>
            <p:cNvCxnSpPr>
              <a:cxnSpLocks/>
              <a:stCxn id="35" idx="2"/>
              <a:endCxn id="34" idx="0"/>
            </p:cNvCxnSpPr>
            <p:nvPr/>
          </p:nvCxnSpPr>
          <p:spPr>
            <a:xfrm flipH="1">
              <a:off x="7996636" y="4965327"/>
              <a:ext cx="3135" cy="39731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433325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3E7E8-777D-4A11-B700-9F3CBA650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960806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Attainment Process of Course outcome (CO’s)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499322-FA59-49ED-8D7E-59506AB18C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445342"/>
            <a:ext cx="5944635" cy="4731621"/>
          </a:xfrm>
        </p:spPr>
        <p:txBody>
          <a:bodyPr>
            <a:normAutofit/>
          </a:bodyPr>
          <a:lstStyle/>
          <a:p>
            <a:pPr lvl="1"/>
            <a:r>
              <a:rPr lang="en-US" sz="1400" dirty="0"/>
              <a:t>Course : Given by curriculum and allocated to faculty member.</a:t>
            </a:r>
          </a:p>
          <a:p>
            <a:pPr lvl="1"/>
            <a:r>
              <a:rPr lang="en-US" sz="1400" dirty="0"/>
              <a:t>CO’s are framed by faculty member and tagged with the Bloom’s cognitive levels.</a:t>
            </a:r>
          </a:p>
          <a:p>
            <a:pPr lvl="1"/>
            <a:r>
              <a:rPr lang="en-US" sz="1400" dirty="0"/>
              <a:t>CO’s attainment target is defined in term’s of criteria : % of students getting &gt;= 60% of marks, for each CO. </a:t>
            </a:r>
          </a:p>
          <a:p>
            <a:pPr lvl="1"/>
            <a:r>
              <a:rPr lang="en-US" sz="1400" dirty="0"/>
              <a:t>CO’s are assessed as per Assessment plan </a:t>
            </a:r>
          </a:p>
          <a:p>
            <a:pPr lvl="1"/>
            <a:r>
              <a:rPr lang="en-US" sz="1400" dirty="0"/>
              <a:t>Direct Assessment </a:t>
            </a:r>
          </a:p>
          <a:p>
            <a:pPr lvl="2"/>
            <a:r>
              <a:rPr lang="en-US" sz="1400" dirty="0"/>
              <a:t>Continuous Internal Evaluation </a:t>
            </a:r>
          </a:p>
          <a:p>
            <a:pPr lvl="3"/>
            <a:r>
              <a:rPr lang="en-US" sz="1100" dirty="0"/>
              <a:t>Sessional Examination (Class Tests) and </a:t>
            </a:r>
            <a:r>
              <a:rPr lang="en-US" sz="1200" dirty="0"/>
              <a:t>Assignments/ Quizzes.</a:t>
            </a:r>
          </a:p>
          <a:p>
            <a:pPr lvl="2"/>
            <a:r>
              <a:rPr lang="en-US" sz="1400" dirty="0"/>
              <a:t>Semester End Examination - </a:t>
            </a:r>
            <a:r>
              <a:rPr lang="en-US" sz="1100" dirty="0"/>
              <a:t>Taken by University</a:t>
            </a:r>
          </a:p>
          <a:p>
            <a:pPr lvl="1"/>
            <a:r>
              <a:rPr lang="en-US" sz="1400" dirty="0"/>
              <a:t>Indirect Assessment </a:t>
            </a:r>
          </a:p>
          <a:p>
            <a:pPr lvl="2"/>
            <a:r>
              <a:rPr lang="en-US" sz="1400" dirty="0"/>
              <a:t>Course Exit Survey -Taken by Faculty member at the end of course.</a:t>
            </a:r>
          </a:p>
          <a:p>
            <a:pPr lvl="1"/>
            <a:r>
              <a:rPr lang="en-US" sz="2800" dirty="0">
                <a:solidFill>
                  <a:srgbClr val="0070C0"/>
                </a:solidFill>
              </a:rPr>
              <a:t>For Each CO, Calculating % of students having &gt;= 60% of marks (CO Attainment)</a:t>
            </a:r>
          </a:p>
          <a:p>
            <a:pPr lvl="1"/>
            <a:endParaRPr lang="en-US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3284CA2-C301-4781-9ECB-FED2291D3838}"/>
              </a:ext>
            </a:extLst>
          </p:cNvPr>
          <p:cNvGrpSpPr/>
          <p:nvPr/>
        </p:nvGrpSpPr>
        <p:grpSpPr>
          <a:xfrm>
            <a:off x="7000507" y="201834"/>
            <a:ext cx="3609840" cy="6533847"/>
            <a:chOff x="7000507" y="201834"/>
            <a:chExt cx="3609840" cy="6533847"/>
          </a:xfrm>
        </p:grpSpPr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D62F7690-FB76-4846-8CF7-B8F1F50ECA6B}"/>
                </a:ext>
              </a:extLst>
            </p:cNvPr>
            <p:cNvCxnSpPr>
              <a:cxnSpLocks/>
              <a:stCxn id="32" idx="4"/>
              <a:endCxn id="30" idx="0"/>
            </p:cNvCxnSpPr>
            <p:nvPr/>
          </p:nvCxnSpPr>
          <p:spPr>
            <a:xfrm>
              <a:off x="7996637" y="2658006"/>
              <a:ext cx="0" cy="24125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47CA020C-8023-40F6-9A52-41346FD4A48A}"/>
                </a:ext>
              </a:extLst>
            </p:cNvPr>
            <p:cNvCxnSpPr>
              <a:cxnSpLocks/>
              <a:stCxn id="30" idx="2"/>
              <a:endCxn id="37" idx="0"/>
            </p:cNvCxnSpPr>
            <p:nvPr/>
          </p:nvCxnSpPr>
          <p:spPr>
            <a:xfrm>
              <a:off x="7996637" y="3231200"/>
              <a:ext cx="0" cy="19655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31DE83D5-C416-4433-A07E-853C90F0F0ED}"/>
                </a:ext>
              </a:extLst>
            </p:cNvPr>
            <p:cNvSpPr/>
            <p:nvPr/>
          </p:nvSpPr>
          <p:spPr>
            <a:xfrm>
              <a:off x="9199534" y="1798454"/>
              <a:ext cx="1369450" cy="9144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Course Outcomes Targets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49FD8DFC-4BEF-4CC4-9505-621B5AF27887}"/>
                </a:ext>
              </a:extLst>
            </p:cNvPr>
            <p:cNvSpPr/>
            <p:nvPr/>
          </p:nvSpPr>
          <p:spPr>
            <a:xfrm>
              <a:off x="7000507" y="2899258"/>
              <a:ext cx="1992260" cy="33194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are assessed as per</a:t>
              </a: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EA3F85BE-8F3B-4E4A-9399-5D1973FF65DF}"/>
                </a:ext>
              </a:extLst>
            </p:cNvPr>
            <p:cNvSpPr/>
            <p:nvPr/>
          </p:nvSpPr>
          <p:spPr>
            <a:xfrm>
              <a:off x="8500176" y="201834"/>
              <a:ext cx="998898" cy="9144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Course</a:t>
              </a: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2E87D9F3-A640-4927-8511-CFDAC9BB4411}"/>
                </a:ext>
              </a:extLst>
            </p:cNvPr>
            <p:cNvSpPr/>
            <p:nvPr/>
          </p:nvSpPr>
          <p:spPr>
            <a:xfrm>
              <a:off x="7299716" y="1743606"/>
              <a:ext cx="1393842" cy="9144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Course Outcomes</a:t>
              </a:r>
            </a:p>
          </p:txBody>
        </p: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0ECCF8CD-E0CA-49AF-8E9A-4A6BFC62F94A}"/>
                </a:ext>
              </a:extLst>
            </p:cNvPr>
            <p:cNvCxnSpPr>
              <a:cxnSpLocks/>
              <a:stCxn id="35" idx="1"/>
              <a:endCxn id="32" idx="0"/>
            </p:cNvCxnSpPr>
            <p:nvPr/>
          </p:nvCxnSpPr>
          <p:spPr>
            <a:xfrm flipH="1">
              <a:off x="7996637" y="1436393"/>
              <a:ext cx="696921" cy="30721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152C0861-0A11-4201-9C4B-DDBE382F65C6}"/>
                </a:ext>
              </a:extLst>
            </p:cNvPr>
            <p:cNvCxnSpPr>
              <a:cxnSpLocks/>
              <a:stCxn id="35" idx="3"/>
              <a:endCxn id="29" idx="0"/>
            </p:cNvCxnSpPr>
            <p:nvPr/>
          </p:nvCxnSpPr>
          <p:spPr>
            <a:xfrm>
              <a:off x="9298244" y="1436393"/>
              <a:ext cx="586015" cy="36206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A190482F-BE17-4F21-A0B1-5C0A1081F6A2}"/>
                </a:ext>
              </a:extLst>
            </p:cNvPr>
            <p:cNvSpPr/>
            <p:nvPr/>
          </p:nvSpPr>
          <p:spPr>
            <a:xfrm>
              <a:off x="8693558" y="1361997"/>
              <a:ext cx="604686" cy="14879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has</a:t>
              </a:r>
            </a:p>
          </p:txBody>
        </p: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D310A5AC-859B-4C3A-9E6B-70D49A43DE35}"/>
                </a:ext>
              </a:extLst>
            </p:cNvPr>
            <p:cNvCxnSpPr>
              <a:cxnSpLocks/>
              <a:stCxn id="31" idx="4"/>
              <a:endCxn id="35" idx="0"/>
            </p:cNvCxnSpPr>
            <p:nvPr/>
          </p:nvCxnSpPr>
          <p:spPr>
            <a:xfrm flipH="1">
              <a:off x="8995901" y="1116234"/>
              <a:ext cx="3724" cy="24576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8E44FF0B-BAB4-4D4C-848C-A78F4B627507}"/>
                </a:ext>
              </a:extLst>
            </p:cNvPr>
            <p:cNvSpPr/>
            <p:nvPr/>
          </p:nvSpPr>
          <p:spPr>
            <a:xfrm>
              <a:off x="7256568" y="3427756"/>
              <a:ext cx="1480137" cy="9144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Assessment</a:t>
              </a:r>
              <a:r>
                <a:rPr lang="en-US" dirty="0"/>
                <a:t> </a:t>
              </a:r>
              <a:r>
                <a:rPr lang="en-US" sz="1400" dirty="0"/>
                <a:t>Plan</a:t>
              </a: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1BB25712-0A99-4DD9-BCA7-5324A4B93C4B}"/>
                </a:ext>
              </a:extLst>
            </p:cNvPr>
            <p:cNvSpPr/>
            <p:nvPr/>
          </p:nvSpPr>
          <p:spPr>
            <a:xfrm>
              <a:off x="7176216" y="5362641"/>
              <a:ext cx="1640839" cy="9144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Assessment Instruments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53C929AC-1197-4EFC-ADAE-F1B44479D7E5}"/>
                </a:ext>
              </a:extLst>
            </p:cNvPr>
            <p:cNvSpPr/>
            <p:nvPr/>
          </p:nvSpPr>
          <p:spPr>
            <a:xfrm>
              <a:off x="7003641" y="4633385"/>
              <a:ext cx="1992260" cy="33194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determine</a:t>
              </a:r>
            </a:p>
          </p:txBody>
        </p: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14036E50-EE0F-4C92-B89C-53B6436BDFF1}"/>
                </a:ext>
              </a:extLst>
            </p:cNvPr>
            <p:cNvCxnSpPr>
              <a:cxnSpLocks/>
              <a:stCxn id="37" idx="4"/>
              <a:endCxn id="40" idx="0"/>
            </p:cNvCxnSpPr>
            <p:nvPr/>
          </p:nvCxnSpPr>
          <p:spPr>
            <a:xfrm>
              <a:off x="7996637" y="4342156"/>
              <a:ext cx="3134" cy="29122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69E2C619-5AC6-4FB0-B82D-C6591BED6D0E}"/>
                </a:ext>
              </a:extLst>
            </p:cNvPr>
            <p:cNvCxnSpPr>
              <a:cxnSpLocks/>
              <a:stCxn id="40" idx="2"/>
              <a:endCxn id="39" idx="0"/>
            </p:cNvCxnSpPr>
            <p:nvPr/>
          </p:nvCxnSpPr>
          <p:spPr>
            <a:xfrm flipH="1">
              <a:off x="7996636" y="4965327"/>
              <a:ext cx="3135" cy="39731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345B65B0-9DC3-4F49-9015-61B95E808090}"/>
                </a:ext>
              </a:extLst>
            </p:cNvPr>
            <p:cNvSpPr/>
            <p:nvPr/>
          </p:nvSpPr>
          <p:spPr>
            <a:xfrm>
              <a:off x="9158170" y="5323403"/>
              <a:ext cx="1452177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Student’s CO Attainment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C85167FE-1298-4261-8A30-1417FE1804B0}"/>
                </a:ext>
              </a:extLst>
            </p:cNvPr>
            <p:cNvSpPr/>
            <p:nvPr/>
          </p:nvSpPr>
          <p:spPr>
            <a:xfrm>
              <a:off x="8359507" y="6443012"/>
              <a:ext cx="1266519" cy="292669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determine</a:t>
              </a:r>
            </a:p>
          </p:txBody>
        </p:sp>
        <p:cxnSp>
          <p:nvCxnSpPr>
            <p:cNvPr id="50" name="Connector: Elbow 49">
              <a:extLst>
                <a:ext uri="{FF2B5EF4-FFF2-40B4-BE49-F238E27FC236}">
                  <a16:creationId xmlns:a16="http://schemas.microsoft.com/office/drawing/2014/main" id="{0512C290-CF8F-40F8-84C9-5713743892AD}"/>
                </a:ext>
              </a:extLst>
            </p:cNvPr>
            <p:cNvCxnSpPr>
              <a:cxnSpLocks/>
              <a:stCxn id="39" idx="4"/>
              <a:endCxn id="44" idx="1"/>
            </p:cNvCxnSpPr>
            <p:nvPr/>
          </p:nvCxnSpPr>
          <p:spPr>
            <a:xfrm rot="16200000" flipH="1">
              <a:off x="8021918" y="6251758"/>
              <a:ext cx="312306" cy="362871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nector: Elbow 50">
              <a:extLst>
                <a:ext uri="{FF2B5EF4-FFF2-40B4-BE49-F238E27FC236}">
                  <a16:creationId xmlns:a16="http://schemas.microsoft.com/office/drawing/2014/main" id="{6639B5B0-B525-4EDE-9845-C997A6741FA5}"/>
                </a:ext>
              </a:extLst>
            </p:cNvPr>
            <p:cNvCxnSpPr>
              <a:stCxn id="44" idx="3"/>
              <a:endCxn id="43" idx="4"/>
            </p:cNvCxnSpPr>
            <p:nvPr/>
          </p:nvCxnSpPr>
          <p:spPr>
            <a:xfrm flipV="1">
              <a:off x="9626026" y="6237803"/>
              <a:ext cx="258233" cy="351544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2667628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3E7E8-777D-4A11-B700-9F3CBA650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960806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Attainment Process of Course outcome (CO’s)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499322-FA59-49ED-8D7E-59506AB18C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5342"/>
            <a:ext cx="5912392" cy="4731621"/>
          </a:xfrm>
        </p:spPr>
        <p:txBody>
          <a:bodyPr>
            <a:normAutofit/>
          </a:bodyPr>
          <a:lstStyle/>
          <a:p>
            <a:pPr lvl="1"/>
            <a:r>
              <a:rPr lang="en-US" sz="1400" dirty="0"/>
              <a:t>Course : Given by curriculum and allocated to faculty member.</a:t>
            </a:r>
          </a:p>
          <a:p>
            <a:pPr lvl="1"/>
            <a:r>
              <a:rPr lang="en-US" sz="1400" dirty="0"/>
              <a:t>CO’s are framed by faculty member and tagged with the Bloom’s cognitive levels.</a:t>
            </a:r>
          </a:p>
          <a:p>
            <a:pPr lvl="1"/>
            <a:r>
              <a:rPr lang="en-US" sz="1400" dirty="0"/>
              <a:t>CO’s attainment target is defined in term’s of criteria : % of students getting &gt;= 60% of marks, for each CO. </a:t>
            </a:r>
          </a:p>
          <a:p>
            <a:pPr lvl="1"/>
            <a:r>
              <a:rPr lang="en-US" sz="1400" dirty="0"/>
              <a:t>CO’s are assessed as per Assessment plan </a:t>
            </a:r>
          </a:p>
          <a:p>
            <a:pPr lvl="1"/>
            <a:r>
              <a:rPr lang="en-US" sz="1400" dirty="0"/>
              <a:t>Direct Assessment </a:t>
            </a:r>
          </a:p>
          <a:p>
            <a:pPr lvl="2"/>
            <a:r>
              <a:rPr lang="en-US" sz="1400" dirty="0"/>
              <a:t>Continuous Internal Evaluation </a:t>
            </a:r>
          </a:p>
          <a:p>
            <a:pPr lvl="3"/>
            <a:r>
              <a:rPr lang="en-US" sz="1100" dirty="0"/>
              <a:t>Sessional Examination (Class Tests) and </a:t>
            </a:r>
            <a:r>
              <a:rPr lang="en-US" sz="1200" dirty="0"/>
              <a:t>Assignments/ Quizzes.</a:t>
            </a:r>
          </a:p>
          <a:p>
            <a:pPr lvl="2"/>
            <a:r>
              <a:rPr lang="en-US" sz="1400" dirty="0"/>
              <a:t>Semester End Examination - </a:t>
            </a:r>
            <a:r>
              <a:rPr lang="en-US" sz="1100" dirty="0"/>
              <a:t>Taken by University</a:t>
            </a:r>
          </a:p>
          <a:p>
            <a:pPr lvl="1"/>
            <a:r>
              <a:rPr lang="en-US" sz="1400" dirty="0"/>
              <a:t>Indirect Assessment </a:t>
            </a:r>
          </a:p>
          <a:p>
            <a:pPr lvl="2"/>
            <a:r>
              <a:rPr lang="en-US" sz="1400" dirty="0"/>
              <a:t>Course Exit Survey -Taken by Faculty member at the end of course.</a:t>
            </a:r>
          </a:p>
          <a:p>
            <a:pPr lvl="1"/>
            <a:r>
              <a:rPr lang="en-US" sz="1400" dirty="0"/>
              <a:t>For Each CO, Calculating % of students having &gt;= 60% of marks (CO Attainment)</a:t>
            </a:r>
          </a:p>
          <a:p>
            <a:pPr lvl="1"/>
            <a:r>
              <a:rPr lang="en-US" sz="2800" dirty="0">
                <a:solidFill>
                  <a:srgbClr val="0070C0"/>
                </a:solidFill>
              </a:rPr>
              <a:t>CO Attainment Gap = </a:t>
            </a:r>
          </a:p>
          <a:p>
            <a:pPr marL="457200" lvl="1" indent="0">
              <a:buNone/>
            </a:pPr>
            <a:r>
              <a:rPr lang="en-US" sz="2800" dirty="0">
                <a:solidFill>
                  <a:srgbClr val="0070C0"/>
                </a:solidFill>
              </a:rPr>
              <a:t>         CO Target – CO Attainment</a:t>
            </a:r>
          </a:p>
          <a:p>
            <a:pPr lvl="1"/>
            <a:endParaRPr lang="en-US" dirty="0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EDCF255-84CD-4D44-81ED-8A569FE818BB}"/>
              </a:ext>
            </a:extLst>
          </p:cNvPr>
          <p:cNvGrpSpPr/>
          <p:nvPr/>
        </p:nvGrpSpPr>
        <p:grpSpPr>
          <a:xfrm>
            <a:off x="7000507" y="201834"/>
            <a:ext cx="5191492" cy="6533847"/>
            <a:chOff x="7000507" y="201834"/>
            <a:chExt cx="5191492" cy="6533847"/>
          </a:xfrm>
        </p:grpSpPr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4621B962-5CF4-4F54-823F-92A5AF4739CC}"/>
                </a:ext>
              </a:extLst>
            </p:cNvPr>
            <p:cNvCxnSpPr>
              <a:cxnSpLocks/>
              <a:stCxn id="36" idx="4"/>
              <a:endCxn id="34" idx="0"/>
            </p:cNvCxnSpPr>
            <p:nvPr/>
          </p:nvCxnSpPr>
          <p:spPr>
            <a:xfrm>
              <a:off x="7996637" y="2658006"/>
              <a:ext cx="0" cy="24125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9425B0F6-D2D2-4B7F-B9DC-50240EDF6B35}"/>
                </a:ext>
              </a:extLst>
            </p:cNvPr>
            <p:cNvCxnSpPr>
              <a:cxnSpLocks/>
              <a:stCxn id="34" idx="2"/>
              <a:endCxn id="42" idx="0"/>
            </p:cNvCxnSpPr>
            <p:nvPr/>
          </p:nvCxnSpPr>
          <p:spPr>
            <a:xfrm>
              <a:off x="7996637" y="3231200"/>
              <a:ext cx="0" cy="19655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06AEE2C5-3BD2-48E0-88FF-267C766F4CE3}"/>
                </a:ext>
              </a:extLst>
            </p:cNvPr>
            <p:cNvSpPr/>
            <p:nvPr/>
          </p:nvSpPr>
          <p:spPr>
            <a:xfrm>
              <a:off x="9199534" y="1798454"/>
              <a:ext cx="1369450" cy="9144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Course Outcomes Targets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DF54956E-49AD-4487-A48E-B7E63284ABD2}"/>
                </a:ext>
              </a:extLst>
            </p:cNvPr>
            <p:cNvSpPr/>
            <p:nvPr/>
          </p:nvSpPr>
          <p:spPr>
            <a:xfrm>
              <a:off x="7000507" y="2899258"/>
              <a:ext cx="1992260" cy="33194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are assessed as per</a:t>
              </a: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08E7297B-B10A-40E3-9A20-2B797FBA6327}"/>
                </a:ext>
              </a:extLst>
            </p:cNvPr>
            <p:cNvSpPr/>
            <p:nvPr/>
          </p:nvSpPr>
          <p:spPr>
            <a:xfrm>
              <a:off x="8500176" y="201834"/>
              <a:ext cx="998898" cy="9144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Course</a:t>
              </a: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50E54709-12C8-4161-93B4-61D1B1FF76C4}"/>
                </a:ext>
              </a:extLst>
            </p:cNvPr>
            <p:cNvSpPr/>
            <p:nvPr/>
          </p:nvSpPr>
          <p:spPr>
            <a:xfrm>
              <a:off x="7299716" y="1743606"/>
              <a:ext cx="1393842" cy="9144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Course Outcomes</a:t>
              </a:r>
            </a:p>
          </p:txBody>
        </p: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01374352-D09F-4B6B-96B4-8A8981F73175}"/>
                </a:ext>
              </a:extLst>
            </p:cNvPr>
            <p:cNvCxnSpPr>
              <a:cxnSpLocks/>
              <a:stCxn id="40" idx="1"/>
              <a:endCxn id="36" idx="0"/>
            </p:cNvCxnSpPr>
            <p:nvPr/>
          </p:nvCxnSpPr>
          <p:spPr>
            <a:xfrm flipH="1">
              <a:off x="7996637" y="1436393"/>
              <a:ext cx="696921" cy="30721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800BF965-0462-4C0F-9888-245AA2C8A4CE}"/>
                </a:ext>
              </a:extLst>
            </p:cNvPr>
            <p:cNvCxnSpPr>
              <a:cxnSpLocks/>
              <a:stCxn id="40" idx="3"/>
              <a:endCxn id="33" idx="0"/>
            </p:cNvCxnSpPr>
            <p:nvPr/>
          </p:nvCxnSpPr>
          <p:spPr>
            <a:xfrm>
              <a:off x="9298244" y="1436393"/>
              <a:ext cx="586015" cy="36206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4326296C-0715-440C-B7D5-68260BF209EA}"/>
                </a:ext>
              </a:extLst>
            </p:cNvPr>
            <p:cNvSpPr/>
            <p:nvPr/>
          </p:nvSpPr>
          <p:spPr>
            <a:xfrm>
              <a:off x="8693558" y="1361997"/>
              <a:ext cx="604686" cy="14879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has</a:t>
              </a:r>
            </a:p>
          </p:txBody>
        </p: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66905D29-A9EE-4C66-A8B5-E59F96BB49BA}"/>
                </a:ext>
              </a:extLst>
            </p:cNvPr>
            <p:cNvCxnSpPr>
              <a:cxnSpLocks/>
              <a:stCxn id="35" idx="4"/>
              <a:endCxn id="40" idx="0"/>
            </p:cNvCxnSpPr>
            <p:nvPr/>
          </p:nvCxnSpPr>
          <p:spPr>
            <a:xfrm flipH="1">
              <a:off x="8995901" y="1116234"/>
              <a:ext cx="3724" cy="24576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44E42DB2-E027-47ED-A3C5-BC1DE18B81C4}"/>
                </a:ext>
              </a:extLst>
            </p:cNvPr>
            <p:cNvSpPr/>
            <p:nvPr/>
          </p:nvSpPr>
          <p:spPr>
            <a:xfrm>
              <a:off x="7256568" y="3427756"/>
              <a:ext cx="1480137" cy="9144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Assessment</a:t>
              </a:r>
              <a:r>
                <a:rPr lang="en-US" dirty="0"/>
                <a:t> </a:t>
              </a:r>
              <a:r>
                <a:rPr lang="en-US" sz="1400" dirty="0"/>
                <a:t>Plan</a:t>
              </a: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5F149D76-8A92-45D3-90E2-B176468EF809}"/>
                </a:ext>
              </a:extLst>
            </p:cNvPr>
            <p:cNvSpPr/>
            <p:nvPr/>
          </p:nvSpPr>
          <p:spPr>
            <a:xfrm>
              <a:off x="7176216" y="5362641"/>
              <a:ext cx="1640839" cy="9144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Assessment Instruments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C849DCB2-6A18-47A5-ABFF-647B46C3BFFE}"/>
                </a:ext>
              </a:extLst>
            </p:cNvPr>
            <p:cNvSpPr/>
            <p:nvPr/>
          </p:nvSpPr>
          <p:spPr>
            <a:xfrm>
              <a:off x="7003641" y="4633385"/>
              <a:ext cx="1992260" cy="33194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determine</a:t>
              </a:r>
            </a:p>
          </p:txBody>
        </p: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B57930F3-3261-46E2-8909-59E1CCD4DFF2}"/>
                </a:ext>
              </a:extLst>
            </p:cNvPr>
            <p:cNvCxnSpPr>
              <a:cxnSpLocks/>
              <a:stCxn id="42" idx="4"/>
              <a:endCxn id="44" idx="0"/>
            </p:cNvCxnSpPr>
            <p:nvPr/>
          </p:nvCxnSpPr>
          <p:spPr>
            <a:xfrm>
              <a:off x="7996637" y="4342156"/>
              <a:ext cx="3134" cy="29122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382C7AE9-EE34-40CA-9743-A69A57F6A7F5}"/>
                </a:ext>
              </a:extLst>
            </p:cNvPr>
            <p:cNvCxnSpPr>
              <a:cxnSpLocks/>
              <a:stCxn id="44" idx="2"/>
              <a:endCxn id="43" idx="0"/>
            </p:cNvCxnSpPr>
            <p:nvPr/>
          </p:nvCxnSpPr>
          <p:spPr>
            <a:xfrm flipH="1">
              <a:off x="7996636" y="4965327"/>
              <a:ext cx="3135" cy="39731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0A800E43-9F22-4A2A-ADA3-9FB19C41D370}"/>
                </a:ext>
              </a:extLst>
            </p:cNvPr>
            <p:cNvSpPr/>
            <p:nvPr/>
          </p:nvSpPr>
          <p:spPr>
            <a:xfrm>
              <a:off x="9158170" y="5323403"/>
              <a:ext cx="1452177" cy="9144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Student’s CO Attainment</a:t>
              </a: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3C81B260-2718-444B-B56E-E8FC2A542CA8}"/>
                </a:ext>
              </a:extLst>
            </p:cNvPr>
            <p:cNvSpPr/>
            <p:nvPr/>
          </p:nvSpPr>
          <p:spPr>
            <a:xfrm>
              <a:off x="8359507" y="6443012"/>
              <a:ext cx="1266519" cy="292669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determine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EDF95C85-3ED1-40E7-95E0-DD2A22887C2A}"/>
                </a:ext>
              </a:extLst>
            </p:cNvPr>
            <p:cNvSpPr/>
            <p:nvPr/>
          </p:nvSpPr>
          <p:spPr>
            <a:xfrm>
              <a:off x="9250998" y="3611065"/>
              <a:ext cx="1266519" cy="292669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determine</a:t>
              </a:r>
            </a:p>
          </p:txBody>
        </p: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910AEAF5-DF6E-4414-B98C-AC3DE3CB334A}"/>
                </a:ext>
              </a:extLst>
            </p:cNvPr>
            <p:cNvCxnSpPr>
              <a:cxnSpLocks/>
              <a:stCxn id="47" idx="0"/>
              <a:endCxn id="49" idx="2"/>
            </p:cNvCxnSpPr>
            <p:nvPr/>
          </p:nvCxnSpPr>
          <p:spPr>
            <a:xfrm flipH="1" flipV="1">
              <a:off x="9884258" y="3903734"/>
              <a:ext cx="1" cy="141966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825C09BD-E510-4363-AD98-DBA9C5163829}"/>
                </a:ext>
              </a:extLst>
            </p:cNvPr>
            <p:cNvCxnSpPr>
              <a:cxnSpLocks/>
              <a:stCxn id="33" idx="4"/>
              <a:endCxn id="49" idx="0"/>
            </p:cNvCxnSpPr>
            <p:nvPr/>
          </p:nvCxnSpPr>
          <p:spPr>
            <a:xfrm flipH="1">
              <a:off x="9884258" y="2712854"/>
              <a:ext cx="1" cy="89821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D47D606C-0219-44B8-BFE2-6D3AAE2687C4}"/>
                </a:ext>
              </a:extLst>
            </p:cNvPr>
            <p:cNvSpPr/>
            <p:nvPr/>
          </p:nvSpPr>
          <p:spPr>
            <a:xfrm>
              <a:off x="10735188" y="3292576"/>
              <a:ext cx="1456811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CO Attainment Gap</a:t>
              </a:r>
            </a:p>
          </p:txBody>
        </p: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B73A0BF5-91BD-44C2-938C-5E047205C02A}"/>
                </a:ext>
              </a:extLst>
            </p:cNvPr>
            <p:cNvCxnSpPr>
              <a:cxnSpLocks/>
              <a:stCxn id="49" idx="3"/>
              <a:endCxn id="52" idx="2"/>
            </p:cNvCxnSpPr>
            <p:nvPr/>
          </p:nvCxnSpPr>
          <p:spPr>
            <a:xfrm flipV="1">
              <a:off x="10517517" y="3749776"/>
              <a:ext cx="217671" cy="762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nector: Elbow 54">
              <a:extLst>
                <a:ext uri="{FF2B5EF4-FFF2-40B4-BE49-F238E27FC236}">
                  <a16:creationId xmlns:a16="http://schemas.microsoft.com/office/drawing/2014/main" id="{B6A1CCDE-EF0C-4738-A96B-449195ABA7FF}"/>
                </a:ext>
              </a:extLst>
            </p:cNvPr>
            <p:cNvCxnSpPr>
              <a:cxnSpLocks/>
              <a:stCxn id="43" idx="4"/>
              <a:endCxn id="48" idx="1"/>
            </p:cNvCxnSpPr>
            <p:nvPr/>
          </p:nvCxnSpPr>
          <p:spPr>
            <a:xfrm rot="16200000" flipH="1">
              <a:off x="8021918" y="6251758"/>
              <a:ext cx="312306" cy="362871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nector: Elbow 55">
              <a:extLst>
                <a:ext uri="{FF2B5EF4-FFF2-40B4-BE49-F238E27FC236}">
                  <a16:creationId xmlns:a16="http://schemas.microsoft.com/office/drawing/2014/main" id="{1E1DAAD1-6B9E-4E9C-8E9E-E4C4787EAC2D}"/>
                </a:ext>
              </a:extLst>
            </p:cNvPr>
            <p:cNvCxnSpPr>
              <a:stCxn id="48" idx="3"/>
              <a:endCxn id="47" idx="4"/>
            </p:cNvCxnSpPr>
            <p:nvPr/>
          </p:nvCxnSpPr>
          <p:spPr>
            <a:xfrm flipV="1">
              <a:off x="9626026" y="6237803"/>
              <a:ext cx="258233" cy="351544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6912459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3E7E8-777D-4A11-B700-9F3CBA650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960806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Attainment Process of Course outcome (CO’s)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499322-FA59-49ED-8D7E-59506AB18C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5342"/>
            <a:ext cx="5876425" cy="4731621"/>
          </a:xfrm>
        </p:spPr>
        <p:txBody>
          <a:bodyPr>
            <a:normAutofit/>
          </a:bodyPr>
          <a:lstStyle/>
          <a:p>
            <a:pPr lvl="1"/>
            <a:r>
              <a:rPr lang="en-US" sz="1400" dirty="0"/>
              <a:t>Course : Given by curriculum and allocated to faculty member.</a:t>
            </a:r>
          </a:p>
          <a:p>
            <a:pPr lvl="1"/>
            <a:r>
              <a:rPr lang="en-US" sz="1400" dirty="0"/>
              <a:t>CO’s are framed by faculty member and tagged with the Bloom’s cognitive levels.</a:t>
            </a:r>
          </a:p>
          <a:p>
            <a:pPr lvl="1"/>
            <a:r>
              <a:rPr lang="en-US" sz="1400" dirty="0"/>
              <a:t>CO’s attainment target is defined in term’s of criteria : % of students getting &gt;= 60% of marks, for each CO. </a:t>
            </a:r>
          </a:p>
          <a:p>
            <a:pPr lvl="1"/>
            <a:r>
              <a:rPr lang="en-US" sz="1400" dirty="0"/>
              <a:t>CO’s are assessed as per Assessment plan </a:t>
            </a:r>
          </a:p>
          <a:p>
            <a:pPr lvl="1"/>
            <a:r>
              <a:rPr lang="en-US" sz="1400" dirty="0"/>
              <a:t>Direct Assessment </a:t>
            </a:r>
          </a:p>
          <a:p>
            <a:pPr lvl="2"/>
            <a:r>
              <a:rPr lang="en-US" sz="1400" dirty="0"/>
              <a:t>Continuous Internal Evaluation </a:t>
            </a:r>
          </a:p>
          <a:p>
            <a:pPr lvl="3"/>
            <a:r>
              <a:rPr lang="en-US" sz="1100" dirty="0"/>
              <a:t>Sessional Examination (Class Tests) and </a:t>
            </a:r>
            <a:r>
              <a:rPr lang="en-US" sz="1200" dirty="0"/>
              <a:t>Assignments/ Quizzes.</a:t>
            </a:r>
          </a:p>
          <a:p>
            <a:pPr lvl="2"/>
            <a:r>
              <a:rPr lang="en-US" sz="1400" dirty="0"/>
              <a:t>Semester End Examination - </a:t>
            </a:r>
            <a:r>
              <a:rPr lang="en-US" sz="1100" dirty="0"/>
              <a:t>Taken by University</a:t>
            </a:r>
          </a:p>
          <a:p>
            <a:pPr lvl="1"/>
            <a:r>
              <a:rPr lang="en-US" sz="1400" dirty="0"/>
              <a:t>Indirect Assessment </a:t>
            </a:r>
          </a:p>
          <a:p>
            <a:pPr lvl="2"/>
            <a:r>
              <a:rPr lang="en-US" sz="1400" dirty="0"/>
              <a:t>Course Exit Survey -Taken by Faculty member at the end of course.</a:t>
            </a:r>
          </a:p>
          <a:p>
            <a:pPr lvl="1"/>
            <a:r>
              <a:rPr lang="en-US" sz="1400" dirty="0"/>
              <a:t>For Each CO, Calculating % of students having &gt;= 60% of marks (CO Attainment)</a:t>
            </a:r>
          </a:p>
          <a:p>
            <a:pPr lvl="1"/>
            <a:r>
              <a:rPr lang="en-US" sz="1400" dirty="0"/>
              <a:t>CO Attainment Gap =  CO Target – CO Attainment</a:t>
            </a:r>
          </a:p>
          <a:p>
            <a:pPr lvl="1"/>
            <a:r>
              <a:rPr lang="en-US" sz="2800" dirty="0">
                <a:solidFill>
                  <a:srgbClr val="0070C0"/>
                </a:solidFill>
              </a:rPr>
              <a:t>If Gap &gt;0, Plan for Closing the Gap</a:t>
            </a:r>
          </a:p>
          <a:p>
            <a:pPr marL="457200" lvl="1" indent="0">
              <a:buNone/>
            </a:pPr>
            <a:r>
              <a:rPr lang="en-US" sz="2800" dirty="0">
                <a:solidFill>
                  <a:srgbClr val="0070C0"/>
                </a:solidFill>
              </a:rPr>
              <a:t>   Otherwise , Increase the Target</a:t>
            </a:r>
          </a:p>
          <a:p>
            <a:pPr lvl="1"/>
            <a:endParaRPr lang="en-US" dirty="0"/>
          </a:p>
        </p:txBody>
      </p: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B302F053-5C45-4032-A8F8-7190349AE80A}"/>
              </a:ext>
            </a:extLst>
          </p:cNvPr>
          <p:cNvGrpSpPr/>
          <p:nvPr/>
        </p:nvGrpSpPr>
        <p:grpSpPr>
          <a:xfrm>
            <a:off x="7000507" y="201834"/>
            <a:ext cx="5206017" cy="6533847"/>
            <a:chOff x="7000507" y="201834"/>
            <a:chExt cx="5206017" cy="6533847"/>
          </a:xfrm>
        </p:grpSpPr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C6C617CF-CCD0-419B-A358-DBF33D7CCD69}"/>
                </a:ext>
              </a:extLst>
            </p:cNvPr>
            <p:cNvCxnSpPr>
              <a:cxnSpLocks/>
              <a:stCxn id="5" idx="4"/>
              <a:endCxn id="19" idx="0"/>
            </p:cNvCxnSpPr>
            <p:nvPr/>
          </p:nvCxnSpPr>
          <p:spPr>
            <a:xfrm>
              <a:off x="7996637" y="2658006"/>
              <a:ext cx="0" cy="24125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F7DBB0BB-04F5-4D11-97F0-B1B3ACCCE48F}"/>
                </a:ext>
              </a:extLst>
            </p:cNvPr>
            <p:cNvCxnSpPr>
              <a:cxnSpLocks/>
              <a:stCxn id="19" idx="2"/>
              <a:endCxn id="18" idx="0"/>
            </p:cNvCxnSpPr>
            <p:nvPr/>
          </p:nvCxnSpPr>
          <p:spPr>
            <a:xfrm>
              <a:off x="7996637" y="3231200"/>
              <a:ext cx="0" cy="19655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82812A2C-B82A-412A-8D74-4A2BE8568AAA}"/>
                </a:ext>
              </a:extLst>
            </p:cNvPr>
            <p:cNvSpPr/>
            <p:nvPr/>
          </p:nvSpPr>
          <p:spPr>
            <a:xfrm>
              <a:off x="10720659" y="5323403"/>
              <a:ext cx="1485865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Action Plan or Enhancement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E51E3DB7-3B4A-4205-88FE-D82AF94186EF}"/>
                </a:ext>
              </a:extLst>
            </p:cNvPr>
            <p:cNvSpPr/>
            <p:nvPr/>
          </p:nvSpPr>
          <p:spPr>
            <a:xfrm>
              <a:off x="9199534" y="1798454"/>
              <a:ext cx="1369450" cy="9144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Course Outcomes Targets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F3E1A55-B242-4E7E-8987-5896648FF98A}"/>
                </a:ext>
              </a:extLst>
            </p:cNvPr>
            <p:cNvSpPr/>
            <p:nvPr/>
          </p:nvSpPr>
          <p:spPr>
            <a:xfrm>
              <a:off x="7000507" y="2899258"/>
              <a:ext cx="1992260" cy="33194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are assessed as per</a:t>
              </a: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48A0EE9C-2511-412A-BA13-C6CD4834D3EF}"/>
                </a:ext>
              </a:extLst>
            </p:cNvPr>
            <p:cNvSpPr/>
            <p:nvPr/>
          </p:nvSpPr>
          <p:spPr>
            <a:xfrm>
              <a:off x="8500176" y="201834"/>
              <a:ext cx="998898" cy="9144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Course</a:t>
              </a: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DF3D20A8-8E5E-4C26-9255-A77214CAC555}"/>
                </a:ext>
              </a:extLst>
            </p:cNvPr>
            <p:cNvSpPr/>
            <p:nvPr/>
          </p:nvSpPr>
          <p:spPr>
            <a:xfrm>
              <a:off x="7299716" y="1743606"/>
              <a:ext cx="1393842" cy="9144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Course Outcomes</a:t>
              </a: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EA96027B-C26F-4A3A-A9BB-E3846BC53007}"/>
                </a:ext>
              </a:extLst>
            </p:cNvPr>
            <p:cNvCxnSpPr>
              <a:cxnSpLocks/>
              <a:stCxn id="11" idx="1"/>
              <a:endCxn id="5" idx="0"/>
            </p:cNvCxnSpPr>
            <p:nvPr/>
          </p:nvCxnSpPr>
          <p:spPr>
            <a:xfrm flipH="1">
              <a:off x="7996637" y="1436393"/>
              <a:ext cx="696921" cy="30721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CD8565DC-BAD9-4B02-979F-4DC6F0542512}"/>
                </a:ext>
              </a:extLst>
            </p:cNvPr>
            <p:cNvCxnSpPr>
              <a:cxnSpLocks/>
              <a:stCxn id="11" idx="3"/>
              <a:endCxn id="6" idx="0"/>
            </p:cNvCxnSpPr>
            <p:nvPr/>
          </p:nvCxnSpPr>
          <p:spPr>
            <a:xfrm>
              <a:off x="9298244" y="1436393"/>
              <a:ext cx="586015" cy="36206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3572351-A975-4BEB-9F5E-F7A1D4A40EE7}"/>
                </a:ext>
              </a:extLst>
            </p:cNvPr>
            <p:cNvSpPr/>
            <p:nvPr/>
          </p:nvSpPr>
          <p:spPr>
            <a:xfrm>
              <a:off x="8693558" y="1361997"/>
              <a:ext cx="604686" cy="14879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has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7ED3FCF3-9DE4-4321-9D61-80ABC5136D64}"/>
                </a:ext>
              </a:extLst>
            </p:cNvPr>
            <p:cNvCxnSpPr>
              <a:cxnSpLocks/>
              <a:stCxn id="4" idx="4"/>
              <a:endCxn id="11" idx="0"/>
            </p:cNvCxnSpPr>
            <p:nvPr/>
          </p:nvCxnSpPr>
          <p:spPr>
            <a:xfrm flipH="1">
              <a:off x="8995901" y="1116234"/>
              <a:ext cx="3724" cy="24576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2B4A6D64-B611-43DC-A4D0-04BAB9B42953}"/>
                </a:ext>
              </a:extLst>
            </p:cNvPr>
            <p:cNvSpPr/>
            <p:nvPr/>
          </p:nvSpPr>
          <p:spPr>
            <a:xfrm>
              <a:off x="7256568" y="3427756"/>
              <a:ext cx="1480137" cy="9144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Assessment</a:t>
              </a:r>
              <a:r>
                <a:rPr lang="en-US" dirty="0"/>
                <a:t> </a:t>
              </a:r>
              <a:r>
                <a:rPr lang="en-US" sz="1400" dirty="0"/>
                <a:t>Plan</a:t>
              </a: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93D26EB5-E9C1-49DD-BE89-26961FBAB430}"/>
                </a:ext>
              </a:extLst>
            </p:cNvPr>
            <p:cNvSpPr/>
            <p:nvPr/>
          </p:nvSpPr>
          <p:spPr>
            <a:xfrm>
              <a:off x="7176216" y="5362641"/>
              <a:ext cx="1640839" cy="9144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Assessment Instruments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AD676F1-26FC-4490-95BC-00E1F0255DDA}"/>
                </a:ext>
              </a:extLst>
            </p:cNvPr>
            <p:cNvSpPr/>
            <p:nvPr/>
          </p:nvSpPr>
          <p:spPr>
            <a:xfrm>
              <a:off x="7003641" y="4633385"/>
              <a:ext cx="1992260" cy="33194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determine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DD2B8249-4488-4636-B7E2-CEBD20483838}"/>
                </a:ext>
              </a:extLst>
            </p:cNvPr>
            <p:cNvCxnSpPr>
              <a:cxnSpLocks/>
              <a:stCxn id="18" idx="4"/>
              <a:endCxn id="17" idx="0"/>
            </p:cNvCxnSpPr>
            <p:nvPr/>
          </p:nvCxnSpPr>
          <p:spPr>
            <a:xfrm>
              <a:off x="7996637" y="4342156"/>
              <a:ext cx="3134" cy="29122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32E2F498-F6D6-48C6-AD99-A0286D6A0801}"/>
                </a:ext>
              </a:extLst>
            </p:cNvPr>
            <p:cNvCxnSpPr>
              <a:cxnSpLocks/>
              <a:stCxn id="17" idx="2"/>
              <a:endCxn id="16" idx="0"/>
            </p:cNvCxnSpPr>
            <p:nvPr/>
          </p:nvCxnSpPr>
          <p:spPr>
            <a:xfrm flipH="1">
              <a:off x="7996636" y="4965327"/>
              <a:ext cx="3135" cy="39731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87F94715-441D-42F9-92E4-FDBC53279EE0}"/>
                </a:ext>
              </a:extLst>
            </p:cNvPr>
            <p:cNvSpPr/>
            <p:nvPr/>
          </p:nvSpPr>
          <p:spPr>
            <a:xfrm>
              <a:off x="9158170" y="5323403"/>
              <a:ext cx="1452177" cy="9144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Student’s CO Attainment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BC5E8D5-3813-45F2-8E55-E8E6065CF9BF}"/>
                </a:ext>
              </a:extLst>
            </p:cNvPr>
            <p:cNvSpPr/>
            <p:nvPr/>
          </p:nvSpPr>
          <p:spPr>
            <a:xfrm>
              <a:off x="8359507" y="6443012"/>
              <a:ext cx="1266519" cy="292669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determine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4A808D9-3E55-437C-8FD4-F773FC111A6B}"/>
                </a:ext>
              </a:extLst>
            </p:cNvPr>
            <p:cNvSpPr/>
            <p:nvPr/>
          </p:nvSpPr>
          <p:spPr>
            <a:xfrm>
              <a:off x="9250998" y="3611065"/>
              <a:ext cx="1266519" cy="292669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determine</a:t>
              </a:r>
            </a:p>
          </p:txBody>
        </p: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19FEB0B3-07CF-44B9-94AF-BE7D896C799F}"/>
                </a:ext>
              </a:extLst>
            </p:cNvPr>
            <p:cNvCxnSpPr>
              <a:cxnSpLocks/>
              <a:stCxn id="20" idx="0"/>
              <a:endCxn id="25" idx="2"/>
            </p:cNvCxnSpPr>
            <p:nvPr/>
          </p:nvCxnSpPr>
          <p:spPr>
            <a:xfrm flipH="1" flipV="1">
              <a:off x="9884258" y="3903734"/>
              <a:ext cx="1" cy="141966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8C0D6CBA-E7F6-467F-BD8A-50999396E740}"/>
                </a:ext>
              </a:extLst>
            </p:cNvPr>
            <p:cNvCxnSpPr>
              <a:cxnSpLocks/>
              <a:stCxn id="6" idx="4"/>
              <a:endCxn id="25" idx="0"/>
            </p:cNvCxnSpPr>
            <p:nvPr/>
          </p:nvCxnSpPr>
          <p:spPr>
            <a:xfrm flipH="1">
              <a:off x="9884258" y="2712854"/>
              <a:ext cx="1" cy="89821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8733AB63-0B0C-43A6-8605-AF3A535ED626}"/>
                </a:ext>
              </a:extLst>
            </p:cNvPr>
            <p:cNvSpPr/>
            <p:nvPr/>
          </p:nvSpPr>
          <p:spPr>
            <a:xfrm>
              <a:off x="10735188" y="3292576"/>
              <a:ext cx="1456811" cy="9144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CO Attainment Gap</a:t>
              </a:r>
            </a:p>
          </p:txBody>
        </p: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12BB95E9-A61A-4015-B0B2-68B96294D3EA}"/>
                </a:ext>
              </a:extLst>
            </p:cNvPr>
            <p:cNvCxnSpPr>
              <a:cxnSpLocks/>
              <a:stCxn id="25" idx="3"/>
              <a:endCxn id="60" idx="2"/>
            </p:cNvCxnSpPr>
            <p:nvPr/>
          </p:nvCxnSpPr>
          <p:spPr>
            <a:xfrm flipV="1">
              <a:off x="10517517" y="3749776"/>
              <a:ext cx="217671" cy="762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4BF4CBF3-5D9F-4C39-BAC0-42B492220E7C}"/>
                </a:ext>
              </a:extLst>
            </p:cNvPr>
            <p:cNvSpPr/>
            <p:nvPr/>
          </p:nvSpPr>
          <p:spPr>
            <a:xfrm>
              <a:off x="10830333" y="4506687"/>
              <a:ext cx="1266519" cy="292669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leads to a</a:t>
              </a:r>
            </a:p>
          </p:txBody>
        </p:sp>
        <p:cxnSp>
          <p:nvCxnSpPr>
            <p:cNvPr id="85" name="Connector: Elbow 84">
              <a:extLst>
                <a:ext uri="{FF2B5EF4-FFF2-40B4-BE49-F238E27FC236}">
                  <a16:creationId xmlns:a16="http://schemas.microsoft.com/office/drawing/2014/main" id="{7AE7F058-75A9-479F-9DDE-E249516AA9ED}"/>
                </a:ext>
              </a:extLst>
            </p:cNvPr>
            <p:cNvCxnSpPr>
              <a:cxnSpLocks/>
              <a:stCxn id="16" idx="4"/>
              <a:endCxn id="21" idx="1"/>
            </p:cNvCxnSpPr>
            <p:nvPr/>
          </p:nvCxnSpPr>
          <p:spPr>
            <a:xfrm rot="16200000" flipH="1">
              <a:off x="8021918" y="6251758"/>
              <a:ext cx="312306" cy="362871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Connector: Elbow 88">
              <a:extLst>
                <a:ext uri="{FF2B5EF4-FFF2-40B4-BE49-F238E27FC236}">
                  <a16:creationId xmlns:a16="http://schemas.microsoft.com/office/drawing/2014/main" id="{8F3AD068-AD38-4593-982B-22C3848E90C4}"/>
                </a:ext>
              </a:extLst>
            </p:cNvPr>
            <p:cNvCxnSpPr>
              <a:stCxn id="21" idx="3"/>
              <a:endCxn id="20" idx="4"/>
            </p:cNvCxnSpPr>
            <p:nvPr/>
          </p:nvCxnSpPr>
          <p:spPr>
            <a:xfrm flipV="1">
              <a:off x="9626026" y="6237803"/>
              <a:ext cx="258233" cy="351544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Arrow Connector 98">
              <a:extLst>
                <a:ext uri="{FF2B5EF4-FFF2-40B4-BE49-F238E27FC236}">
                  <a16:creationId xmlns:a16="http://schemas.microsoft.com/office/drawing/2014/main" id="{2458B152-0560-4C7E-AD08-CEA2234AE709}"/>
                </a:ext>
              </a:extLst>
            </p:cNvPr>
            <p:cNvCxnSpPr>
              <a:stCxn id="60" idx="4"/>
              <a:endCxn id="30" idx="0"/>
            </p:cNvCxnSpPr>
            <p:nvPr/>
          </p:nvCxnSpPr>
          <p:spPr>
            <a:xfrm flipH="1">
              <a:off x="11463593" y="4206976"/>
              <a:ext cx="1" cy="29971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Arrow Connector 101">
              <a:extLst>
                <a:ext uri="{FF2B5EF4-FFF2-40B4-BE49-F238E27FC236}">
                  <a16:creationId xmlns:a16="http://schemas.microsoft.com/office/drawing/2014/main" id="{6BF1A4F8-29EE-4356-9665-68E5D27466FA}"/>
                </a:ext>
              </a:extLst>
            </p:cNvPr>
            <p:cNvCxnSpPr>
              <a:stCxn id="30" idx="2"/>
              <a:endCxn id="29" idx="0"/>
            </p:cNvCxnSpPr>
            <p:nvPr/>
          </p:nvCxnSpPr>
          <p:spPr>
            <a:xfrm flipH="1">
              <a:off x="11463592" y="4799356"/>
              <a:ext cx="1" cy="52404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3573226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3E7E8-777D-4A11-B700-9F3CBA650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960806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Attainment Process of Course outcome (CO’s)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499322-FA59-49ED-8D7E-59506AB18C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5342"/>
            <a:ext cx="5876425" cy="4731621"/>
          </a:xfrm>
        </p:spPr>
        <p:txBody>
          <a:bodyPr>
            <a:normAutofit/>
          </a:bodyPr>
          <a:lstStyle/>
          <a:p>
            <a:pPr lvl="1"/>
            <a:r>
              <a:rPr lang="en-US" sz="1400" dirty="0"/>
              <a:t>Course : Given by curriculum and allocated to faculty member.</a:t>
            </a:r>
          </a:p>
          <a:p>
            <a:pPr lvl="1"/>
            <a:r>
              <a:rPr lang="en-US" sz="1400" dirty="0"/>
              <a:t>CO’s are framed by faculty member and tagged with the Bloom’s cognitive levels.</a:t>
            </a:r>
          </a:p>
          <a:p>
            <a:pPr lvl="1"/>
            <a:r>
              <a:rPr lang="en-US" sz="1400" dirty="0"/>
              <a:t>CO’s attainment target is defined in term’s of criteria : % of students getting &gt;= 60% of marks, for each CO. </a:t>
            </a:r>
          </a:p>
          <a:p>
            <a:pPr lvl="1"/>
            <a:r>
              <a:rPr lang="en-US" sz="1400" dirty="0"/>
              <a:t>CO’s are assessed as per Assessment plan </a:t>
            </a:r>
          </a:p>
          <a:p>
            <a:pPr lvl="1"/>
            <a:r>
              <a:rPr lang="en-US" sz="1400" dirty="0"/>
              <a:t>Direct Assessment </a:t>
            </a:r>
          </a:p>
          <a:p>
            <a:pPr lvl="2"/>
            <a:r>
              <a:rPr lang="en-US" sz="1400" dirty="0"/>
              <a:t>Continuous Internal Evaluation </a:t>
            </a:r>
          </a:p>
          <a:p>
            <a:pPr lvl="3"/>
            <a:r>
              <a:rPr lang="en-US" sz="1100" dirty="0"/>
              <a:t>Sessional Examination (Class Tests) and </a:t>
            </a:r>
            <a:r>
              <a:rPr lang="en-US" sz="1200" dirty="0"/>
              <a:t>Assignments/ Quizzes.</a:t>
            </a:r>
          </a:p>
          <a:p>
            <a:pPr lvl="2"/>
            <a:r>
              <a:rPr lang="en-US" sz="1400" dirty="0"/>
              <a:t>Semester End Examination - </a:t>
            </a:r>
            <a:r>
              <a:rPr lang="en-US" sz="1100" dirty="0"/>
              <a:t>Taken by University</a:t>
            </a:r>
          </a:p>
          <a:p>
            <a:pPr lvl="1"/>
            <a:r>
              <a:rPr lang="en-US" sz="1400" dirty="0"/>
              <a:t>Indirect Assessment </a:t>
            </a:r>
          </a:p>
          <a:p>
            <a:pPr lvl="2"/>
            <a:r>
              <a:rPr lang="en-US" sz="1400" dirty="0"/>
              <a:t>Course Exit Survey -Taken by Faculty member at the end of course.</a:t>
            </a:r>
          </a:p>
          <a:p>
            <a:pPr lvl="1"/>
            <a:r>
              <a:rPr lang="en-US" sz="1400" dirty="0"/>
              <a:t>For Each CO, Calculating % of students having &gt;= 60% of marks (CO Attainment)</a:t>
            </a:r>
          </a:p>
          <a:p>
            <a:pPr lvl="1"/>
            <a:r>
              <a:rPr lang="en-US" sz="1400" dirty="0"/>
              <a:t>CO Attainment Gap =  CO Target – CO Attainment</a:t>
            </a:r>
          </a:p>
          <a:p>
            <a:pPr lvl="1"/>
            <a:r>
              <a:rPr lang="en-US" sz="1400" dirty="0"/>
              <a:t>If Gap &gt;0, Plan for Closing the Gap, Otherwise , Increase the Target</a:t>
            </a:r>
          </a:p>
          <a:p>
            <a:pPr lvl="1"/>
            <a:endParaRPr lang="en-US" dirty="0"/>
          </a:p>
        </p:txBody>
      </p: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B302F053-5C45-4032-A8F8-7190349AE80A}"/>
              </a:ext>
            </a:extLst>
          </p:cNvPr>
          <p:cNvGrpSpPr/>
          <p:nvPr/>
        </p:nvGrpSpPr>
        <p:grpSpPr>
          <a:xfrm>
            <a:off x="7000507" y="201834"/>
            <a:ext cx="5206017" cy="6533847"/>
            <a:chOff x="7000507" y="201834"/>
            <a:chExt cx="5206017" cy="6533847"/>
          </a:xfrm>
        </p:grpSpPr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C6C617CF-CCD0-419B-A358-DBF33D7CCD69}"/>
                </a:ext>
              </a:extLst>
            </p:cNvPr>
            <p:cNvCxnSpPr>
              <a:cxnSpLocks/>
              <a:stCxn id="5" idx="4"/>
              <a:endCxn id="19" idx="0"/>
            </p:cNvCxnSpPr>
            <p:nvPr/>
          </p:nvCxnSpPr>
          <p:spPr>
            <a:xfrm>
              <a:off x="7996637" y="2658006"/>
              <a:ext cx="0" cy="24125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F7DBB0BB-04F5-4D11-97F0-B1B3ACCCE48F}"/>
                </a:ext>
              </a:extLst>
            </p:cNvPr>
            <p:cNvCxnSpPr>
              <a:cxnSpLocks/>
              <a:stCxn id="19" idx="2"/>
              <a:endCxn id="18" idx="0"/>
            </p:cNvCxnSpPr>
            <p:nvPr/>
          </p:nvCxnSpPr>
          <p:spPr>
            <a:xfrm>
              <a:off x="7996637" y="3231200"/>
              <a:ext cx="0" cy="19655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82812A2C-B82A-412A-8D74-4A2BE8568AAA}"/>
                </a:ext>
              </a:extLst>
            </p:cNvPr>
            <p:cNvSpPr/>
            <p:nvPr/>
          </p:nvSpPr>
          <p:spPr>
            <a:xfrm>
              <a:off x="10720659" y="5323403"/>
              <a:ext cx="1485865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Action Plan or Enhancement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E51E3DB7-3B4A-4205-88FE-D82AF94186EF}"/>
                </a:ext>
              </a:extLst>
            </p:cNvPr>
            <p:cNvSpPr/>
            <p:nvPr/>
          </p:nvSpPr>
          <p:spPr>
            <a:xfrm>
              <a:off x="9199534" y="1798454"/>
              <a:ext cx="136945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Course Outcomes Targets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F3E1A55-B242-4E7E-8987-5896648FF98A}"/>
                </a:ext>
              </a:extLst>
            </p:cNvPr>
            <p:cNvSpPr/>
            <p:nvPr/>
          </p:nvSpPr>
          <p:spPr>
            <a:xfrm>
              <a:off x="7000507" y="2899258"/>
              <a:ext cx="1992260" cy="33194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are assessed as per</a:t>
              </a: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48A0EE9C-2511-412A-BA13-C6CD4834D3EF}"/>
                </a:ext>
              </a:extLst>
            </p:cNvPr>
            <p:cNvSpPr/>
            <p:nvPr/>
          </p:nvSpPr>
          <p:spPr>
            <a:xfrm>
              <a:off x="8500176" y="201834"/>
              <a:ext cx="998898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Course</a:t>
              </a: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DF3D20A8-8E5E-4C26-9255-A77214CAC555}"/>
                </a:ext>
              </a:extLst>
            </p:cNvPr>
            <p:cNvSpPr/>
            <p:nvPr/>
          </p:nvSpPr>
          <p:spPr>
            <a:xfrm>
              <a:off x="7299716" y="1743606"/>
              <a:ext cx="1393842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Course Outcomes</a:t>
              </a: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EA96027B-C26F-4A3A-A9BB-E3846BC53007}"/>
                </a:ext>
              </a:extLst>
            </p:cNvPr>
            <p:cNvCxnSpPr>
              <a:cxnSpLocks/>
              <a:stCxn id="11" idx="1"/>
              <a:endCxn id="5" idx="0"/>
            </p:cNvCxnSpPr>
            <p:nvPr/>
          </p:nvCxnSpPr>
          <p:spPr>
            <a:xfrm flipH="1">
              <a:off x="7996637" y="1436393"/>
              <a:ext cx="696921" cy="30721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CD8565DC-BAD9-4B02-979F-4DC6F0542512}"/>
                </a:ext>
              </a:extLst>
            </p:cNvPr>
            <p:cNvCxnSpPr>
              <a:cxnSpLocks/>
              <a:stCxn id="11" idx="3"/>
              <a:endCxn id="6" idx="0"/>
            </p:cNvCxnSpPr>
            <p:nvPr/>
          </p:nvCxnSpPr>
          <p:spPr>
            <a:xfrm>
              <a:off x="9298244" y="1436393"/>
              <a:ext cx="586015" cy="36206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3572351-A975-4BEB-9F5E-F7A1D4A40EE7}"/>
                </a:ext>
              </a:extLst>
            </p:cNvPr>
            <p:cNvSpPr/>
            <p:nvPr/>
          </p:nvSpPr>
          <p:spPr>
            <a:xfrm>
              <a:off x="8693558" y="1361997"/>
              <a:ext cx="604686" cy="14879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has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7ED3FCF3-9DE4-4321-9D61-80ABC5136D64}"/>
                </a:ext>
              </a:extLst>
            </p:cNvPr>
            <p:cNvCxnSpPr>
              <a:cxnSpLocks/>
              <a:stCxn id="4" idx="4"/>
              <a:endCxn id="11" idx="0"/>
            </p:cNvCxnSpPr>
            <p:nvPr/>
          </p:nvCxnSpPr>
          <p:spPr>
            <a:xfrm flipH="1">
              <a:off x="8995901" y="1116234"/>
              <a:ext cx="3724" cy="24576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2B4A6D64-B611-43DC-A4D0-04BAB9B42953}"/>
                </a:ext>
              </a:extLst>
            </p:cNvPr>
            <p:cNvSpPr/>
            <p:nvPr/>
          </p:nvSpPr>
          <p:spPr>
            <a:xfrm>
              <a:off x="7256568" y="3427756"/>
              <a:ext cx="1480137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Assessment</a:t>
              </a:r>
              <a:r>
                <a:rPr lang="en-US" dirty="0"/>
                <a:t> </a:t>
              </a:r>
              <a:r>
                <a:rPr lang="en-US" sz="1400" dirty="0"/>
                <a:t>Plan</a:t>
              </a: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93D26EB5-E9C1-49DD-BE89-26961FBAB430}"/>
                </a:ext>
              </a:extLst>
            </p:cNvPr>
            <p:cNvSpPr/>
            <p:nvPr/>
          </p:nvSpPr>
          <p:spPr>
            <a:xfrm>
              <a:off x="7176216" y="5362641"/>
              <a:ext cx="1640839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Assessment Instruments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AD676F1-26FC-4490-95BC-00E1F0255DDA}"/>
                </a:ext>
              </a:extLst>
            </p:cNvPr>
            <p:cNvSpPr/>
            <p:nvPr/>
          </p:nvSpPr>
          <p:spPr>
            <a:xfrm>
              <a:off x="7003641" y="4633385"/>
              <a:ext cx="1992260" cy="33194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determine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DD2B8249-4488-4636-B7E2-CEBD20483838}"/>
                </a:ext>
              </a:extLst>
            </p:cNvPr>
            <p:cNvCxnSpPr>
              <a:cxnSpLocks/>
              <a:stCxn id="18" idx="4"/>
              <a:endCxn id="17" idx="0"/>
            </p:cNvCxnSpPr>
            <p:nvPr/>
          </p:nvCxnSpPr>
          <p:spPr>
            <a:xfrm>
              <a:off x="7996637" y="4342156"/>
              <a:ext cx="3134" cy="29122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32E2F498-F6D6-48C6-AD99-A0286D6A0801}"/>
                </a:ext>
              </a:extLst>
            </p:cNvPr>
            <p:cNvCxnSpPr>
              <a:cxnSpLocks/>
              <a:stCxn id="17" idx="2"/>
              <a:endCxn id="16" idx="0"/>
            </p:cNvCxnSpPr>
            <p:nvPr/>
          </p:nvCxnSpPr>
          <p:spPr>
            <a:xfrm flipH="1">
              <a:off x="7996636" y="4965327"/>
              <a:ext cx="3135" cy="39731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87F94715-441D-42F9-92E4-FDBC53279EE0}"/>
                </a:ext>
              </a:extLst>
            </p:cNvPr>
            <p:cNvSpPr/>
            <p:nvPr/>
          </p:nvSpPr>
          <p:spPr>
            <a:xfrm>
              <a:off x="9158170" y="5323403"/>
              <a:ext cx="1452177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Student’s CO Attainment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BC5E8D5-3813-45F2-8E55-E8E6065CF9BF}"/>
                </a:ext>
              </a:extLst>
            </p:cNvPr>
            <p:cNvSpPr/>
            <p:nvPr/>
          </p:nvSpPr>
          <p:spPr>
            <a:xfrm>
              <a:off x="8359507" y="6443012"/>
              <a:ext cx="1266519" cy="292669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determine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4A808D9-3E55-437C-8FD4-F773FC111A6B}"/>
                </a:ext>
              </a:extLst>
            </p:cNvPr>
            <p:cNvSpPr/>
            <p:nvPr/>
          </p:nvSpPr>
          <p:spPr>
            <a:xfrm>
              <a:off x="9250998" y="3611065"/>
              <a:ext cx="1266519" cy="292669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determine</a:t>
              </a:r>
            </a:p>
          </p:txBody>
        </p: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19FEB0B3-07CF-44B9-94AF-BE7D896C799F}"/>
                </a:ext>
              </a:extLst>
            </p:cNvPr>
            <p:cNvCxnSpPr>
              <a:cxnSpLocks/>
              <a:stCxn id="20" idx="0"/>
              <a:endCxn id="25" idx="2"/>
            </p:cNvCxnSpPr>
            <p:nvPr/>
          </p:nvCxnSpPr>
          <p:spPr>
            <a:xfrm flipH="1" flipV="1">
              <a:off x="9884258" y="3903734"/>
              <a:ext cx="1" cy="141966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8C0D6CBA-E7F6-467F-BD8A-50999396E740}"/>
                </a:ext>
              </a:extLst>
            </p:cNvPr>
            <p:cNvCxnSpPr>
              <a:cxnSpLocks/>
              <a:stCxn id="6" idx="4"/>
              <a:endCxn id="25" idx="0"/>
            </p:cNvCxnSpPr>
            <p:nvPr/>
          </p:nvCxnSpPr>
          <p:spPr>
            <a:xfrm flipH="1">
              <a:off x="9884258" y="2712854"/>
              <a:ext cx="1" cy="89821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8733AB63-0B0C-43A6-8605-AF3A535ED626}"/>
                </a:ext>
              </a:extLst>
            </p:cNvPr>
            <p:cNvSpPr/>
            <p:nvPr/>
          </p:nvSpPr>
          <p:spPr>
            <a:xfrm>
              <a:off x="10735188" y="3292576"/>
              <a:ext cx="1456811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CO Attainment Gap</a:t>
              </a:r>
            </a:p>
          </p:txBody>
        </p: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12BB95E9-A61A-4015-B0B2-68B96294D3EA}"/>
                </a:ext>
              </a:extLst>
            </p:cNvPr>
            <p:cNvCxnSpPr>
              <a:cxnSpLocks/>
              <a:stCxn id="25" idx="3"/>
              <a:endCxn id="60" idx="2"/>
            </p:cNvCxnSpPr>
            <p:nvPr/>
          </p:nvCxnSpPr>
          <p:spPr>
            <a:xfrm flipV="1">
              <a:off x="10517517" y="3749776"/>
              <a:ext cx="217671" cy="762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4BF4CBF3-5D9F-4C39-BAC0-42B492220E7C}"/>
                </a:ext>
              </a:extLst>
            </p:cNvPr>
            <p:cNvSpPr/>
            <p:nvPr/>
          </p:nvSpPr>
          <p:spPr>
            <a:xfrm>
              <a:off x="10830333" y="4506687"/>
              <a:ext cx="1266519" cy="292669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leads to a</a:t>
              </a:r>
            </a:p>
          </p:txBody>
        </p:sp>
        <p:cxnSp>
          <p:nvCxnSpPr>
            <p:cNvPr id="85" name="Connector: Elbow 84">
              <a:extLst>
                <a:ext uri="{FF2B5EF4-FFF2-40B4-BE49-F238E27FC236}">
                  <a16:creationId xmlns:a16="http://schemas.microsoft.com/office/drawing/2014/main" id="{7AE7F058-75A9-479F-9DDE-E249516AA9ED}"/>
                </a:ext>
              </a:extLst>
            </p:cNvPr>
            <p:cNvCxnSpPr>
              <a:cxnSpLocks/>
              <a:stCxn id="16" idx="4"/>
              <a:endCxn id="21" idx="1"/>
            </p:cNvCxnSpPr>
            <p:nvPr/>
          </p:nvCxnSpPr>
          <p:spPr>
            <a:xfrm rot="16200000" flipH="1">
              <a:off x="8021918" y="6251758"/>
              <a:ext cx="312306" cy="362871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Connector: Elbow 88">
              <a:extLst>
                <a:ext uri="{FF2B5EF4-FFF2-40B4-BE49-F238E27FC236}">
                  <a16:creationId xmlns:a16="http://schemas.microsoft.com/office/drawing/2014/main" id="{8F3AD068-AD38-4593-982B-22C3848E90C4}"/>
                </a:ext>
              </a:extLst>
            </p:cNvPr>
            <p:cNvCxnSpPr>
              <a:stCxn id="21" idx="3"/>
              <a:endCxn id="20" idx="4"/>
            </p:cNvCxnSpPr>
            <p:nvPr/>
          </p:nvCxnSpPr>
          <p:spPr>
            <a:xfrm flipV="1">
              <a:off x="9626026" y="6237803"/>
              <a:ext cx="258233" cy="351544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Arrow Connector 98">
              <a:extLst>
                <a:ext uri="{FF2B5EF4-FFF2-40B4-BE49-F238E27FC236}">
                  <a16:creationId xmlns:a16="http://schemas.microsoft.com/office/drawing/2014/main" id="{2458B152-0560-4C7E-AD08-CEA2234AE709}"/>
                </a:ext>
              </a:extLst>
            </p:cNvPr>
            <p:cNvCxnSpPr>
              <a:stCxn id="60" idx="4"/>
              <a:endCxn id="30" idx="0"/>
            </p:cNvCxnSpPr>
            <p:nvPr/>
          </p:nvCxnSpPr>
          <p:spPr>
            <a:xfrm flipH="1">
              <a:off x="11463593" y="4206976"/>
              <a:ext cx="1" cy="29971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Arrow Connector 101">
              <a:extLst>
                <a:ext uri="{FF2B5EF4-FFF2-40B4-BE49-F238E27FC236}">
                  <a16:creationId xmlns:a16="http://schemas.microsoft.com/office/drawing/2014/main" id="{6BF1A4F8-29EE-4356-9665-68E5D27466FA}"/>
                </a:ext>
              </a:extLst>
            </p:cNvPr>
            <p:cNvCxnSpPr>
              <a:stCxn id="30" idx="2"/>
              <a:endCxn id="29" idx="0"/>
            </p:cNvCxnSpPr>
            <p:nvPr/>
          </p:nvCxnSpPr>
          <p:spPr>
            <a:xfrm flipH="1">
              <a:off x="11463592" y="4799356"/>
              <a:ext cx="1" cy="52404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2329672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3E7E8-777D-4A11-B700-9F3CBA650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5960806" cy="1430718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Attainment Process of Program Outcomes (PO’s) and Program Specific Outcomes (PSO’s)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499322-FA59-49ED-8D7E-59506AB18C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0788"/>
            <a:ext cx="5876425" cy="4666175"/>
          </a:xfrm>
        </p:spPr>
        <p:txBody>
          <a:bodyPr>
            <a:normAutofit/>
          </a:bodyPr>
          <a:lstStyle/>
          <a:p>
            <a:pPr lvl="1"/>
            <a:r>
              <a:rPr lang="en-US" sz="2800" dirty="0">
                <a:solidFill>
                  <a:srgbClr val="0070C0"/>
                </a:solidFill>
              </a:rPr>
              <a:t>Program : </a:t>
            </a:r>
            <a:r>
              <a:rPr lang="en-US" sz="1800" dirty="0"/>
              <a:t>Computer Science &amp; Engineering</a:t>
            </a:r>
            <a:endParaRPr lang="en-US" sz="1600" dirty="0">
              <a:solidFill>
                <a:srgbClr val="0070C0"/>
              </a:solidFill>
            </a:endParaRPr>
          </a:p>
          <a:p>
            <a:pPr lvl="1"/>
            <a:endParaRPr lang="en-US" dirty="0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A17D8DFF-E0B1-4BDC-927F-8E247FC4EC1A}"/>
              </a:ext>
            </a:extLst>
          </p:cNvPr>
          <p:cNvSpPr/>
          <p:nvPr/>
        </p:nvSpPr>
        <p:spPr>
          <a:xfrm>
            <a:off x="8300725" y="156368"/>
            <a:ext cx="1384082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Program</a:t>
            </a:r>
          </a:p>
        </p:txBody>
      </p:sp>
    </p:spTree>
    <p:extLst>
      <p:ext uri="{BB962C8B-B14F-4D97-AF65-F5344CB8AC3E}">
        <p14:creationId xmlns:p14="http://schemas.microsoft.com/office/powerpoint/2010/main" val="21691980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BC21896-D687-472D-A3C4-500CAA76FC5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3504646"/>
              </p:ext>
            </p:extLst>
          </p:nvPr>
        </p:nvGraphicFramePr>
        <p:xfrm>
          <a:off x="858982" y="374378"/>
          <a:ext cx="10474036" cy="631284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99308">
                  <a:extLst>
                    <a:ext uri="{9D8B030D-6E8A-4147-A177-3AD203B41FA5}">
                      <a16:colId xmlns:a16="http://schemas.microsoft.com/office/drawing/2014/main" val="643049372"/>
                    </a:ext>
                  </a:extLst>
                </a:gridCol>
                <a:gridCol w="9074728">
                  <a:extLst>
                    <a:ext uri="{9D8B030D-6E8A-4147-A177-3AD203B41FA5}">
                      <a16:colId xmlns:a16="http://schemas.microsoft.com/office/drawing/2014/main" val="4038722884"/>
                    </a:ext>
                  </a:extLst>
                </a:gridCol>
              </a:tblGrid>
              <a:tr h="389644">
                <a:tc gridSpan="2">
                  <a:txBody>
                    <a:bodyPr/>
                    <a:lstStyle/>
                    <a:p>
                      <a:pPr marL="0" marR="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Faculty Achievements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1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IN" sz="2000" b="0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+mn-lt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1206684"/>
                  </a:ext>
                </a:extLst>
              </a:tr>
              <a:tr h="2639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800" b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Board of Studies</a:t>
                      </a:r>
                      <a:endParaRPr kumimoji="0" lang="en-IN" sz="1800" b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Dr. Somesh Kumar inducted as an Expert for BOS of Computer Science and Engineering, Uttaranchal University, Dehradun.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2500140"/>
                  </a:ext>
                </a:extLst>
              </a:tr>
              <a:tr h="491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IN" sz="1800" b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Patents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50"/>
                        </a:buClr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 Patent granted in the name of Ms. Neha Gupta.</a:t>
                      </a:r>
                    </a:p>
                    <a:p>
                      <a:pPr marL="0" marR="0" lvl="1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50"/>
                        </a:buClr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kumimoji="0" lang="en-US" sz="17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3 Patent published by Dr. Somesh Kumar, Dr. Manish Gupta and Mr. Sanjeev Gupta, respectively.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4164095"/>
                  </a:ext>
                </a:extLst>
              </a:tr>
              <a:tr h="491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IN" sz="1800" b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Research Grant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1" indent="-2857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50"/>
                        </a:buClr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kumimoji="0" lang="en-US" sz="17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Dr.  Somesh Kumar received Research Project grant under Collaborative Research and Innovation program (CRIP2019) through TEQIP-III of Dr. A P J Abdul Kalam Technical University. [Rs.3 Lakh]</a:t>
                      </a:r>
                    </a:p>
                    <a:p>
                      <a:pPr marL="285750" marR="0" lvl="1" indent="-2857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50"/>
                        </a:buClr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kumimoji="0" lang="en-US" sz="17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Dr. L P Verma received Research Project grant under Collaborative Research and Innovation program (CRIP2019) through TEQIP-III of Dr. A P J Abdul Kalam Technical University. [Rs. 3 Lakh]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4218957"/>
                  </a:ext>
                </a:extLst>
              </a:tr>
              <a:tr h="3683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IN" sz="1800" b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Publications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1" indent="-2857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50"/>
                        </a:buClr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Dr. Somesh Kumar got Best Research Paper Award in International Conference (ICCIN-2020).</a:t>
                      </a:r>
                    </a:p>
                    <a:p>
                      <a:pPr marL="285750" marR="0" lvl="1" indent="-2857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50"/>
                        </a:buClr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7 SCI papers by Dr. Manish Gupta, 2 SCI papers by Dr. L. P. Verma, 1 SCI Paper by Mr. Himanshu Agarwal and 1 SCI paper by Mr. </a:t>
                      </a:r>
                      <a:r>
                        <a:rPr kumimoji="0" lang="en-US" sz="18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Manoj</a:t>
                      </a: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Kumar Singh.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2983170"/>
                  </a:ext>
                </a:extLst>
              </a:tr>
              <a:tr h="3683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IN" sz="1800" b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Book/Book Chapter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1" indent="-2857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50"/>
                        </a:buClr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Mr. Sanjeev Gupta and Ms. Priyanka Goel authored the Book titled as “Machine Learning and Cognitive Intelligence using Python” in year 2020.</a:t>
                      </a:r>
                    </a:p>
                    <a:p>
                      <a:pPr marL="285750" marR="0" lvl="1" indent="-2857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50"/>
                        </a:buClr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 Book chapter by Dr. </a:t>
                      </a:r>
                      <a:r>
                        <a:rPr kumimoji="0" lang="en-US" sz="18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Neelaksh</a:t>
                      </a: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8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Sheel</a:t>
                      </a: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in EAI/Springer Innovation in Communication and Computing(EAISICC).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0267735"/>
                  </a:ext>
                </a:extLst>
              </a:tr>
              <a:tr h="4773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IN" sz="1800" b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e-Yantra, IIT Bombay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Dr. Manish Gupta and Mr. </a:t>
                      </a:r>
                      <a:r>
                        <a:rPr kumimoji="0" lang="en-US" sz="18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Mohd</a:t>
                      </a: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. Ilyas got Class A category award in Task based Training (TBT) - 2019 and got the 1</a:t>
                      </a:r>
                      <a:r>
                        <a:rPr kumimoji="0" lang="en-US" sz="1800" u="none" strike="noStrike" cap="none" normalizeH="0" baseline="30000" dirty="0">
                          <a:ln>
                            <a:noFill/>
                          </a:ln>
                          <a:effectLst/>
                        </a:rPr>
                        <a:t>st</a:t>
                      </a: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prize in TBT challenge -2019 organized by e-Yantra, IIT Bombay. 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4800971"/>
                  </a:ext>
                </a:extLst>
              </a:tr>
              <a:tr h="3903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IN" sz="1800" b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NPTEL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Elite + Gold certification: 12, Elite + Sliver: 23, Elite :14, Total certifications: 69 from 2016-2020.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6434207"/>
                  </a:ext>
                </a:extLst>
              </a:tr>
              <a:tr h="3903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IN" sz="1800" b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Social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75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Dr. Somesh Kumar honored by  Nagar </a:t>
                      </a:r>
                      <a:r>
                        <a:rPr kumimoji="0" lang="en-US" sz="175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Ayukt</a:t>
                      </a:r>
                      <a:r>
                        <a:rPr kumimoji="0" lang="en-US" sz="175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, Moradabad for his suggestions in Smart City Project.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74489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236517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3E7E8-777D-4A11-B700-9F3CBA650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5960806" cy="1430718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Attainment Process of Program Outcomes (PO’s) and Program Specific Outcomes (PSO’s)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499322-FA59-49ED-8D7E-59506AB18C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0788"/>
            <a:ext cx="5876425" cy="4666175"/>
          </a:xfrm>
        </p:spPr>
        <p:txBody>
          <a:bodyPr>
            <a:normAutofit/>
          </a:bodyPr>
          <a:lstStyle/>
          <a:p>
            <a:pPr lvl="1"/>
            <a:r>
              <a:rPr lang="en-US" sz="2000" dirty="0"/>
              <a:t>Program </a:t>
            </a:r>
          </a:p>
          <a:p>
            <a:pPr lvl="2"/>
            <a:r>
              <a:rPr lang="en-US" sz="2800" dirty="0">
                <a:solidFill>
                  <a:srgbClr val="0070C0"/>
                </a:solidFill>
              </a:rPr>
              <a:t>Program outcomes(PO’s) are given by NBA, and </a:t>
            </a:r>
          </a:p>
          <a:p>
            <a:pPr lvl="2"/>
            <a:r>
              <a:rPr lang="en-US" sz="2800" dirty="0">
                <a:solidFill>
                  <a:srgbClr val="0070C0"/>
                </a:solidFill>
              </a:rPr>
              <a:t>Program Specific Outcomes (PSO’s) for program are defined by Department.</a:t>
            </a:r>
          </a:p>
          <a:p>
            <a:pPr lvl="1"/>
            <a:endParaRPr lang="en-US" dirty="0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734A256C-6002-41CA-9577-52109D11957B}"/>
              </a:ext>
            </a:extLst>
          </p:cNvPr>
          <p:cNvSpPr/>
          <p:nvPr/>
        </p:nvSpPr>
        <p:spPr>
          <a:xfrm>
            <a:off x="8300725" y="156368"/>
            <a:ext cx="1384082" cy="9144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Program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3932C6EE-E3E8-4A59-A9F1-E5CA65436680}"/>
              </a:ext>
            </a:extLst>
          </p:cNvPr>
          <p:cNvSpPr/>
          <p:nvPr/>
        </p:nvSpPr>
        <p:spPr>
          <a:xfrm>
            <a:off x="7310468" y="1683671"/>
            <a:ext cx="1393842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PO/PSO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624660C9-E109-42CB-A6F7-8F9F15C94F2D}"/>
              </a:ext>
            </a:extLst>
          </p:cNvPr>
          <p:cNvCxnSpPr>
            <a:cxnSpLocks/>
            <a:stCxn id="43" idx="1"/>
            <a:endCxn id="40" idx="0"/>
          </p:cNvCxnSpPr>
          <p:nvPr/>
        </p:nvCxnSpPr>
        <p:spPr>
          <a:xfrm flipH="1">
            <a:off x="8007389" y="1436393"/>
            <a:ext cx="686169" cy="2472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>
            <a:extLst>
              <a:ext uri="{FF2B5EF4-FFF2-40B4-BE49-F238E27FC236}">
                <a16:creationId xmlns:a16="http://schemas.microsoft.com/office/drawing/2014/main" id="{70C31F72-8517-4AFC-B9EC-C2D455A809C8}"/>
              </a:ext>
            </a:extLst>
          </p:cNvPr>
          <p:cNvSpPr/>
          <p:nvPr/>
        </p:nvSpPr>
        <p:spPr>
          <a:xfrm>
            <a:off x="8693558" y="1361997"/>
            <a:ext cx="604686" cy="14879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has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99E2F63B-F53E-4F84-8F5D-D9A86CA27000}"/>
              </a:ext>
            </a:extLst>
          </p:cNvPr>
          <p:cNvCxnSpPr>
            <a:cxnSpLocks/>
            <a:stCxn id="39" idx="4"/>
            <a:endCxn id="43" idx="0"/>
          </p:cNvCxnSpPr>
          <p:nvPr/>
        </p:nvCxnSpPr>
        <p:spPr>
          <a:xfrm>
            <a:off x="8992766" y="1070768"/>
            <a:ext cx="3135" cy="2912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562299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3E7E8-777D-4A11-B700-9F3CBA650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5960806" cy="1430718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Attainment Process of Program Outcomes (PO’s) and Program Specific Outcomes (PSO’s)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499322-FA59-49ED-8D7E-59506AB18C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0788"/>
            <a:ext cx="5876425" cy="4666175"/>
          </a:xfrm>
        </p:spPr>
        <p:txBody>
          <a:bodyPr>
            <a:normAutofit/>
          </a:bodyPr>
          <a:lstStyle/>
          <a:p>
            <a:pPr lvl="1"/>
            <a:r>
              <a:rPr lang="en-US" sz="2000" dirty="0"/>
              <a:t>Program </a:t>
            </a:r>
          </a:p>
          <a:p>
            <a:pPr lvl="2"/>
            <a:r>
              <a:rPr lang="en-US" sz="1800" dirty="0"/>
              <a:t>Program outcomes(PO’s) are given by NBA, and </a:t>
            </a:r>
          </a:p>
          <a:p>
            <a:pPr lvl="2"/>
            <a:r>
              <a:rPr lang="en-US" sz="1800" dirty="0"/>
              <a:t>Program Specific Outcomes (PSO’s) for program are defined by Department.</a:t>
            </a:r>
          </a:p>
          <a:p>
            <a:pPr lvl="2"/>
            <a:r>
              <a:rPr lang="en-US" sz="2800" dirty="0">
                <a:solidFill>
                  <a:srgbClr val="0070C0"/>
                </a:solidFill>
              </a:rPr>
              <a:t>PO/PSO Targets are defined for Program.</a:t>
            </a:r>
          </a:p>
          <a:p>
            <a:pPr lvl="1"/>
            <a:endParaRPr lang="en-US" dirty="0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0443E5CA-E36C-4187-BFE0-09CB0153EF43}"/>
              </a:ext>
            </a:extLst>
          </p:cNvPr>
          <p:cNvSpPr/>
          <p:nvPr/>
        </p:nvSpPr>
        <p:spPr>
          <a:xfrm>
            <a:off x="9215772" y="1795843"/>
            <a:ext cx="136945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PO/PSO Targets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734A256C-6002-41CA-9577-52109D11957B}"/>
              </a:ext>
            </a:extLst>
          </p:cNvPr>
          <p:cNvSpPr/>
          <p:nvPr/>
        </p:nvSpPr>
        <p:spPr>
          <a:xfrm>
            <a:off x="8300725" y="156368"/>
            <a:ext cx="1384082" cy="9144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Program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3932C6EE-E3E8-4A59-A9F1-E5CA65436680}"/>
              </a:ext>
            </a:extLst>
          </p:cNvPr>
          <p:cNvSpPr/>
          <p:nvPr/>
        </p:nvSpPr>
        <p:spPr>
          <a:xfrm>
            <a:off x="7310468" y="1683671"/>
            <a:ext cx="1393842" cy="9144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PO/PSO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624660C9-E109-42CB-A6F7-8F9F15C94F2D}"/>
              </a:ext>
            </a:extLst>
          </p:cNvPr>
          <p:cNvCxnSpPr>
            <a:cxnSpLocks/>
            <a:stCxn id="43" idx="1"/>
            <a:endCxn id="40" idx="0"/>
          </p:cNvCxnSpPr>
          <p:nvPr/>
        </p:nvCxnSpPr>
        <p:spPr>
          <a:xfrm flipH="1">
            <a:off x="8007389" y="1436393"/>
            <a:ext cx="686169" cy="2472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C1BF7E53-A259-46B3-BEEA-D7B9E05F9B69}"/>
              </a:ext>
            </a:extLst>
          </p:cNvPr>
          <p:cNvCxnSpPr>
            <a:cxnSpLocks/>
            <a:stCxn id="43" idx="3"/>
            <a:endCxn id="36" idx="0"/>
          </p:cNvCxnSpPr>
          <p:nvPr/>
        </p:nvCxnSpPr>
        <p:spPr>
          <a:xfrm>
            <a:off x="9298244" y="1436393"/>
            <a:ext cx="602253" cy="3594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>
            <a:extLst>
              <a:ext uri="{FF2B5EF4-FFF2-40B4-BE49-F238E27FC236}">
                <a16:creationId xmlns:a16="http://schemas.microsoft.com/office/drawing/2014/main" id="{70C31F72-8517-4AFC-B9EC-C2D455A809C8}"/>
              </a:ext>
            </a:extLst>
          </p:cNvPr>
          <p:cNvSpPr/>
          <p:nvPr/>
        </p:nvSpPr>
        <p:spPr>
          <a:xfrm>
            <a:off x="8693558" y="1361997"/>
            <a:ext cx="604686" cy="14879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has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99E2F63B-F53E-4F84-8F5D-D9A86CA27000}"/>
              </a:ext>
            </a:extLst>
          </p:cNvPr>
          <p:cNvCxnSpPr>
            <a:cxnSpLocks/>
            <a:stCxn id="39" idx="4"/>
            <a:endCxn id="43" idx="0"/>
          </p:cNvCxnSpPr>
          <p:nvPr/>
        </p:nvCxnSpPr>
        <p:spPr>
          <a:xfrm>
            <a:off x="8992766" y="1070768"/>
            <a:ext cx="3135" cy="2912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154805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3E7E8-777D-4A11-B700-9F3CBA650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5960806" cy="1430718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Attainment Process of Program Outcomes (PO’s) and Program Specific Outcomes (PSO’s)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499322-FA59-49ED-8D7E-59506AB18C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0788"/>
            <a:ext cx="5876425" cy="4666175"/>
          </a:xfrm>
        </p:spPr>
        <p:txBody>
          <a:bodyPr>
            <a:normAutofit/>
          </a:bodyPr>
          <a:lstStyle/>
          <a:p>
            <a:pPr lvl="1"/>
            <a:r>
              <a:rPr lang="en-US" sz="2000" dirty="0"/>
              <a:t>Program </a:t>
            </a:r>
          </a:p>
          <a:p>
            <a:pPr lvl="2"/>
            <a:r>
              <a:rPr lang="en-US" sz="1800" dirty="0"/>
              <a:t>Program outcomes(PO’s) are given by NBA, and </a:t>
            </a:r>
          </a:p>
          <a:p>
            <a:pPr lvl="2"/>
            <a:r>
              <a:rPr lang="en-US" sz="1800" dirty="0"/>
              <a:t>Program Specific Outcomes (PSO’s) for program are defined by Department.</a:t>
            </a:r>
          </a:p>
          <a:p>
            <a:pPr lvl="2"/>
            <a:r>
              <a:rPr lang="en-US" sz="1800" dirty="0"/>
              <a:t>PO/PSO’s Targets are defined for Program.</a:t>
            </a:r>
          </a:p>
          <a:p>
            <a:pPr lvl="1"/>
            <a:r>
              <a:rPr lang="en-US" sz="2800" dirty="0">
                <a:solidFill>
                  <a:srgbClr val="0070C0"/>
                </a:solidFill>
              </a:rPr>
              <a:t>Direct Assessment</a:t>
            </a:r>
          </a:p>
          <a:p>
            <a:pPr lvl="1"/>
            <a:r>
              <a:rPr lang="en-US" sz="2800" dirty="0">
                <a:solidFill>
                  <a:srgbClr val="0070C0"/>
                </a:solidFill>
              </a:rPr>
              <a:t>Indirect Assessment </a:t>
            </a:r>
          </a:p>
          <a:p>
            <a:pPr lvl="1"/>
            <a:endParaRPr lang="en-US" dirty="0"/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1DB1F551-B97B-4A71-BF77-F9849FB13323}"/>
              </a:ext>
            </a:extLst>
          </p:cNvPr>
          <p:cNvCxnSpPr>
            <a:cxnSpLocks/>
            <a:stCxn id="40" idx="4"/>
            <a:endCxn id="37" idx="0"/>
          </p:cNvCxnSpPr>
          <p:nvPr/>
        </p:nvCxnSpPr>
        <p:spPr>
          <a:xfrm flipH="1">
            <a:off x="7996637" y="2598071"/>
            <a:ext cx="10752" cy="3011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EF69FD70-D177-443B-8CA7-4AA8BBDC4F5B}"/>
              </a:ext>
            </a:extLst>
          </p:cNvPr>
          <p:cNvCxnSpPr>
            <a:cxnSpLocks/>
            <a:stCxn id="37" idx="2"/>
            <a:endCxn id="45" idx="0"/>
          </p:cNvCxnSpPr>
          <p:nvPr/>
        </p:nvCxnSpPr>
        <p:spPr>
          <a:xfrm>
            <a:off x="7996637" y="3231200"/>
            <a:ext cx="0" cy="1965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5">
            <a:extLst>
              <a:ext uri="{FF2B5EF4-FFF2-40B4-BE49-F238E27FC236}">
                <a16:creationId xmlns:a16="http://schemas.microsoft.com/office/drawing/2014/main" id="{16F70E1D-A0A2-4015-AA67-9FB1E8F80A2C}"/>
              </a:ext>
            </a:extLst>
          </p:cNvPr>
          <p:cNvSpPr/>
          <p:nvPr/>
        </p:nvSpPr>
        <p:spPr>
          <a:xfrm>
            <a:off x="9215772" y="1795843"/>
            <a:ext cx="1369450" cy="9144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PO/PSO Targets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F0302371-D382-4C44-BF57-E7F4F5F78EB1}"/>
              </a:ext>
            </a:extLst>
          </p:cNvPr>
          <p:cNvSpPr/>
          <p:nvPr/>
        </p:nvSpPr>
        <p:spPr>
          <a:xfrm>
            <a:off x="7000507" y="2899258"/>
            <a:ext cx="1992260" cy="33194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are assessed as per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EA627E7D-D820-42A3-A5CE-DF721D4802BA}"/>
              </a:ext>
            </a:extLst>
          </p:cNvPr>
          <p:cNvSpPr/>
          <p:nvPr/>
        </p:nvSpPr>
        <p:spPr>
          <a:xfrm>
            <a:off x="8300725" y="156368"/>
            <a:ext cx="1384082" cy="9144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Program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91A69FFE-899C-44F3-A79C-E82107B26065}"/>
              </a:ext>
            </a:extLst>
          </p:cNvPr>
          <p:cNvSpPr/>
          <p:nvPr/>
        </p:nvSpPr>
        <p:spPr>
          <a:xfrm>
            <a:off x="7310468" y="1683671"/>
            <a:ext cx="1393842" cy="9144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PO/PSO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E2E424C4-C23D-45A4-990D-1A54E311AA07}"/>
              </a:ext>
            </a:extLst>
          </p:cNvPr>
          <p:cNvCxnSpPr>
            <a:cxnSpLocks/>
            <a:stCxn id="43" idx="1"/>
            <a:endCxn id="40" idx="0"/>
          </p:cNvCxnSpPr>
          <p:nvPr/>
        </p:nvCxnSpPr>
        <p:spPr>
          <a:xfrm flipH="1">
            <a:off x="8007389" y="1436393"/>
            <a:ext cx="686169" cy="2472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C53A92AC-3B16-4536-902F-215A20D1FF8F}"/>
              </a:ext>
            </a:extLst>
          </p:cNvPr>
          <p:cNvCxnSpPr>
            <a:cxnSpLocks/>
            <a:stCxn id="43" idx="3"/>
            <a:endCxn id="36" idx="0"/>
          </p:cNvCxnSpPr>
          <p:nvPr/>
        </p:nvCxnSpPr>
        <p:spPr>
          <a:xfrm>
            <a:off x="9298244" y="1436393"/>
            <a:ext cx="602253" cy="3594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>
            <a:extLst>
              <a:ext uri="{FF2B5EF4-FFF2-40B4-BE49-F238E27FC236}">
                <a16:creationId xmlns:a16="http://schemas.microsoft.com/office/drawing/2014/main" id="{C30D54CE-F37B-41A4-B55F-DB9EC85E60E7}"/>
              </a:ext>
            </a:extLst>
          </p:cNvPr>
          <p:cNvSpPr/>
          <p:nvPr/>
        </p:nvSpPr>
        <p:spPr>
          <a:xfrm>
            <a:off x="8693558" y="1361997"/>
            <a:ext cx="604686" cy="14879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has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BF396E4E-67CB-432B-A075-9F318EC18BB8}"/>
              </a:ext>
            </a:extLst>
          </p:cNvPr>
          <p:cNvCxnSpPr>
            <a:cxnSpLocks/>
            <a:stCxn id="39" idx="4"/>
            <a:endCxn id="43" idx="0"/>
          </p:cNvCxnSpPr>
          <p:nvPr/>
        </p:nvCxnSpPr>
        <p:spPr>
          <a:xfrm>
            <a:off x="8992766" y="1070768"/>
            <a:ext cx="3135" cy="2912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Oval 44">
            <a:extLst>
              <a:ext uri="{FF2B5EF4-FFF2-40B4-BE49-F238E27FC236}">
                <a16:creationId xmlns:a16="http://schemas.microsoft.com/office/drawing/2014/main" id="{37BC652D-CD35-4E82-9B55-511ADA01D127}"/>
              </a:ext>
            </a:extLst>
          </p:cNvPr>
          <p:cNvSpPr/>
          <p:nvPr/>
        </p:nvSpPr>
        <p:spPr>
          <a:xfrm>
            <a:off x="7256568" y="3427756"/>
            <a:ext cx="1480137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Assessment</a:t>
            </a:r>
            <a:r>
              <a:rPr lang="en-US" dirty="0"/>
              <a:t> </a:t>
            </a:r>
            <a:r>
              <a:rPr lang="en-US" sz="1400" dirty="0"/>
              <a:t>Plan</a:t>
            </a:r>
          </a:p>
        </p:txBody>
      </p:sp>
    </p:spTree>
    <p:extLst>
      <p:ext uri="{BB962C8B-B14F-4D97-AF65-F5344CB8AC3E}">
        <p14:creationId xmlns:p14="http://schemas.microsoft.com/office/powerpoint/2010/main" val="146895166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3E7E8-777D-4A11-B700-9F3CBA650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5960806" cy="1430718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Attainment Process of Program Outcomes (PO’s) and Program Specific Outcomes (PSO’s)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499322-FA59-49ED-8D7E-59506AB18C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96" y="1510788"/>
            <a:ext cx="6604830" cy="5224893"/>
          </a:xfrm>
        </p:spPr>
        <p:txBody>
          <a:bodyPr>
            <a:normAutofit/>
          </a:bodyPr>
          <a:lstStyle/>
          <a:p>
            <a:pPr lvl="1"/>
            <a:r>
              <a:rPr lang="en-US" sz="2000" dirty="0"/>
              <a:t>Program </a:t>
            </a:r>
          </a:p>
          <a:p>
            <a:pPr lvl="2"/>
            <a:r>
              <a:rPr lang="en-US" sz="1600" dirty="0"/>
              <a:t>Program outcomes(PO’s) are given by NBA, and </a:t>
            </a:r>
          </a:p>
          <a:p>
            <a:pPr lvl="2"/>
            <a:r>
              <a:rPr lang="en-US" sz="1600" dirty="0"/>
              <a:t>Program Specific Outcomes (PSO’s) for program are defined by Department.</a:t>
            </a:r>
          </a:p>
          <a:p>
            <a:pPr lvl="2"/>
            <a:r>
              <a:rPr lang="en-US" sz="1600" dirty="0"/>
              <a:t>PO/PSO’s Targets are defined for Program.</a:t>
            </a:r>
          </a:p>
          <a:p>
            <a:pPr lvl="1"/>
            <a:r>
              <a:rPr lang="en-US" sz="2000" dirty="0"/>
              <a:t>Direct Assessment</a:t>
            </a:r>
          </a:p>
          <a:p>
            <a:pPr lvl="2"/>
            <a:r>
              <a:rPr lang="en-US" sz="2800" dirty="0">
                <a:solidFill>
                  <a:srgbClr val="0070C0"/>
                </a:solidFill>
              </a:rPr>
              <a:t>CO attainment &amp; CO-PO/PSO Mapping for all courses.</a:t>
            </a:r>
          </a:p>
          <a:p>
            <a:pPr lvl="1"/>
            <a:r>
              <a:rPr lang="en-US" sz="2000" dirty="0"/>
              <a:t>Indirect Assessment </a:t>
            </a:r>
          </a:p>
          <a:p>
            <a:pPr lvl="2"/>
            <a:r>
              <a:rPr lang="en-US" sz="2800" dirty="0">
                <a:solidFill>
                  <a:srgbClr val="0070C0"/>
                </a:solidFill>
              </a:rPr>
              <a:t>Student’s Exit Survey </a:t>
            </a:r>
          </a:p>
          <a:p>
            <a:pPr lvl="2"/>
            <a:r>
              <a:rPr lang="en-US" sz="2800" dirty="0">
                <a:solidFill>
                  <a:srgbClr val="0070C0"/>
                </a:solidFill>
              </a:rPr>
              <a:t>Alumni Survey</a:t>
            </a:r>
          </a:p>
          <a:p>
            <a:pPr lvl="2"/>
            <a:r>
              <a:rPr lang="en-US" sz="2800" dirty="0">
                <a:solidFill>
                  <a:srgbClr val="0070C0"/>
                </a:solidFill>
              </a:rPr>
              <a:t>Employer Survey</a:t>
            </a:r>
          </a:p>
          <a:p>
            <a:pPr lvl="1"/>
            <a:endParaRPr lang="en-US" sz="2000" dirty="0"/>
          </a:p>
          <a:p>
            <a:pPr lvl="1"/>
            <a:endParaRPr lang="en-US" dirty="0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C6C617CF-CCD0-419B-A358-DBF33D7CCD69}"/>
              </a:ext>
            </a:extLst>
          </p:cNvPr>
          <p:cNvCxnSpPr>
            <a:cxnSpLocks/>
            <a:stCxn id="5" idx="4"/>
            <a:endCxn id="19" idx="0"/>
          </p:cNvCxnSpPr>
          <p:nvPr/>
        </p:nvCxnSpPr>
        <p:spPr>
          <a:xfrm flipH="1">
            <a:off x="7996637" y="2598071"/>
            <a:ext cx="10752" cy="3011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F7DBB0BB-04F5-4D11-97F0-B1B3ACCCE48F}"/>
              </a:ext>
            </a:extLst>
          </p:cNvPr>
          <p:cNvCxnSpPr>
            <a:cxnSpLocks/>
            <a:stCxn id="19" idx="2"/>
            <a:endCxn id="18" idx="0"/>
          </p:cNvCxnSpPr>
          <p:nvPr/>
        </p:nvCxnSpPr>
        <p:spPr>
          <a:xfrm>
            <a:off x="7996637" y="3231200"/>
            <a:ext cx="0" cy="1965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E51E3DB7-3B4A-4205-88FE-D82AF94186EF}"/>
              </a:ext>
            </a:extLst>
          </p:cNvPr>
          <p:cNvSpPr/>
          <p:nvPr/>
        </p:nvSpPr>
        <p:spPr>
          <a:xfrm>
            <a:off x="9215772" y="1795843"/>
            <a:ext cx="1369450" cy="9144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PO/PSO Targets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F3E1A55-B242-4E7E-8987-5896648FF98A}"/>
              </a:ext>
            </a:extLst>
          </p:cNvPr>
          <p:cNvSpPr/>
          <p:nvPr/>
        </p:nvSpPr>
        <p:spPr>
          <a:xfrm>
            <a:off x="7000507" y="2899258"/>
            <a:ext cx="1992260" cy="33194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are assessed as per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8A0EE9C-2511-412A-BA13-C6CD4834D3EF}"/>
              </a:ext>
            </a:extLst>
          </p:cNvPr>
          <p:cNvSpPr/>
          <p:nvPr/>
        </p:nvSpPr>
        <p:spPr>
          <a:xfrm>
            <a:off x="8300725" y="156368"/>
            <a:ext cx="1384082" cy="9144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Program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F3D20A8-8E5E-4C26-9255-A77214CAC555}"/>
              </a:ext>
            </a:extLst>
          </p:cNvPr>
          <p:cNvSpPr/>
          <p:nvPr/>
        </p:nvSpPr>
        <p:spPr>
          <a:xfrm>
            <a:off x="7310468" y="1683671"/>
            <a:ext cx="1393842" cy="9144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PO/PSO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A96027B-C26F-4A3A-A9BB-E3846BC53007}"/>
              </a:ext>
            </a:extLst>
          </p:cNvPr>
          <p:cNvCxnSpPr>
            <a:cxnSpLocks/>
            <a:stCxn id="11" idx="1"/>
            <a:endCxn id="5" idx="0"/>
          </p:cNvCxnSpPr>
          <p:nvPr/>
        </p:nvCxnSpPr>
        <p:spPr>
          <a:xfrm flipH="1">
            <a:off x="8007389" y="1436393"/>
            <a:ext cx="686169" cy="2472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D8565DC-BAD9-4B02-979F-4DC6F0542512}"/>
              </a:ext>
            </a:extLst>
          </p:cNvPr>
          <p:cNvCxnSpPr>
            <a:cxnSpLocks/>
            <a:stCxn id="11" idx="3"/>
            <a:endCxn id="6" idx="0"/>
          </p:cNvCxnSpPr>
          <p:nvPr/>
        </p:nvCxnSpPr>
        <p:spPr>
          <a:xfrm>
            <a:off x="9298244" y="1436393"/>
            <a:ext cx="602253" cy="3594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53572351-A975-4BEB-9F5E-F7A1D4A40EE7}"/>
              </a:ext>
            </a:extLst>
          </p:cNvPr>
          <p:cNvSpPr/>
          <p:nvPr/>
        </p:nvSpPr>
        <p:spPr>
          <a:xfrm>
            <a:off x="8693558" y="1361997"/>
            <a:ext cx="604686" cy="14879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has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ED3FCF3-9DE4-4321-9D61-80ABC5136D64}"/>
              </a:ext>
            </a:extLst>
          </p:cNvPr>
          <p:cNvCxnSpPr>
            <a:cxnSpLocks/>
            <a:stCxn id="4" idx="4"/>
            <a:endCxn id="11" idx="0"/>
          </p:cNvCxnSpPr>
          <p:nvPr/>
        </p:nvCxnSpPr>
        <p:spPr>
          <a:xfrm>
            <a:off x="8992766" y="1070768"/>
            <a:ext cx="3135" cy="2912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2B4A6D64-B611-43DC-A4D0-04BAB9B42953}"/>
              </a:ext>
            </a:extLst>
          </p:cNvPr>
          <p:cNvSpPr/>
          <p:nvPr/>
        </p:nvSpPr>
        <p:spPr>
          <a:xfrm>
            <a:off x="7256568" y="3427756"/>
            <a:ext cx="1480137" cy="9144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Assessment</a:t>
            </a:r>
            <a:r>
              <a:rPr lang="en-US" dirty="0"/>
              <a:t> </a:t>
            </a:r>
            <a:r>
              <a:rPr lang="en-US" sz="1400" dirty="0"/>
              <a:t>Plan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3D26EB5-E9C1-49DD-BE89-26961FBAB430}"/>
              </a:ext>
            </a:extLst>
          </p:cNvPr>
          <p:cNvSpPr/>
          <p:nvPr/>
        </p:nvSpPr>
        <p:spPr>
          <a:xfrm>
            <a:off x="7176216" y="5362641"/>
            <a:ext cx="1640839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Assessment Instruments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AD676F1-26FC-4490-95BC-00E1F0255DDA}"/>
              </a:ext>
            </a:extLst>
          </p:cNvPr>
          <p:cNvSpPr/>
          <p:nvPr/>
        </p:nvSpPr>
        <p:spPr>
          <a:xfrm>
            <a:off x="7003641" y="4633385"/>
            <a:ext cx="1992260" cy="33194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determine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D2B8249-4488-4636-B7E2-CEBD20483838}"/>
              </a:ext>
            </a:extLst>
          </p:cNvPr>
          <p:cNvCxnSpPr>
            <a:cxnSpLocks/>
            <a:stCxn id="18" idx="4"/>
            <a:endCxn id="17" idx="0"/>
          </p:cNvCxnSpPr>
          <p:nvPr/>
        </p:nvCxnSpPr>
        <p:spPr>
          <a:xfrm>
            <a:off x="7996637" y="4342156"/>
            <a:ext cx="3134" cy="2912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32E2F498-F6D6-48C6-AD99-A0286D6A0801}"/>
              </a:ext>
            </a:extLst>
          </p:cNvPr>
          <p:cNvCxnSpPr>
            <a:cxnSpLocks/>
            <a:stCxn id="17" idx="2"/>
            <a:endCxn id="16" idx="0"/>
          </p:cNvCxnSpPr>
          <p:nvPr/>
        </p:nvCxnSpPr>
        <p:spPr>
          <a:xfrm flipH="1">
            <a:off x="7996636" y="4965327"/>
            <a:ext cx="3135" cy="3973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502674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3E7E8-777D-4A11-B700-9F3CBA650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5960806" cy="1430718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Attainment Process of Program Outcomes (PO’s) and Program Specific Outcomes (PSO’s)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499322-FA59-49ED-8D7E-59506AB18C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96" y="1510788"/>
            <a:ext cx="6604830" cy="5224893"/>
          </a:xfrm>
        </p:spPr>
        <p:txBody>
          <a:bodyPr>
            <a:normAutofit/>
          </a:bodyPr>
          <a:lstStyle/>
          <a:p>
            <a:pPr lvl="1"/>
            <a:r>
              <a:rPr lang="en-US" sz="2000" dirty="0"/>
              <a:t>Program</a:t>
            </a:r>
          </a:p>
          <a:p>
            <a:pPr lvl="2"/>
            <a:r>
              <a:rPr lang="en-US" sz="1600" dirty="0"/>
              <a:t>Program outcomes(PO’s) are given by NBA, and </a:t>
            </a:r>
          </a:p>
          <a:p>
            <a:pPr lvl="2"/>
            <a:r>
              <a:rPr lang="en-US" sz="1600" dirty="0"/>
              <a:t>Program Specific Outcomes (PSO’s) for program are defined by Department.</a:t>
            </a:r>
          </a:p>
          <a:p>
            <a:pPr lvl="2"/>
            <a:r>
              <a:rPr lang="en-US" sz="1600" dirty="0"/>
              <a:t>PO/PSO’s Targets are defined for Program.</a:t>
            </a:r>
          </a:p>
          <a:p>
            <a:pPr lvl="1"/>
            <a:r>
              <a:rPr lang="en-US" sz="2000" dirty="0"/>
              <a:t>Direct Assessment</a:t>
            </a:r>
          </a:p>
          <a:p>
            <a:pPr lvl="2"/>
            <a:r>
              <a:rPr lang="en-US" sz="2800" dirty="0">
                <a:solidFill>
                  <a:srgbClr val="0070C0"/>
                </a:solidFill>
              </a:rPr>
              <a:t>Curriculum  given by University is adopted by program.</a:t>
            </a:r>
          </a:p>
          <a:p>
            <a:pPr lvl="1"/>
            <a:r>
              <a:rPr lang="en-US" sz="2000" dirty="0"/>
              <a:t>Indirect Assessment </a:t>
            </a:r>
          </a:p>
          <a:p>
            <a:pPr lvl="1"/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0A831F2-D0BD-48B5-85A6-2CFCC45564DF}"/>
              </a:ext>
            </a:extLst>
          </p:cNvPr>
          <p:cNvGrpSpPr/>
          <p:nvPr/>
        </p:nvGrpSpPr>
        <p:grpSpPr>
          <a:xfrm>
            <a:off x="7000507" y="156368"/>
            <a:ext cx="4440565" cy="6579313"/>
            <a:chOff x="7000507" y="156368"/>
            <a:chExt cx="4440565" cy="6579313"/>
          </a:xfrm>
        </p:grpSpPr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E0952978-964B-4899-9745-3459D373481D}"/>
                </a:ext>
              </a:extLst>
            </p:cNvPr>
            <p:cNvCxnSpPr>
              <a:cxnSpLocks/>
              <a:stCxn id="40" idx="4"/>
              <a:endCxn id="37" idx="0"/>
            </p:cNvCxnSpPr>
            <p:nvPr/>
          </p:nvCxnSpPr>
          <p:spPr>
            <a:xfrm flipH="1">
              <a:off x="7996637" y="2598071"/>
              <a:ext cx="10752" cy="30118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EC20B73C-916F-4359-ADA8-52ECCBB8BAA8}"/>
                </a:ext>
              </a:extLst>
            </p:cNvPr>
            <p:cNvCxnSpPr>
              <a:cxnSpLocks/>
              <a:stCxn id="37" idx="2"/>
              <a:endCxn id="45" idx="0"/>
            </p:cNvCxnSpPr>
            <p:nvPr/>
          </p:nvCxnSpPr>
          <p:spPr>
            <a:xfrm>
              <a:off x="7996637" y="3231200"/>
              <a:ext cx="0" cy="19655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C8F6224B-290C-40D0-A451-067AB4BFCE73}"/>
                </a:ext>
              </a:extLst>
            </p:cNvPr>
            <p:cNvSpPr/>
            <p:nvPr/>
          </p:nvSpPr>
          <p:spPr>
            <a:xfrm>
              <a:off x="9215772" y="1795843"/>
              <a:ext cx="1369450" cy="91440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PO/PSO Targets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ACED56A4-92D2-49DA-BF9D-671498C5E15D}"/>
                </a:ext>
              </a:extLst>
            </p:cNvPr>
            <p:cNvSpPr/>
            <p:nvPr/>
          </p:nvSpPr>
          <p:spPr>
            <a:xfrm>
              <a:off x="7000507" y="2899258"/>
              <a:ext cx="1992260" cy="33194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are assessed as per</a:t>
              </a: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8E86680B-D0CD-45B1-9979-3DA47E02B7F9}"/>
                </a:ext>
              </a:extLst>
            </p:cNvPr>
            <p:cNvSpPr/>
            <p:nvPr/>
          </p:nvSpPr>
          <p:spPr>
            <a:xfrm>
              <a:off x="8300725" y="156368"/>
              <a:ext cx="1384082" cy="9144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Program</a:t>
              </a: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91B568F8-A484-4F18-96D4-F8B450B808A7}"/>
                </a:ext>
              </a:extLst>
            </p:cNvPr>
            <p:cNvSpPr/>
            <p:nvPr/>
          </p:nvSpPr>
          <p:spPr>
            <a:xfrm>
              <a:off x="7310468" y="1683671"/>
              <a:ext cx="1393842" cy="9144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PO/PSO</a:t>
              </a:r>
            </a:p>
          </p:txBody>
        </p: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047CCC19-E2F2-43B0-8618-B23CD66C6896}"/>
                </a:ext>
              </a:extLst>
            </p:cNvPr>
            <p:cNvCxnSpPr>
              <a:cxnSpLocks/>
              <a:stCxn id="43" idx="1"/>
              <a:endCxn id="40" idx="0"/>
            </p:cNvCxnSpPr>
            <p:nvPr/>
          </p:nvCxnSpPr>
          <p:spPr>
            <a:xfrm flipH="1">
              <a:off x="8007389" y="1436393"/>
              <a:ext cx="686169" cy="24727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B45D937B-390A-44E2-BCD9-4C510A55ABC4}"/>
                </a:ext>
              </a:extLst>
            </p:cNvPr>
            <p:cNvCxnSpPr>
              <a:cxnSpLocks/>
              <a:stCxn id="43" idx="3"/>
              <a:endCxn id="36" idx="0"/>
            </p:cNvCxnSpPr>
            <p:nvPr/>
          </p:nvCxnSpPr>
          <p:spPr>
            <a:xfrm>
              <a:off x="9298244" y="1436393"/>
              <a:ext cx="602253" cy="35945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FAEB4723-50AC-4275-B27D-22683EBC4AC0}"/>
                </a:ext>
              </a:extLst>
            </p:cNvPr>
            <p:cNvSpPr/>
            <p:nvPr/>
          </p:nvSpPr>
          <p:spPr>
            <a:xfrm>
              <a:off x="8693558" y="1361997"/>
              <a:ext cx="604686" cy="14879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has</a:t>
              </a:r>
            </a:p>
          </p:txBody>
        </p: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06341FF9-E46F-460C-AABD-3F0125D6A8F1}"/>
                </a:ext>
              </a:extLst>
            </p:cNvPr>
            <p:cNvCxnSpPr>
              <a:cxnSpLocks/>
              <a:stCxn id="39" idx="4"/>
              <a:endCxn id="43" idx="0"/>
            </p:cNvCxnSpPr>
            <p:nvPr/>
          </p:nvCxnSpPr>
          <p:spPr>
            <a:xfrm>
              <a:off x="8992766" y="1070768"/>
              <a:ext cx="3135" cy="29122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2369FE8-0EAB-45FE-9959-2037FC7D1C40}"/>
                </a:ext>
              </a:extLst>
            </p:cNvPr>
            <p:cNvSpPr/>
            <p:nvPr/>
          </p:nvSpPr>
          <p:spPr>
            <a:xfrm>
              <a:off x="7256568" y="3427756"/>
              <a:ext cx="1480137" cy="9144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Assessment</a:t>
              </a:r>
              <a:r>
                <a:rPr lang="en-US" dirty="0"/>
                <a:t> </a:t>
              </a:r>
              <a:r>
                <a:rPr lang="en-US" sz="1400" dirty="0"/>
                <a:t>Plan</a:t>
              </a: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7FCD8870-FFAB-4CB1-A94D-D82A20C92443}"/>
                </a:ext>
              </a:extLst>
            </p:cNvPr>
            <p:cNvSpPr/>
            <p:nvPr/>
          </p:nvSpPr>
          <p:spPr>
            <a:xfrm>
              <a:off x="7176216" y="5362641"/>
              <a:ext cx="1640839" cy="9144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Assessment Instruments</a:t>
              </a: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31BAAF6B-D2C2-4E18-84B3-09A035525240}"/>
                </a:ext>
              </a:extLst>
            </p:cNvPr>
            <p:cNvSpPr/>
            <p:nvPr/>
          </p:nvSpPr>
          <p:spPr>
            <a:xfrm>
              <a:off x="7003641" y="4633385"/>
              <a:ext cx="1992260" cy="33194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determine</a:t>
              </a:r>
            </a:p>
          </p:txBody>
        </p: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76458612-D676-4F6A-AC17-ACD9FCB57773}"/>
                </a:ext>
              </a:extLst>
            </p:cNvPr>
            <p:cNvCxnSpPr>
              <a:cxnSpLocks/>
              <a:stCxn id="45" idx="4"/>
              <a:endCxn id="47" idx="0"/>
            </p:cNvCxnSpPr>
            <p:nvPr/>
          </p:nvCxnSpPr>
          <p:spPr>
            <a:xfrm>
              <a:off x="7996637" y="4342156"/>
              <a:ext cx="3134" cy="29122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ACEAFC20-75A5-4A17-B6E1-120A5A175345}"/>
                </a:ext>
              </a:extLst>
            </p:cNvPr>
            <p:cNvCxnSpPr>
              <a:cxnSpLocks/>
              <a:stCxn id="47" idx="2"/>
              <a:endCxn id="46" idx="0"/>
            </p:cNvCxnSpPr>
            <p:nvPr/>
          </p:nvCxnSpPr>
          <p:spPr>
            <a:xfrm flipH="1">
              <a:off x="7996636" y="4965327"/>
              <a:ext cx="3135" cy="39731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EACA8BCA-C859-4089-83C6-19E7534B63AC}"/>
                </a:ext>
              </a:extLst>
            </p:cNvPr>
            <p:cNvSpPr/>
            <p:nvPr/>
          </p:nvSpPr>
          <p:spPr>
            <a:xfrm>
              <a:off x="9158170" y="5323403"/>
              <a:ext cx="1452177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PO/PSO Attainment</a:t>
              </a: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B0B22949-93CD-4D37-AD71-C7F3C98B8048}"/>
                </a:ext>
              </a:extLst>
            </p:cNvPr>
            <p:cNvSpPr/>
            <p:nvPr/>
          </p:nvSpPr>
          <p:spPr>
            <a:xfrm>
              <a:off x="8359507" y="6443012"/>
              <a:ext cx="1266519" cy="292669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determine</a:t>
              </a:r>
            </a:p>
          </p:txBody>
        </p:sp>
        <p:cxnSp>
          <p:nvCxnSpPr>
            <p:cNvPr id="61" name="Connector: Elbow 60">
              <a:extLst>
                <a:ext uri="{FF2B5EF4-FFF2-40B4-BE49-F238E27FC236}">
                  <a16:creationId xmlns:a16="http://schemas.microsoft.com/office/drawing/2014/main" id="{E0B166C2-B75C-439E-90B2-634D745542A8}"/>
                </a:ext>
              </a:extLst>
            </p:cNvPr>
            <p:cNvCxnSpPr>
              <a:cxnSpLocks/>
              <a:stCxn id="46" idx="4"/>
              <a:endCxn id="51" idx="1"/>
            </p:cNvCxnSpPr>
            <p:nvPr/>
          </p:nvCxnSpPr>
          <p:spPr>
            <a:xfrm rot="16200000" flipH="1">
              <a:off x="8021918" y="6251758"/>
              <a:ext cx="312306" cy="362871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Connector: Elbow 61">
              <a:extLst>
                <a:ext uri="{FF2B5EF4-FFF2-40B4-BE49-F238E27FC236}">
                  <a16:creationId xmlns:a16="http://schemas.microsoft.com/office/drawing/2014/main" id="{2D63EB19-E326-4EB0-9250-EE20A77FF1A9}"/>
                </a:ext>
              </a:extLst>
            </p:cNvPr>
            <p:cNvCxnSpPr>
              <a:stCxn id="51" idx="3"/>
              <a:endCxn id="50" idx="4"/>
            </p:cNvCxnSpPr>
            <p:nvPr/>
          </p:nvCxnSpPr>
          <p:spPr>
            <a:xfrm flipV="1">
              <a:off x="9626026" y="6237803"/>
              <a:ext cx="258233" cy="351544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Speech Bubble: Oval 12">
              <a:extLst>
                <a:ext uri="{FF2B5EF4-FFF2-40B4-BE49-F238E27FC236}">
                  <a16:creationId xmlns:a16="http://schemas.microsoft.com/office/drawing/2014/main" id="{5F250156-12F2-4CB3-963B-F47728AC1124}"/>
                </a:ext>
              </a:extLst>
            </p:cNvPr>
            <p:cNvSpPr/>
            <p:nvPr/>
          </p:nvSpPr>
          <p:spPr>
            <a:xfrm>
              <a:off x="9988896" y="4551336"/>
              <a:ext cx="1452176" cy="612648"/>
            </a:xfrm>
            <a:prstGeom prst="wedgeEllipseCallou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For Direct Attainment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0594797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3E7E8-777D-4A11-B700-9F3CBA650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5960806" cy="1430718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Attainment Process of Program Outcomes (PO’s) and Program Specific Outcomes (PSO’s)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499322-FA59-49ED-8D7E-59506AB18C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96" y="1510788"/>
            <a:ext cx="6604830" cy="5224893"/>
          </a:xfrm>
        </p:spPr>
        <p:txBody>
          <a:bodyPr>
            <a:normAutofit/>
          </a:bodyPr>
          <a:lstStyle/>
          <a:p>
            <a:pPr lvl="1"/>
            <a:r>
              <a:rPr lang="en-US" sz="2000" dirty="0"/>
              <a:t>Program</a:t>
            </a:r>
          </a:p>
          <a:p>
            <a:pPr lvl="2"/>
            <a:r>
              <a:rPr lang="en-US" sz="1600" dirty="0"/>
              <a:t>Program outcomes(PO’s) are given by NBA, and </a:t>
            </a:r>
          </a:p>
          <a:p>
            <a:pPr lvl="2"/>
            <a:r>
              <a:rPr lang="en-US" sz="1600" dirty="0"/>
              <a:t>Program Specific Outcomes (PSO’s) for program are defined by Department.</a:t>
            </a:r>
          </a:p>
          <a:p>
            <a:pPr lvl="2"/>
            <a:r>
              <a:rPr lang="en-US" sz="1600" dirty="0"/>
              <a:t>PO/PSO’s Targets are defined for Program.</a:t>
            </a:r>
          </a:p>
          <a:p>
            <a:pPr lvl="1"/>
            <a:r>
              <a:rPr lang="en-US" sz="2000" dirty="0"/>
              <a:t>Direct Assessment</a:t>
            </a:r>
          </a:p>
          <a:p>
            <a:pPr lvl="2"/>
            <a:r>
              <a:rPr lang="en-US" sz="1600" dirty="0"/>
              <a:t>Curriculum  given by University is adopted by program.</a:t>
            </a:r>
          </a:p>
          <a:p>
            <a:pPr lvl="2"/>
            <a:r>
              <a:rPr lang="en-US" sz="2400" dirty="0">
                <a:solidFill>
                  <a:srgbClr val="0070C0"/>
                </a:solidFill>
              </a:rPr>
              <a:t>For each Course,</a:t>
            </a:r>
          </a:p>
          <a:p>
            <a:pPr lvl="3"/>
            <a:r>
              <a:rPr lang="en-US" sz="2200" dirty="0">
                <a:solidFill>
                  <a:srgbClr val="0070C0"/>
                </a:solidFill>
              </a:rPr>
              <a:t>Course Outcomes (CO’s) are framed by faculty member and tagged with the Bloom’s cognitive levels.</a:t>
            </a:r>
          </a:p>
          <a:p>
            <a:pPr lvl="3"/>
            <a:r>
              <a:rPr lang="en-US" sz="2200" dirty="0">
                <a:solidFill>
                  <a:srgbClr val="0070C0"/>
                </a:solidFill>
              </a:rPr>
              <a:t>CO attainment is computed.</a:t>
            </a:r>
          </a:p>
          <a:p>
            <a:pPr lvl="1"/>
            <a:r>
              <a:rPr lang="en-US" sz="2000" dirty="0"/>
              <a:t>Indirect Assessment </a:t>
            </a:r>
          </a:p>
          <a:p>
            <a:pPr lvl="1"/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0A831F2-D0BD-48B5-85A6-2CFCC45564DF}"/>
              </a:ext>
            </a:extLst>
          </p:cNvPr>
          <p:cNvGrpSpPr/>
          <p:nvPr/>
        </p:nvGrpSpPr>
        <p:grpSpPr>
          <a:xfrm>
            <a:off x="7000507" y="156368"/>
            <a:ext cx="4440565" cy="6579313"/>
            <a:chOff x="7000507" y="156368"/>
            <a:chExt cx="4440565" cy="6579313"/>
          </a:xfrm>
        </p:grpSpPr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E0952978-964B-4899-9745-3459D373481D}"/>
                </a:ext>
              </a:extLst>
            </p:cNvPr>
            <p:cNvCxnSpPr>
              <a:cxnSpLocks/>
              <a:stCxn id="40" idx="4"/>
              <a:endCxn id="37" idx="0"/>
            </p:cNvCxnSpPr>
            <p:nvPr/>
          </p:nvCxnSpPr>
          <p:spPr>
            <a:xfrm flipH="1">
              <a:off x="7996637" y="2598071"/>
              <a:ext cx="10752" cy="30118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EC20B73C-916F-4359-ADA8-52ECCBB8BAA8}"/>
                </a:ext>
              </a:extLst>
            </p:cNvPr>
            <p:cNvCxnSpPr>
              <a:cxnSpLocks/>
              <a:stCxn id="37" idx="2"/>
              <a:endCxn id="45" idx="0"/>
            </p:cNvCxnSpPr>
            <p:nvPr/>
          </p:nvCxnSpPr>
          <p:spPr>
            <a:xfrm>
              <a:off x="7996637" y="3231200"/>
              <a:ext cx="0" cy="19655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C8F6224B-290C-40D0-A451-067AB4BFCE73}"/>
                </a:ext>
              </a:extLst>
            </p:cNvPr>
            <p:cNvSpPr/>
            <p:nvPr/>
          </p:nvSpPr>
          <p:spPr>
            <a:xfrm>
              <a:off x="9215772" y="1795843"/>
              <a:ext cx="1369450" cy="91440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PO/PSO Targets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ACED56A4-92D2-49DA-BF9D-671498C5E15D}"/>
                </a:ext>
              </a:extLst>
            </p:cNvPr>
            <p:cNvSpPr/>
            <p:nvPr/>
          </p:nvSpPr>
          <p:spPr>
            <a:xfrm>
              <a:off x="7000507" y="2899258"/>
              <a:ext cx="1992260" cy="33194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are assessed as per</a:t>
              </a: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8E86680B-D0CD-45B1-9979-3DA47E02B7F9}"/>
                </a:ext>
              </a:extLst>
            </p:cNvPr>
            <p:cNvSpPr/>
            <p:nvPr/>
          </p:nvSpPr>
          <p:spPr>
            <a:xfrm>
              <a:off x="8300725" y="156368"/>
              <a:ext cx="1384082" cy="9144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Program</a:t>
              </a: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91B568F8-A484-4F18-96D4-F8B450B808A7}"/>
                </a:ext>
              </a:extLst>
            </p:cNvPr>
            <p:cNvSpPr/>
            <p:nvPr/>
          </p:nvSpPr>
          <p:spPr>
            <a:xfrm>
              <a:off x="7310468" y="1683671"/>
              <a:ext cx="1393842" cy="9144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PO/PSO</a:t>
              </a:r>
            </a:p>
          </p:txBody>
        </p: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047CCC19-E2F2-43B0-8618-B23CD66C6896}"/>
                </a:ext>
              </a:extLst>
            </p:cNvPr>
            <p:cNvCxnSpPr>
              <a:cxnSpLocks/>
              <a:stCxn id="43" idx="1"/>
              <a:endCxn id="40" idx="0"/>
            </p:cNvCxnSpPr>
            <p:nvPr/>
          </p:nvCxnSpPr>
          <p:spPr>
            <a:xfrm flipH="1">
              <a:off x="8007389" y="1436393"/>
              <a:ext cx="686169" cy="24727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B45D937B-390A-44E2-BCD9-4C510A55ABC4}"/>
                </a:ext>
              </a:extLst>
            </p:cNvPr>
            <p:cNvCxnSpPr>
              <a:cxnSpLocks/>
              <a:stCxn id="43" idx="3"/>
              <a:endCxn id="36" idx="0"/>
            </p:cNvCxnSpPr>
            <p:nvPr/>
          </p:nvCxnSpPr>
          <p:spPr>
            <a:xfrm>
              <a:off x="9298244" y="1436393"/>
              <a:ext cx="602253" cy="35945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FAEB4723-50AC-4275-B27D-22683EBC4AC0}"/>
                </a:ext>
              </a:extLst>
            </p:cNvPr>
            <p:cNvSpPr/>
            <p:nvPr/>
          </p:nvSpPr>
          <p:spPr>
            <a:xfrm>
              <a:off x="8693558" y="1361997"/>
              <a:ext cx="604686" cy="14879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has</a:t>
              </a:r>
            </a:p>
          </p:txBody>
        </p: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06341FF9-E46F-460C-AABD-3F0125D6A8F1}"/>
                </a:ext>
              </a:extLst>
            </p:cNvPr>
            <p:cNvCxnSpPr>
              <a:cxnSpLocks/>
              <a:stCxn id="39" idx="4"/>
              <a:endCxn id="43" idx="0"/>
            </p:cNvCxnSpPr>
            <p:nvPr/>
          </p:nvCxnSpPr>
          <p:spPr>
            <a:xfrm>
              <a:off x="8992766" y="1070768"/>
              <a:ext cx="3135" cy="29122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2369FE8-0EAB-45FE-9959-2037FC7D1C40}"/>
                </a:ext>
              </a:extLst>
            </p:cNvPr>
            <p:cNvSpPr/>
            <p:nvPr/>
          </p:nvSpPr>
          <p:spPr>
            <a:xfrm>
              <a:off x="7256568" y="3427756"/>
              <a:ext cx="1480137" cy="9144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Assessment</a:t>
              </a:r>
              <a:r>
                <a:rPr lang="en-US" dirty="0"/>
                <a:t> </a:t>
              </a:r>
              <a:r>
                <a:rPr lang="en-US" sz="1400" dirty="0"/>
                <a:t>Plan</a:t>
              </a: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7FCD8870-FFAB-4CB1-A94D-D82A20C92443}"/>
                </a:ext>
              </a:extLst>
            </p:cNvPr>
            <p:cNvSpPr/>
            <p:nvPr/>
          </p:nvSpPr>
          <p:spPr>
            <a:xfrm>
              <a:off x="7176216" y="5362641"/>
              <a:ext cx="1640839" cy="9144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Assessment Instruments</a:t>
              </a: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31BAAF6B-D2C2-4E18-84B3-09A035525240}"/>
                </a:ext>
              </a:extLst>
            </p:cNvPr>
            <p:cNvSpPr/>
            <p:nvPr/>
          </p:nvSpPr>
          <p:spPr>
            <a:xfrm>
              <a:off x="7003641" y="4633385"/>
              <a:ext cx="1992260" cy="33194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determine</a:t>
              </a:r>
            </a:p>
          </p:txBody>
        </p: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76458612-D676-4F6A-AC17-ACD9FCB57773}"/>
                </a:ext>
              </a:extLst>
            </p:cNvPr>
            <p:cNvCxnSpPr>
              <a:cxnSpLocks/>
              <a:stCxn id="45" idx="4"/>
              <a:endCxn id="47" idx="0"/>
            </p:cNvCxnSpPr>
            <p:nvPr/>
          </p:nvCxnSpPr>
          <p:spPr>
            <a:xfrm>
              <a:off x="7996637" y="4342156"/>
              <a:ext cx="3134" cy="29122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ACEAFC20-75A5-4A17-B6E1-120A5A175345}"/>
                </a:ext>
              </a:extLst>
            </p:cNvPr>
            <p:cNvCxnSpPr>
              <a:cxnSpLocks/>
              <a:stCxn id="47" idx="2"/>
              <a:endCxn id="46" idx="0"/>
            </p:cNvCxnSpPr>
            <p:nvPr/>
          </p:nvCxnSpPr>
          <p:spPr>
            <a:xfrm flipH="1">
              <a:off x="7996636" y="4965327"/>
              <a:ext cx="3135" cy="39731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EACA8BCA-C859-4089-83C6-19E7534B63AC}"/>
                </a:ext>
              </a:extLst>
            </p:cNvPr>
            <p:cNvSpPr/>
            <p:nvPr/>
          </p:nvSpPr>
          <p:spPr>
            <a:xfrm>
              <a:off x="9158170" y="5323403"/>
              <a:ext cx="1452177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PO/PSO Attainment</a:t>
              </a: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B0B22949-93CD-4D37-AD71-C7F3C98B8048}"/>
                </a:ext>
              </a:extLst>
            </p:cNvPr>
            <p:cNvSpPr/>
            <p:nvPr/>
          </p:nvSpPr>
          <p:spPr>
            <a:xfrm>
              <a:off x="8359507" y="6443012"/>
              <a:ext cx="1266519" cy="292669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determine</a:t>
              </a:r>
            </a:p>
          </p:txBody>
        </p:sp>
        <p:cxnSp>
          <p:nvCxnSpPr>
            <p:cNvPr id="61" name="Connector: Elbow 60">
              <a:extLst>
                <a:ext uri="{FF2B5EF4-FFF2-40B4-BE49-F238E27FC236}">
                  <a16:creationId xmlns:a16="http://schemas.microsoft.com/office/drawing/2014/main" id="{E0B166C2-B75C-439E-90B2-634D745542A8}"/>
                </a:ext>
              </a:extLst>
            </p:cNvPr>
            <p:cNvCxnSpPr>
              <a:cxnSpLocks/>
              <a:stCxn id="46" idx="4"/>
              <a:endCxn id="51" idx="1"/>
            </p:cNvCxnSpPr>
            <p:nvPr/>
          </p:nvCxnSpPr>
          <p:spPr>
            <a:xfrm rot="16200000" flipH="1">
              <a:off x="8021918" y="6251758"/>
              <a:ext cx="312306" cy="362871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Connector: Elbow 61">
              <a:extLst>
                <a:ext uri="{FF2B5EF4-FFF2-40B4-BE49-F238E27FC236}">
                  <a16:creationId xmlns:a16="http://schemas.microsoft.com/office/drawing/2014/main" id="{2D63EB19-E326-4EB0-9250-EE20A77FF1A9}"/>
                </a:ext>
              </a:extLst>
            </p:cNvPr>
            <p:cNvCxnSpPr>
              <a:stCxn id="51" idx="3"/>
              <a:endCxn id="50" idx="4"/>
            </p:cNvCxnSpPr>
            <p:nvPr/>
          </p:nvCxnSpPr>
          <p:spPr>
            <a:xfrm flipV="1">
              <a:off x="9626026" y="6237803"/>
              <a:ext cx="258233" cy="351544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Speech Bubble: Oval 12">
              <a:extLst>
                <a:ext uri="{FF2B5EF4-FFF2-40B4-BE49-F238E27FC236}">
                  <a16:creationId xmlns:a16="http://schemas.microsoft.com/office/drawing/2014/main" id="{5F250156-12F2-4CB3-963B-F47728AC1124}"/>
                </a:ext>
              </a:extLst>
            </p:cNvPr>
            <p:cNvSpPr/>
            <p:nvPr/>
          </p:nvSpPr>
          <p:spPr>
            <a:xfrm>
              <a:off x="9988896" y="4551336"/>
              <a:ext cx="1452176" cy="612648"/>
            </a:xfrm>
            <a:prstGeom prst="wedgeEllipseCallou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For Direct Attainment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3442813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3E7E8-777D-4A11-B700-9F3CBA650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5960806" cy="1430718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Attainment Process of Program Outcomes (PO’s) and Program Specific Outcomes (PSO’s)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499322-FA59-49ED-8D7E-59506AB18C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96" y="1510788"/>
            <a:ext cx="6604830" cy="5224893"/>
          </a:xfrm>
        </p:spPr>
        <p:txBody>
          <a:bodyPr>
            <a:normAutofit/>
          </a:bodyPr>
          <a:lstStyle/>
          <a:p>
            <a:pPr lvl="1"/>
            <a:r>
              <a:rPr lang="en-US" sz="2000" dirty="0"/>
              <a:t>Program </a:t>
            </a:r>
          </a:p>
          <a:p>
            <a:pPr lvl="2"/>
            <a:r>
              <a:rPr lang="en-US" sz="1200" dirty="0"/>
              <a:t>Program outcomes (PO’s) are given by NBA, and </a:t>
            </a:r>
          </a:p>
          <a:p>
            <a:pPr lvl="2"/>
            <a:r>
              <a:rPr lang="en-US" sz="1200" dirty="0"/>
              <a:t>Program Specific Outcomes (PSO’s) for program are defined by Department.</a:t>
            </a:r>
          </a:p>
          <a:p>
            <a:pPr lvl="2"/>
            <a:r>
              <a:rPr lang="en-US" sz="1200" dirty="0"/>
              <a:t>PO/PSO’s Targets are defined for Program.</a:t>
            </a:r>
          </a:p>
          <a:p>
            <a:pPr lvl="1"/>
            <a:r>
              <a:rPr lang="en-US" sz="2000" dirty="0"/>
              <a:t>Direct Assessment</a:t>
            </a:r>
          </a:p>
          <a:p>
            <a:pPr lvl="2"/>
            <a:r>
              <a:rPr lang="en-US" sz="1800" dirty="0"/>
              <a:t>Curriculum  given by University is adopted by program.</a:t>
            </a:r>
          </a:p>
          <a:p>
            <a:pPr lvl="2"/>
            <a:r>
              <a:rPr lang="en-US" sz="1800" dirty="0"/>
              <a:t>For each Course,</a:t>
            </a:r>
          </a:p>
          <a:p>
            <a:pPr lvl="3"/>
            <a:r>
              <a:rPr lang="en-US" sz="1600" dirty="0"/>
              <a:t>Course Outcomes (CO’s) are framed by faculty member and tagged with the Bloom’s cognitive levels.</a:t>
            </a:r>
          </a:p>
          <a:p>
            <a:pPr lvl="3"/>
            <a:r>
              <a:rPr lang="en-US" sz="1600" dirty="0"/>
              <a:t>CO attainment is computed.</a:t>
            </a:r>
          </a:p>
          <a:p>
            <a:pPr lvl="3"/>
            <a:r>
              <a:rPr lang="en-US" sz="2000" dirty="0">
                <a:solidFill>
                  <a:srgbClr val="0070C0"/>
                </a:solidFill>
              </a:rPr>
              <a:t>CO-PO and CO-PSO mapping has been done. [3 (High) is the maximum mapping strength]</a:t>
            </a:r>
          </a:p>
          <a:p>
            <a:pPr lvl="3"/>
            <a:r>
              <a:rPr lang="en-US" sz="2000" dirty="0">
                <a:solidFill>
                  <a:srgbClr val="0070C0"/>
                </a:solidFill>
              </a:rPr>
              <a:t>Actual Mapping Strength for each PO and PSO is determined.</a:t>
            </a:r>
          </a:p>
          <a:p>
            <a:pPr lvl="3"/>
            <a:r>
              <a:rPr lang="en-US" sz="2000" dirty="0">
                <a:solidFill>
                  <a:srgbClr val="0070C0"/>
                </a:solidFill>
              </a:rPr>
              <a:t>Relevant COs for each PO and PSO are identified.</a:t>
            </a:r>
            <a:endParaRPr lang="en-US" sz="2400" dirty="0">
              <a:solidFill>
                <a:srgbClr val="0070C0"/>
              </a:solidFill>
            </a:endParaRPr>
          </a:p>
          <a:p>
            <a:pPr lvl="1"/>
            <a:r>
              <a:rPr lang="en-US" sz="2000" dirty="0"/>
              <a:t>Indirect Assessment </a:t>
            </a:r>
          </a:p>
          <a:p>
            <a:pPr lvl="1"/>
            <a:endParaRPr lang="en-US" dirty="0"/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981298F9-D53A-46BD-87B3-FFB3F14B4298}"/>
              </a:ext>
            </a:extLst>
          </p:cNvPr>
          <p:cNvGrpSpPr/>
          <p:nvPr/>
        </p:nvGrpSpPr>
        <p:grpSpPr>
          <a:xfrm>
            <a:off x="7000507" y="156368"/>
            <a:ext cx="4440565" cy="6579313"/>
            <a:chOff x="7000507" y="156368"/>
            <a:chExt cx="4440565" cy="6579313"/>
          </a:xfrm>
        </p:grpSpPr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6AE24207-4B66-4A68-8B3A-CDFBE2FFA4E5}"/>
                </a:ext>
              </a:extLst>
            </p:cNvPr>
            <p:cNvCxnSpPr>
              <a:cxnSpLocks/>
              <a:stCxn id="72" idx="4"/>
              <a:endCxn id="70" idx="0"/>
            </p:cNvCxnSpPr>
            <p:nvPr/>
          </p:nvCxnSpPr>
          <p:spPr>
            <a:xfrm flipH="1">
              <a:off x="7996637" y="2598071"/>
              <a:ext cx="10752" cy="30118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C7D96987-6251-4AA7-8701-561B772F8205}"/>
                </a:ext>
              </a:extLst>
            </p:cNvPr>
            <p:cNvCxnSpPr>
              <a:cxnSpLocks/>
              <a:stCxn id="70" idx="2"/>
              <a:endCxn id="77" idx="0"/>
            </p:cNvCxnSpPr>
            <p:nvPr/>
          </p:nvCxnSpPr>
          <p:spPr>
            <a:xfrm>
              <a:off x="7996637" y="3231200"/>
              <a:ext cx="0" cy="19655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1DD27CDE-C31C-468A-A9C7-93D079DF9D3A}"/>
                </a:ext>
              </a:extLst>
            </p:cNvPr>
            <p:cNvSpPr/>
            <p:nvPr/>
          </p:nvSpPr>
          <p:spPr>
            <a:xfrm>
              <a:off x="9215772" y="1795843"/>
              <a:ext cx="1369450" cy="91440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PO/PSO Targets</a:t>
              </a: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6FC71FA3-869D-4AD5-957D-E47A07858A71}"/>
                </a:ext>
              </a:extLst>
            </p:cNvPr>
            <p:cNvSpPr/>
            <p:nvPr/>
          </p:nvSpPr>
          <p:spPr>
            <a:xfrm>
              <a:off x="7000507" y="2899258"/>
              <a:ext cx="1992260" cy="33194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are assessed as per</a:t>
              </a:r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6511D155-D484-428A-964D-CCC7FF90CF2F}"/>
                </a:ext>
              </a:extLst>
            </p:cNvPr>
            <p:cNvSpPr/>
            <p:nvPr/>
          </p:nvSpPr>
          <p:spPr>
            <a:xfrm>
              <a:off x="8300725" y="156368"/>
              <a:ext cx="1384082" cy="9144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Program</a:t>
              </a:r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10262FD7-022E-4264-A770-AAAAD0FD37A7}"/>
                </a:ext>
              </a:extLst>
            </p:cNvPr>
            <p:cNvSpPr/>
            <p:nvPr/>
          </p:nvSpPr>
          <p:spPr>
            <a:xfrm>
              <a:off x="7310468" y="1683671"/>
              <a:ext cx="1393842" cy="9144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PO/PSO</a:t>
              </a:r>
            </a:p>
          </p:txBody>
        </p:sp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B9CAEE23-9BEA-412F-84B8-4021A1E68F62}"/>
                </a:ext>
              </a:extLst>
            </p:cNvPr>
            <p:cNvCxnSpPr>
              <a:cxnSpLocks/>
              <a:stCxn id="75" idx="1"/>
              <a:endCxn id="72" idx="0"/>
            </p:cNvCxnSpPr>
            <p:nvPr/>
          </p:nvCxnSpPr>
          <p:spPr>
            <a:xfrm flipH="1">
              <a:off x="8007389" y="1436393"/>
              <a:ext cx="686169" cy="24727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B085CFE5-D332-4A81-B0B7-FE85B463E9AD}"/>
                </a:ext>
              </a:extLst>
            </p:cNvPr>
            <p:cNvCxnSpPr>
              <a:cxnSpLocks/>
              <a:stCxn id="75" idx="3"/>
              <a:endCxn id="69" idx="0"/>
            </p:cNvCxnSpPr>
            <p:nvPr/>
          </p:nvCxnSpPr>
          <p:spPr>
            <a:xfrm>
              <a:off x="9298244" y="1436393"/>
              <a:ext cx="602253" cy="35945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CDE6B203-E112-4EC5-9948-714823F4389C}"/>
                </a:ext>
              </a:extLst>
            </p:cNvPr>
            <p:cNvSpPr/>
            <p:nvPr/>
          </p:nvSpPr>
          <p:spPr>
            <a:xfrm>
              <a:off x="8693558" y="1361997"/>
              <a:ext cx="604686" cy="14879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has</a:t>
              </a:r>
            </a:p>
          </p:txBody>
        </p:sp>
        <p:cxnSp>
          <p:nvCxnSpPr>
            <p:cNvPr id="76" name="Straight Arrow Connector 75">
              <a:extLst>
                <a:ext uri="{FF2B5EF4-FFF2-40B4-BE49-F238E27FC236}">
                  <a16:creationId xmlns:a16="http://schemas.microsoft.com/office/drawing/2014/main" id="{A1099098-084F-4196-B0B6-66BBFECDA596}"/>
                </a:ext>
              </a:extLst>
            </p:cNvPr>
            <p:cNvCxnSpPr>
              <a:cxnSpLocks/>
              <a:stCxn id="71" idx="4"/>
              <a:endCxn id="75" idx="0"/>
            </p:cNvCxnSpPr>
            <p:nvPr/>
          </p:nvCxnSpPr>
          <p:spPr>
            <a:xfrm>
              <a:off x="8992766" y="1070768"/>
              <a:ext cx="3135" cy="29122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28D5B707-A537-45A7-8067-BA9BB102171A}"/>
                </a:ext>
              </a:extLst>
            </p:cNvPr>
            <p:cNvSpPr/>
            <p:nvPr/>
          </p:nvSpPr>
          <p:spPr>
            <a:xfrm>
              <a:off x="7256568" y="3427756"/>
              <a:ext cx="1480137" cy="9144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Assessment</a:t>
              </a:r>
              <a:r>
                <a:rPr lang="en-US" dirty="0"/>
                <a:t> </a:t>
              </a:r>
              <a:r>
                <a:rPr lang="en-US" sz="1400" dirty="0"/>
                <a:t>Plan</a:t>
              </a:r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2B1B3136-DF89-4849-AFA7-2947937AFA13}"/>
                </a:ext>
              </a:extLst>
            </p:cNvPr>
            <p:cNvSpPr/>
            <p:nvPr/>
          </p:nvSpPr>
          <p:spPr>
            <a:xfrm>
              <a:off x="7176216" y="5362641"/>
              <a:ext cx="1640839" cy="9144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Assessment Instruments</a:t>
              </a: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F6FDD3B3-EEF5-4E60-810E-A32615DAD7A0}"/>
                </a:ext>
              </a:extLst>
            </p:cNvPr>
            <p:cNvSpPr/>
            <p:nvPr/>
          </p:nvSpPr>
          <p:spPr>
            <a:xfrm>
              <a:off x="7003641" y="4633385"/>
              <a:ext cx="1992260" cy="33194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determine</a:t>
              </a:r>
            </a:p>
          </p:txBody>
        </p:sp>
        <p:cxnSp>
          <p:nvCxnSpPr>
            <p:cNvPr id="80" name="Straight Arrow Connector 79">
              <a:extLst>
                <a:ext uri="{FF2B5EF4-FFF2-40B4-BE49-F238E27FC236}">
                  <a16:creationId xmlns:a16="http://schemas.microsoft.com/office/drawing/2014/main" id="{0173DF32-8890-4754-942D-C5EB3FE7915A}"/>
                </a:ext>
              </a:extLst>
            </p:cNvPr>
            <p:cNvCxnSpPr>
              <a:cxnSpLocks/>
              <a:stCxn id="77" idx="4"/>
              <a:endCxn id="79" idx="0"/>
            </p:cNvCxnSpPr>
            <p:nvPr/>
          </p:nvCxnSpPr>
          <p:spPr>
            <a:xfrm>
              <a:off x="7996637" y="4342156"/>
              <a:ext cx="3134" cy="29122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>
              <a:extLst>
                <a:ext uri="{FF2B5EF4-FFF2-40B4-BE49-F238E27FC236}">
                  <a16:creationId xmlns:a16="http://schemas.microsoft.com/office/drawing/2014/main" id="{768494B1-6C72-4647-B3B2-C1141B343D9B}"/>
                </a:ext>
              </a:extLst>
            </p:cNvPr>
            <p:cNvCxnSpPr>
              <a:cxnSpLocks/>
              <a:stCxn id="79" idx="2"/>
              <a:endCxn id="78" idx="0"/>
            </p:cNvCxnSpPr>
            <p:nvPr/>
          </p:nvCxnSpPr>
          <p:spPr>
            <a:xfrm flipH="1">
              <a:off x="7996636" y="4965327"/>
              <a:ext cx="3135" cy="39731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49F12A7D-1C06-4730-B566-29ED505594CD}"/>
                </a:ext>
              </a:extLst>
            </p:cNvPr>
            <p:cNvSpPr/>
            <p:nvPr/>
          </p:nvSpPr>
          <p:spPr>
            <a:xfrm>
              <a:off x="9158170" y="5323403"/>
              <a:ext cx="1452177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PO/PSO Attainment</a:t>
              </a:r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6CCCDD7C-9AA5-4890-A116-8388ABAFD790}"/>
                </a:ext>
              </a:extLst>
            </p:cNvPr>
            <p:cNvSpPr/>
            <p:nvPr/>
          </p:nvSpPr>
          <p:spPr>
            <a:xfrm>
              <a:off x="8359507" y="6443012"/>
              <a:ext cx="1266519" cy="292669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determine</a:t>
              </a:r>
            </a:p>
          </p:txBody>
        </p:sp>
        <p:cxnSp>
          <p:nvCxnSpPr>
            <p:cNvPr id="84" name="Connector: Elbow 83">
              <a:extLst>
                <a:ext uri="{FF2B5EF4-FFF2-40B4-BE49-F238E27FC236}">
                  <a16:creationId xmlns:a16="http://schemas.microsoft.com/office/drawing/2014/main" id="{FCD0D6F0-791E-44A6-8544-6A0BD004873E}"/>
                </a:ext>
              </a:extLst>
            </p:cNvPr>
            <p:cNvCxnSpPr>
              <a:cxnSpLocks/>
              <a:stCxn id="78" idx="4"/>
              <a:endCxn id="83" idx="1"/>
            </p:cNvCxnSpPr>
            <p:nvPr/>
          </p:nvCxnSpPr>
          <p:spPr>
            <a:xfrm rot="16200000" flipH="1">
              <a:off x="8021918" y="6251758"/>
              <a:ext cx="312306" cy="362871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Connector: Elbow 85">
              <a:extLst>
                <a:ext uri="{FF2B5EF4-FFF2-40B4-BE49-F238E27FC236}">
                  <a16:creationId xmlns:a16="http://schemas.microsoft.com/office/drawing/2014/main" id="{F73334CF-D5E7-4B8C-867D-7FD2A13077DE}"/>
                </a:ext>
              </a:extLst>
            </p:cNvPr>
            <p:cNvCxnSpPr>
              <a:stCxn id="83" idx="3"/>
              <a:endCxn id="82" idx="4"/>
            </p:cNvCxnSpPr>
            <p:nvPr/>
          </p:nvCxnSpPr>
          <p:spPr>
            <a:xfrm flipV="1">
              <a:off x="9626026" y="6237803"/>
              <a:ext cx="258233" cy="351544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Speech Bubble: Oval 86">
              <a:extLst>
                <a:ext uri="{FF2B5EF4-FFF2-40B4-BE49-F238E27FC236}">
                  <a16:creationId xmlns:a16="http://schemas.microsoft.com/office/drawing/2014/main" id="{2B5B58B6-3F34-4469-96DD-3D2959B2810B}"/>
                </a:ext>
              </a:extLst>
            </p:cNvPr>
            <p:cNvSpPr/>
            <p:nvPr/>
          </p:nvSpPr>
          <p:spPr>
            <a:xfrm>
              <a:off x="9988896" y="4551336"/>
              <a:ext cx="1452176" cy="612648"/>
            </a:xfrm>
            <a:prstGeom prst="wedgeEllipseCallou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For Direct Attainment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7777782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3E7E8-777D-4A11-B700-9F3CBA650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5960806" cy="1430718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Attainment Process of Program Outcomes (PO’s) and Program Specific Outcomes (PSO’s)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499322-FA59-49ED-8D7E-59506AB18C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96" y="1510788"/>
            <a:ext cx="6604830" cy="5224893"/>
          </a:xfrm>
        </p:spPr>
        <p:txBody>
          <a:bodyPr>
            <a:normAutofit/>
          </a:bodyPr>
          <a:lstStyle/>
          <a:p>
            <a:pPr lvl="1"/>
            <a:r>
              <a:rPr lang="en-US" sz="1400" dirty="0"/>
              <a:t>Program</a:t>
            </a:r>
          </a:p>
          <a:p>
            <a:pPr lvl="2"/>
            <a:r>
              <a:rPr lang="en-US" sz="1000" dirty="0"/>
              <a:t>Program outcomes (PO’s) are given by NBA, and </a:t>
            </a:r>
          </a:p>
          <a:p>
            <a:pPr lvl="2"/>
            <a:r>
              <a:rPr lang="en-US" sz="1000" dirty="0"/>
              <a:t>Program Specific Outcomes (PSO’s) for program are defined by Department.</a:t>
            </a:r>
          </a:p>
          <a:p>
            <a:pPr lvl="2"/>
            <a:r>
              <a:rPr lang="en-US" sz="1000" dirty="0"/>
              <a:t>PO/PSO’s Targets are defined for Program.</a:t>
            </a:r>
          </a:p>
          <a:p>
            <a:pPr lvl="1"/>
            <a:r>
              <a:rPr lang="en-US" sz="1600" dirty="0"/>
              <a:t>Direct</a:t>
            </a:r>
            <a:r>
              <a:rPr lang="en-US" sz="1400" dirty="0"/>
              <a:t> Assessment</a:t>
            </a:r>
          </a:p>
          <a:p>
            <a:pPr lvl="2"/>
            <a:r>
              <a:rPr lang="en-US" sz="1400" dirty="0"/>
              <a:t>Curriculum  given by University is adopted by program.</a:t>
            </a:r>
          </a:p>
          <a:p>
            <a:pPr lvl="2"/>
            <a:r>
              <a:rPr lang="en-US" sz="1400" dirty="0"/>
              <a:t>For each Course,</a:t>
            </a:r>
          </a:p>
          <a:p>
            <a:pPr lvl="3"/>
            <a:r>
              <a:rPr lang="en-US" sz="1200" dirty="0"/>
              <a:t>Course Outcomes (CO’s) are framed by faculty member and tagged with the Bloom’s cognitive levels.</a:t>
            </a:r>
          </a:p>
          <a:p>
            <a:pPr lvl="3"/>
            <a:r>
              <a:rPr lang="en-US" sz="1200" dirty="0"/>
              <a:t>CO attainment is computed.</a:t>
            </a:r>
          </a:p>
          <a:p>
            <a:pPr lvl="3"/>
            <a:r>
              <a:rPr lang="en-US" sz="1200" dirty="0"/>
              <a:t>CO-PO and CO-PSO mapping has been done. [3 (High) is the maximum mapping strength]</a:t>
            </a:r>
          </a:p>
          <a:p>
            <a:pPr lvl="3"/>
            <a:r>
              <a:rPr lang="en-US" sz="1200" dirty="0"/>
              <a:t>Mapping Strength for each PO and PSO is determined.</a:t>
            </a:r>
          </a:p>
          <a:p>
            <a:pPr lvl="3"/>
            <a:r>
              <a:rPr lang="en-US" sz="1200" dirty="0"/>
              <a:t>Relevant COs for each PO and PSO are identified.</a:t>
            </a:r>
          </a:p>
          <a:p>
            <a:pPr lvl="3"/>
            <a:r>
              <a:rPr lang="en-US" sz="2400" dirty="0">
                <a:solidFill>
                  <a:srgbClr val="0070C0"/>
                </a:solidFill>
              </a:rPr>
              <a:t>For each PO/PSO, Direct attainment = (Actual Mapping Strength / Maximum Mapping Strength)* average of attainment of relevant CO’s.</a:t>
            </a:r>
          </a:p>
          <a:p>
            <a:pPr lvl="1"/>
            <a:r>
              <a:rPr lang="en-US" sz="1600" dirty="0"/>
              <a:t>Indirect Assessment </a:t>
            </a:r>
          </a:p>
          <a:p>
            <a:pPr lvl="1"/>
            <a:endParaRPr lang="en-US" dirty="0"/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E63AD163-877D-467B-B3C7-D0F7ADDEFA49}"/>
              </a:ext>
            </a:extLst>
          </p:cNvPr>
          <p:cNvGrpSpPr/>
          <p:nvPr/>
        </p:nvGrpSpPr>
        <p:grpSpPr>
          <a:xfrm>
            <a:off x="7000507" y="156368"/>
            <a:ext cx="4440565" cy="6579313"/>
            <a:chOff x="7000507" y="156368"/>
            <a:chExt cx="4440565" cy="6579313"/>
          </a:xfrm>
        </p:grpSpPr>
        <p:cxnSp>
          <p:nvCxnSpPr>
            <p:cNvPr id="90" name="Straight Arrow Connector 89">
              <a:extLst>
                <a:ext uri="{FF2B5EF4-FFF2-40B4-BE49-F238E27FC236}">
                  <a16:creationId xmlns:a16="http://schemas.microsoft.com/office/drawing/2014/main" id="{C5B74054-47A3-47E0-B4FD-B942C375CF99}"/>
                </a:ext>
              </a:extLst>
            </p:cNvPr>
            <p:cNvCxnSpPr>
              <a:cxnSpLocks/>
              <a:stCxn id="95" idx="4"/>
              <a:endCxn id="93" idx="0"/>
            </p:cNvCxnSpPr>
            <p:nvPr/>
          </p:nvCxnSpPr>
          <p:spPr>
            <a:xfrm flipH="1">
              <a:off x="7996637" y="2598071"/>
              <a:ext cx="10752" cy="30118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>
              <a:extLst>
                <a:ext uri="{FF2B5EF4-FFF2-40B4-BE49-F238E27FC236}">
                  <a16:creationId xmlns:a16="http://schemas.microsoft.com/office/drawing/2014/main" id="{D21B4C38-2E35-4D58-B7FF-1626BD5DB90E}"/>
                </a:ext>
              </a:extLst>
            </p:cNvPr>
            <p:cNvCxnSpPr>
              <a:cxnSpLocks/>
              <a:stCxn id="93" idx="2"/>
              <a:endCxn id="101" idx="0"/>
            </p:cNvCxnSpPr>
            <p:nvPr/>
          </p:nvCxnSpPr>
          <p:spPr>
            <a:xfrm>
              <a:off x="7996637" y="3231200"/>
              <a:ext cx="0" cy="19655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7A57F24B-CB5A-49DB-88AE-114F9C8A2E7C}"/>
                </a:ext>
              </a:extLst>
            </p:cNvPr>
            <p:cNvSpPr/>
            <p:nvPr/>
          </p:nvSpPr>
          <p:spPr>
            <a:xfrm>
              <a:off x="9215772" y="1795843"/>
              <a:ext cx="1369450" cy="91440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PO/PSO Targets</a:t>
              </a:r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A6FC834B-8A20-42D3-9652-A4468587BFA9}"/>
                </a:ext>
              </a:extLst>
            </p:cNvPr>
            <p:cNvSpPr/>
            <p:nvPr/>
          </p:nvSpPr>
          <p:spPr>
            <a:xfrm>
              <a:off x="7000507" y="2899258"/>
              <a:ext cx="1992260" cy="33194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are assessed as per</a:t>
              </a:r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6053D463-6A57-4F33-8B3C-38A6AFBAB322}"/>
                </a:ext>
              </a:extLst>
            </p:cNvPr>
            <p:cNvSpPr/>
            <p:nvPr/>
          </p:nvSpPr>
          <p:spPr>
            <a:xfrm>
              <a:off x="8300725" y="156368"/>
              <a:ext cx="1384082" cy="9144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Program</a:t>
              </a:r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16C80AEB-D34B-4B21-B368-18F1A4B256A4}"/>
                </a:ext>
              </a:extLst>
            </p:cNvPr>
            <p:cNvSpPr/>
            <p:nvPr/>
          </p:nvSpPr>
          <p:spPr>
            <a:xfrm>
              <a:off x="7310468" y="1683671"/>
              <a:ext cx="1393842" cy="9144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PO/PSO</a:t>
              </a:r>
            </a:p>
          </p:txBody>
        </p:sp>
        <p:cxnSp>
          <p:nvCxnSpPr>
            <p:cNvPr id="96" name="Straight Arrow Connector 95">
              <a:extLst>
                <a:ext uri="{FF2B5EF4-FFF2-40B4-BE49-F238E27FC236}">
                  <a16:creationId xmlns:a16="http://schemas.microsoft.com/office/drawing/2014/main" id="{3FF18140-1022-4DC4-AC88-2C693E583B23}"/>
                </a:ext>
              </a:extLst>
            </p:cNvPr>
            <p:cNvCxnSpPr>
              <a:cxnSpLocks/>
              <a:stCxn id="98" idx="1"/>
              <a:endCxn id="95" idx="0"/>
            </p:cNvCxnSpPr>
            <p:nvPr/>
          </p:nvCxnSpPr>
          <p:spPr>
            <a:xfrm flipH="1">
              <a:off x="8007389" y="1436393"/>
              <a:ext cx="686169" cy="24727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Arrow Connector 96">
              <a:extLst>
                <a:ext uri="{FF2B5EF4-FFF2-40B4-BE49-F238E27FC236}">
                  <a16:creationId xmlns:a16="http://schemas.microsoft.com/office/drawing/2014/main" id="{A65D54E2-6F62-446A-B546-15CC6C7F731D}"/>
                </a:ext>
              </a:extLst>
            </p:cNvPr>
            <p:cNvCxnSpPr>
              <a:cxnSpLocks/>
              <a:stCxn id="98" idx="3"/>
              <a:endCxn id="92" idx="0"/>
            </p:cNvCxnSpPr>
            <p:nvPr/>
          </p:nvCxnSpPr>
          <p:spPr>
            <a:xfrm>
              <a:off x="9298244" y="1436393"/>
              <a:ext cx="602253" cy="35945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F7A74D79-7DCE-4ABC-961B-3816B79FF5BE}"/>
                </a:ext>
              </a:extLst>
            </p:cNvPr>
            <p:cNvSpPr/>
            <p:nvPr/>
          </p:nvSpPr>
          <p:spPr>
            <a:xfrm>
              <a:off x="8693558" y="1361997"/>
              <a:ext cx="604686" cy="14879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has</a:t>
              </a:r>
            </a:p>
          </p:txBody>
        </p:sp>
        <p:cxnSp>
          <p:nvCxnSpPr>
            <p:cNvPr id="100" name="Straight Arrow Connector 99">
              <a:extLst>
                <a:ext uri="{FF2B5EF4-FFF2-40B4-BE49-F238E27FC236}">
                  <a16:creationId xmlns:a16="http://schemas.microsoft.com/office/drawing/2014/main" id="{CF43EAF9-9DC7-4380-9CB3-1928D80A5294}"/>
                </a:ext>
              </a:extLst>
            </p:cNvPr>
            <p:cNvCxnSpPr>
              <a:cxnSpLocks/>
              <a:stCxn id="94" idx="4"/>
              <a:endCxn id="98" idx="0"/>
            </p:cNvCxnSpPr>
            <p:nvPr/>
          </p:nvCxnSpPr>
          <p:spPr>
            <a:xfrm>
              <a:off x="8992766" y="1070768"/>
              <a:ext cx="3135" cy="29122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5C76ADBA-F4F3-4893-A1D6-AF08A410FD40}"/>
                </a:ext>
              </a:extLst>
            </p:cNvPr>
            <p:cNvSpPr/>
            <p:nvPr/>
          </p:nvSpPr>
          <p:spPr>
            <a:xfrm>
              <a:off x="7256568" y="3427756"/>
              <a:ext cx="1480137" cy="9144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Assessment</a:t>
              </a:r>
              <a:r>
                <a:rPr lang="en-US" dirty="0"/>
                <a:t> </a:t>
              </a:r>
              <a:r>
                <a:rPr lang="en-US" sz="1400" dirty="0"/>
                <a:t>Plan</a:t>
              </a:r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9AEB8EBD-9773-46B7-B6EA-6DA4EB34FED2}"/>
                </a:ext>
              </a:extLst>
            </p:cNvPr>
            <p:cNvSpPr/>
            <p:nvPr/>
          </p:nvSpPr>
          <p:spPr>
            <a:xfrm>
              <a:off x="7176216" y="5362641"/>
              <a:ext cx="1640839" cy="9144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Assessment Instruments</a:t>
              </a:r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C08F2279-AFD6-4F0E-9DA8-B45148A8F86B}"/>
                </a:ext>
              </a:extLst>
            </p:cNvPr>
            <p:cNvSpPr/>
            <p:nvPr/>
          </p:nvSpPr>
          <p:spPr>
            <a:xfrm>
              <a:off x="7003641" y="4633385"/>
              <a:ext cx="1992260" cy="33194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determine</a:t>
              </a:r>
            </a:p>
          </p:txBody>
        </p:sp>
        <p:cxnSp>
          <p:nvCxnSpPr>
            <p:cNvPr id="105" name="Straight Arrow Connector 104">
              <a:extLst>
                <a:ext uri="{FF2B5EF4-FFF2-40B4-BE49-F238E27FC236}">
                  <a16:creationId xmlns:a16="http://schemas.microsoft.com/office/drawing/2014/main" id="{444C6C6C-913E-4164-A0A9-FAB514C7180F}"/>
                </a:ext>
              </a:extLst>
            </p:cNvPr>
            <p:cNvCxnSpPr>
              <a:cxnSpLocks/>
              <a:stCxn id="101" idx="4"/>
              <a:endCxn id="104" idx="0"/>
            </p:cNvCxnSpPr>
            <p:nvPr/>
          </p:nvCxnSpPr>
          <p:spPr>
            <a:xfrm>
              <a:off x="7996637" y="4342156"/>
              <a:ext cx="3134" cy="29122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Arrow Connector 105">
              <a:extLst>
                <a:ext uri="{FF2B5EF4-FFF2-40B4-BE49-F238E27FC236}">
                  <a16:creationId xmlns:a16="http://schemas.microsoft.com/office/drawing/2014/main" id="{FB7061AD-0227-4A76-B3A2-30D8FCC81F4A}"/>
                </a:ext>
              </a:extLst>
            </p:cNvPr>
            <p:cNvCxnSpPr>
              <a:cxnSpLocks/>
              <a:stCxn id="104" idx="2"/>
              <a:endCxn id="103" idx="0"/>
            </p:cNvCxnSpPr>
            <p:nvPr/>
          </p:nvCxnSpPr>
          <p:spPr>
            <a:xfrm flipH="1">
              <a:off x="7996636" y="4965327"/>
              <a:ext cx="3135" cy="39731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806E4025-9A78-4BFC-8A9F-FD0D7F148210}"/>
                </a:ext>
              </a:extLst>
            </p:cNvPr>
            <p:cNvSpPr/>
            <p:nvPr/>
          </p:nvSpPr>
          <p:spPr>
            <a:xfrm>
              <a:off x="9158170" y="5323403"/>
              <a:ext cx="1452177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PO/PSO Attainment</a:t>
              </a:r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CD8F74A1-6691-47A7-BE3A-FDD8665FE3CC}"/>
                </a:ext>
              </a:extLst>
            </p:cNvPr>
            <p:cNvSpPr/>
            <p:nvPr/>
          </p:nvSpPr>
          <p:spPr>
            <a:xfrm>
              <a:off x="8359507" y="6443012"/>
              <a:ext cx="1266519" cy="292669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determine</a:t>
              </a:r>
            </a:p>
          </p:txBody>
        </p:sp>
        <p:cxnSp>
          <p:nvCxnSpPr>
            <p:cNvPr id="109" name="Connector: Elbow 108">
              <a:extLst>
                <a:ext uri="{FF2B5EF4-FFF2-40B4-BE49-F238E27FC236}">
                  <a16:creationId xmlns:a16="http://schemas.microsoft.com/office/drawing/2014/main" id="{4C9A89B5-F86E-4838-9637-3FABD270A1CA}"/>
                </a:ext>
              </a:extLst>
            </p:cNvPr>
            <p:cNvCxnSpPr>
              <a:cxnSpLocks/>
              <a:stCxn id="103" idx="4"/>
              <a:endCxn id="108" idx="1"/>
            </p:cNvCxnSpPr>
            <p:nvPr/>
          </p:nvCxnSpPr>
          <p:spPr>
            <a:xfrm rot="16200000" flipH="1">
              <a:off x="8021918" y="6251758"/>
              <a:ext cx="312306" cy="362871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Connector: Elbow 109">
              <a:extLst>
                <a:ext uri="{FF2B5EF4-FFF2-40B4-BE49-F238E27FC236}">
                  <a16:creationId xmlns:a16="http://schemas.microsoft.com/office/drawing/2014/main" id="{55946A75-1EF9-428C-ACE0-68AE8595F319}"/>
                </a:ext>
              </a:extLst>
            </p:cNvPr>
            <p:cNvCxnSpPr>
              <a:stCxn id="108" idx="3"/>
              <a:endCxn id="107" idx="4"/>
            </p:cNvCxnSpPr>
            <p:nvPr/>
          </p:nvCxnSpPr>
          <p:spPr>
            <a:xfrm flipV="1">
              <a:off x="9626026" y="6237803"/>
              <a:ext cx="258233" cy="351544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Speech Bubble: Oval 110">
              <a:extLst>
                <a:ext uri="{FF2B5EF4-FFF2-40B4-BE49-F238E27FC236}">
                  <a16:creationId xmlns:a16="http://schemas.microsoft.com/office/drawing/2014/main" id="{46069E7B-0EE2-4484-AF6A-C82CDFFFDB9C}"/>
                </a:ext>
              </a:extLst>
            </p:cNvPr>
            <p:cNvSpPr/>
            <p:nvPr/>
          </p:nvSpPr>
          <p:spPr>
            <a:xfrm>
              <a:off x="9988896" y="4551336"/>
              <a:ext cx="1452176" cy="612648"/>
            </a:xfrm>
            <a:prstGeom prst="wedgeEllipseCallou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For Direct Attainment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1379442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3E7E8-777D-4A11-B700-9F3CBA650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5960806" cy="1430718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Attainment Process of Program Outcomes (PO’s) and Program Specific Outcomes (PSO’s)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499322-FA59-49ED-8D7E-59506AB18C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96" y="1510788"/>
            <a:ext cx="6604830" cy="5224893"/>
          </a:xfrm>
        </p:spPr>
        <p:txBody>
          <a:bodyPr>
            <a:normAutofit/>
          </a:bodyPr>
          <a:lstStyle/>
          <a:p>
            <a:pPr lvl="1"/>
            <a:r>
              <a:rPr lang="en-US" sz="1400" dirty="0"/>
              <a:t>Program</a:t>
            </a:r>
          </a:p>
          <a:p>
            <a:pPr lvl="2"/>
            <a:r>
              <a:rPr lang="en-US" sz="1000" dirty="0"/>
              <a:t>Program outcomes (PO’s) are given by NBA, and </a:t>
            </a:r>
          </a:p>
          <a:p>
            <a:pPr lvl="2"/>
            <a:r>
              <a:rPr lang="en-US" sz="1000" dirty="0"/>
              <a:t>Program Specific Outcomes (PSO’s) for program are defined by Department.</a:t>
            </a:r>
          </a:p>
          <a:p>
            <a:pPr lvl="2"/>
            <a:r>
              <a:rPr lang="en-US" sz="1000" dirty="0"/>
              <a:t>PO/PSO’s Targets are defined for Program.</a:t>
            </a:r>
          </a:p>
          <a:p>
            <a:pPr lvl="1"/>
            <a:r>
              <a:rPr lang="en-US" sz="1600" dirty="0"/>
              <a:t>Direct Assessment</a:t>
            </a:r>
          </a:p>
          <a:p>
            <a:pPr lvl="2"/>
            <a:r>
              <a:rPr lang="en-US" sz="1400" dirty="0"/>
              <a:t>Curriculum  given by University is adopted by program.</a:t>
            </a:r>
          </a:p>
          <a:p>
            <a:pPr lvl="2"/>
            <a:r>
              <a:rPr lang="en-US" sz="1400" dirty="0"/>
              <a:t>For each Course,</a:t>
            </a:r>
          </a:p>
          <a:p>
            <a:pPr lvl="3"/>
            <a:r>
              <a:rPr lang="en-US" sz="1200" dirty="0"/>
              <a:t>Course Outcomes (CO’s) are framed by faculty member and tagged with the Bloom’s cognitive levels.</a:t>
            </a:r>
          </a:p>
          <a:p>
            <a:pPr lvl="3"/>
            <a:r>
              <a:rPr lang="en-US" sz="1200" dirty="0"/>
              <a:t>CO attainment is computed.</a:t>
            </a:r>
          </a:p>
          <a:p>
            <a:pPr lvl="3"/>
            <a:r>
              <a:rPr lang="en-US" sz="1200" dirty="0"/>
              <a:t>CO-PO and CO-PSO mapping has been done. [3 (High) is the maximum mapping strength]</a:t>
            </a:r>
          </a:p>
          <a:p>
            <a:pPr lvl="3"/>
            <a:r>
              <a:rPr lang="en-US" sz="1200" dirty="0"/>
              <a:t>Mapping Strength for each PO and PSO is determined.</a:t>
            </a:r>
          </a:p>
          <a:p>
            <a:pPr lvl="3"/>
            <a:r>
              <a:rPr lang="en-US" sz="1200" dirty="0"/>
              <a:t>Relevant COs for each PO and PSO are identified.</a:t>
            </a:r>
          </a:p>
          <a:p>
            <a:pPr lvl="3"/>
            <a:r>
              <a:rPr lang="en-US" sz="1200" dirty="0"/>
              <a:t>For each PO/PSO, Direct attainment = (Actual Mapping Strength / Maximum Mapping Strength)* average of attainment of relevant CO’s.</a:t>
            </a:r>
          </a:p>
          <a:p>
            <a:pPr lvl="2"/>
            <a:r>
              <a:rPr lang="en-US" sz="2400" dirty="0">
                <a:solidFill>
                  <a:srgbClr val="0070C0"/>
                </a:solidFill>
              </a:rPr>
              <a:t>From all courses, Direct Attainment = average of attainments for each PO and PSO.</a:t>
            </a:r>
          </a:p>
          <a:p>
            <a:pPr lvl="1"/>
            <a:r>
              <a:rPr lang="en-US" sz="1600" dirty="0"/>
              <a:t>Indirect Assessment </a:t>
            </a:r>
          </a:p>
          <a:p>
            <a:pPr lvl="1"/>
            <a:endParaRPr lang="en-US" dirty="0"/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E63AD163-877D-467B-B3C7-D0F7ADDEFA49}"/>
              </a:ext>
            </a:extLst>
          </p:cNvPr>
          <p:cNvGrpSpPr/>
          <p:nvPr/>
        </p:nvGrpSpPr>
        <p:grpSpPr>
          <a:xfrm>
            <a:off x="7000507" y="156368"/>
            <a:ext cx="4440565" cy="6579313"/>
            <a:chOff x="7000507" y="156368"/>
            <a:chExt cx="4440565" cy="6579313"/>
          </a:xfrm>
        </p:grpSpPr>
        <p:cxnSp>
          <p:nvCxnSpPr>
            <p:cNvPr id="90" name="Straight Arrow Connector 89">
              <a:extLst>
                <a:ext uri="{FF2B5EF4-FFF2-40B4-BE49-F238E27FC236}">
                  <a16:creationId xmlns:a16="http://schemas.microsoft.com/office/drawing/2014/main" id="{C5B74054-47A3-47E0-B4FD-B942C375CF99}"/>
                </a:ext>
              </a:extLst>
            </p:cNvPr>
            <p:cNvCxnSpPr>
              <a:cxnSpLocks/>
              <a:stCxn id="95" idx="4"/>
              <a:endCxn id="93" idx="0"/>
            </p:cNvCxnSpPr>
            <p:nvPr/>
          </p:nvCxnSpPr>
          <p:spPr>
            <a:xfrm flipH="1">
              <a:off x="7996637" y="2598071"/>
              <a:ext cx="10752" cy="30118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>
              <a:extLst>
                <a:ext uri="{FF2B5EF4-FFF2-40B4-BE49-F238E27FC236}">
                  <a16:creationId xmlns:a16="http://schemas.microsoft.com/office/drawing/2014/main" id="{D21B4C38-2E35-4D58-B7FF-1626BD5DB90E}"/>
                </a:ext>
              </a:extLst>
            </p:cNvPr>
            <p:cNvCxnSpPr>
              <a:cxnSpLocks/>
              <a:stCxn id="93" idx="2"/>
              <a:endCxn id="101" idx="0"/>
            </p:cNvCxnSpPr>
            <p:nvPr/>
          </p:nvCxnSpPr>
          <p:spPr>
            <a:xfrm>
              <a:off x="7996637" y="3231200"/>
              <a:ext cx="0" cy="19655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7A57F24B-CB5A-49DB-88AE-114F9C8A2E7C}"/>
                </a:ext>
              </a:extLst>
            </p:cNvPr>
            <p:cNvSpPr/>
            <p:nvPr/>
          </p:nvSpPr>
          <p:spPr>
            <a:xfrm>
              <a:off x="9215772" y="1795843"/>
              <a:ext cx="1369450" cy="91440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PO/PSO Targets</a:t>
              </a:r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A6FC834B-8A20-42D3-9652-A4468587BFA9}"/>
                </a:ext>
              </a:extLst>
            </p:cNvPr>
            <p:cNvSpPr/>
            <p:nvPr/>
          </p:nvSpPr>
          <p:spPr>
            <a:xfrm>
              <a:off x="7000507" y="2899258"/>
              <a:ext cx="1992260" cy="33194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are assessed as per</a:t>
              </a:r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6053D463-6A57-4F33-8B3C-38A6AFBAB322}"/>
                </a:ext>
              </a:extLst>
            </p:cNvPr>
            <p:cNvSpPr/>
            <p:nvPr/>
          </p:nvSpPr>
          <p:spPr>
            <a:xfrm>
              <a:off x="8300725" y="156368"/>
              <a:ext cx="1384082" cy="9144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Program</a:t>
              </a:r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16C80AEB-D34B-4B21-B368-18F1A4B256A4}"/>
                </a:ext>
              </a:extLst>
            </p:cNvPr>
            <p:cNvSpPr/>
            <p:nvPr/>
          </p:nvSpPr>
          <p:spPr>
            <a:xfrm>
              <a:off x="7310468" y="1683671"/>
              <a:ext cx="1393842" cy="9144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PO/PSO</a:t>
              </a:r>
            </a:p>
          </p:txBody>
        </p:sp>
        <p:cxnSp>
          <p:nvCxnSpPr>
            <p:cNvPr id="96" name="Straight Arrow Connector 95">
              <a:extLst>
                <a:ext uri="{FF2B5EF4-FFF2-40B4-BE49-F238E27FC236}">
                  <a16:creationId xmlns:a16="http://schemas.microsoft.com/office/drawing/2014/main" id="{3FF18140-1022-4DC4-AC88-2C693E583B23}"/>
                </a:ext>
              </a:extLst>
            </p:cNvPr>
            <p:cNvCxnSpPr>
              <a:cxnSpLocks/>
              <a:stCxn id="98" idx="1"/>
              <a:endCxn id="95" idx="0"/>
            </p:cNvCxnSpPr>
            <p:nvPr/>
          </p:nvCxnSpPr>
          <p:spPr>
            <a:xfrm flipH="1">
              <a:off x="8007389" y="1436393"/>
              <a:ext cx="686169" cy="24727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Arrow Connector 96">
              <a:extLst>
                <a:ext uri="{FF2B5EF4-FFF2-40B4-BE49-F238E27FC236}">
                  <a16:creationId xmlns:a16="http://schemas.microsoft.com/office/drawing/2014/main" id="{A65D54E2-6F62-446A-B546-15CC6C7F731D}"/>
                </a:ext>
              </a:extLst>
            </p:cNvPr>
            <p:cNvCxnSpPr>
              <a:cxnSpLocks/>
              <a:stCxn id="98" idx="3"/>
              <a:endCxn id="92" idx="0"/>
            </p:cNvCxnSpPr>
            <p:nvPr/>
          </p:nvCxnSpPr>
          <p:spPr>
            <a:xfrm>
              <a:off x="9298244" y="1436393"/>
              <a:ext cx="602253" cy="35945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F7A74D79-7DCE-4ABC-961B-3816B79FF5BE}"/>
                </a:ext>
              </a:extLst>
            </p:cNvPr>
            <p:cNvSpPr/>
            <p:nvPr/>
          </p:nvSpPr>
          <p:spPr>
            <a:xfrm>
              <a:off x="8693558" y="1361997"/>
              <a:ext cx="604686" cy="14879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has</a:t>
              </a:r>
            </a:p>
          </p:txBody>
        </p:sp>
        <p:cxnSp>
          <p:nvCxnSpPr>
            <p:cNvPr id="100" name="Straight Arrow Connector 99">
              <a:extLst>
                <a:ext uri="{FF2B5EF4-FFF2-40B4-BE49-F238E27FC236}">
                  <a16:creationId xmlns:a16="http://schemas.microsoft.com/office/drawing/2014/main" id="{CF43EAF9-9DC7-4380-9CB3-1928D80A5294}"/>
                </a:ext>
              </a:extLst>
            </p:cNvPr>
            <p:cNvCxnSpPr>
              <a:cxnSpLocks/>
              <a:stCxn id="94" idx="4"/>
              <a:endCxn id="98" idx="0"/>
            </p:cNvCxnSpPr>
            <p:nvPr/>
          </p:nvCxnSpPr>
          <p:spPr>
            <a:xfrm>
              <a:off x="8992766" y="1070768"/>
              <a:ext cx="3135" cy="29122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5C76ADBA-F4F3-4893-A1D6-AF08A410FD40}"/>
                </a:ext>
              </a:extLst>
            </p:cNvPr>
            <p:cNvSpPr/>
            <p:nvPr/>
          </p:nvSpPr>
          <p:spPr>
            <a:xfrm>
              <a:off x="7256568" y="3427756"/>
              <a:ext cx="1480137" cy="9144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Assessment</a:t>
              </a:r>
              <a:r>
                <a:rPr lang="en-US" dirty="0"/>
                <a:t> </a:t>
              </a:r>
              <a:r>
                <a:rPr lang="en-US" sz="1400" dirty="0"/>
                <a:t>Plan</a:t>
              </a:r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9AEB8EBD-9773-46B7-B6EA-6DA4EB34FED2}"/>
                </a:ext>
              </a:extLst>
            </p:cNvPr>
            <p:cNvSpPr/>
            <p:nvPr/>
          </p:nvSpPr>
          <p:spPr>
            <a:xfrm>
              <a:off x="7176216" y="5362641"/>
              <a:ext cx="1640839" cy="9144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Assessment Instruments</a:t>
              </a:r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C08F2279-AFD6-4F0E-9DA8-B45148A8F86B}"/>
                </a:ext>
              </a:extLst>
            </p:cNvPr>
            <p:cNvSpPr/>
            <p:nvPr/>
          </p:nvSpPr>
          <p:spPr>
            <a:xfrm>
              <a:off x="7003641" y="4633385"/>
              <a:ext cx="1992260" cy="33194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determine</a:t>
              </a:r>
            </a:p>
          </p:txBody>
        </p:sp>
        <p:cxnSp>
          <p:nvCxnSpPr>
            <p:cNvPr id="105" name="Straight Arrow Connector 104">
              <a:extLst>
                <a:ext uri="{FF2B5EF4-FFF2-40B4-BE49-F238E27FC236}">
                  <a16:creationId xmlns:a16="http://schemas.microsoft.com/office/drawing/2014/main" id="{444C6C6C-913E-4164-A0A9-FAB514C7180F}"/>
                </a:ext>
              </a:extLst>
            </p:cNvPr>
            <p:cNvCxnSpPr>
              <a:cxnSpLocks/>
              <a:stCxn id="101" idx="4"/>
              <a:endCxn id="104" idx="0"/>
            </p:cNvCxnSpPr>
            <p:nvPr/>
          </p:nvCxnSpPr>
          <p:spPr>
            <a:xfrm>
              <a:off x="7996637" y="4342156"/>
              <a:ext cx="3134" cy="29122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Arrow Connector 105">
              <a:extLst>
                <a:ext uri="{FF2B5EF4-FFF2-40B4-BE49-F238E27FC236}">
                  <a16:creationId xmlns:a16="http://schemas.microsoft.com/office/drawing/2014/main" id="{FB7061AD-0227-4A76-B3A2-30D8FCC81F4A}"/>
                </a:ext>
              </a:extLst>
            </p:cNvPr>
            <p:cNvCxnSpPr>
              <a:cxnSpLocks/>
              <a:stCxn id="104" idx="2"/>
              <a:endCxn id="103" idx="0"/>
            </p:cNvCxnSpPr>
            <p:nvPr/>
          </p:nvCxnSpPr>
          <p:spPr>
            <a:xfrm flipH="1">
              <a:off x="7996636" y="4965327"/>
              <a:ext cx="3135" cy="39731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806E4025-9A78-4BFC-8A9F-FD0D7F148210}"/>
                </a:ext>
              </a:extLst>
            </p:cNvPr>
            <p:cNvSpPr/>
            <p:nvPr/>
          </p:nvSpPr>
          <p:spPr>
            <a:xfrm>
              <a:off x="9158170" y="5323403"/>
              <a:ext cx="1452177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PO/PSO Attainment</a:t>
              </a:r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CD8F74A1-6691-47A7-BE3A-FDD8665FE3CC}"/>
                </a:ext>
              </a:extLst>
            </p:cNvPr>
            <p:cNvSpPr/>
            <p:nvPr/>
          </p:nvSpPr>
          <p:spPr>
            <a:xfrm>
              <a:off x="8359507" y="6443012"/>
              <a:ext cx="1266519" cy="292669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determine</a:t>
              </a:r>
            </a:p>
          </p:txBody>
        </p:sp>
        <p:cxnSp>
          <p:nvCxnSpPr>
            <p:cNvPr id="109" name="Connector: Elbow 108">
              <a:extLst>
                <a:ext uri="{FF2B5EF4-FFF2-40B4-BE49-F238E27FC236}">
                  <a16:creationId xmlns:a16="http://schemas.microsoft.com/office/drawing/2014/main" id="{4C9A89B5-F86E-4838-9637-3FABD270A1CA}"/>
                </a:ext>
              </a:extLst>
            </p:cNvPr>
            <p:cNvCxnSpPr>
              <a:cxnSpLocks/>
              <a:stCxn id="103" idx="4"/>
              <a:endCxn id="108" idx="1"/>
            </p:cNvCxnSpPr>
            <p:nvPr/>
          </p:nvCxnSpPr>
          <p:spPr>
            <a:xfrm rot="16200000" flipH="1">
              <a:off x="8021918" y="6251758"/>
              <a:ext cx="312306" cy="362871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Connector: Elbow 109">
              <a:extLst>
                <a:ext uri="{FF2B5EF4-FFF2-40B4-BE49-F238E27FC236}">
                  <a16:creationId xmlns:a16="http://schemas.microsoft.com/office/drawing/2014/main" id="{55946A75-1EF9-428C-ACE0-68AE8595F319}"/>
                </a:ext>
              </a:extLst>
            </p:cNvPr>
            <p:cNvCxnSpPr>
              <a:stCxn id="108" idx="3"/>
              <a:endCxn id="107" idx="4"/>
            </p:cNvCxnSpPr>
            <p:nvPr/>
          </p:nvCxnSpPr>
          <p:spPr>
            <a:xfrm flipV="1">
              <a:off x="9626026" y="6237803"/>
              <a:ext cx="258233" cy="351544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Speech Bubble: Oval 110">
              <a:extLst>
                <a:ext uri="{FF2B5EF4-FFF2-40B4-BE49-F238E27FC236}">
                  <a16:creationId xmlns:a16="http://schemas.microsoft.com/office/drawing/2014/main" id="{46069E7B-0EE2-4484-AF6A-C82CDFFFDB9C}"/>
                </a:ext>
              </a:extLst>
            </p:cNvPr>
            <p:cNvSpPr/>
            <p:nvPr/>
          </p:nvSpPr>
          <p:spPr>
            <a:xfrm>
              <a:off x="9988896" y="4551336"/>
              <a:ext cx="1452176" cy="612648"/>
            </a:xfrm>
            <a:prstGeom prst="wedgeEllipseCallou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For Direct Attainment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6200755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3E7E8-777D-4A11-B700-9F3CBA650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5960806" cy="1430718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Attainment Process of Program Outcomes (PO’s) and Program Specific Outcomes (PSO’s)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499322-FA59-49ED-8D7E-59506AB18C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0788"/>
            <a:ext cx="5876425" cy="5078559"/>
          </a:xfrm>
        </p:spPr>
        <p:txBody>
          <a:bodyPr>
            <a:normAutofit/>
          </a:bodyPr>
          <a:lstStyle/>
          <a:p>
            <a:pPr lvl="1"/>
            <a:r>
              <a:rPr lang="en-US" sz="1400" dirty="0"/>
              <a:t>Program</a:t>
            </a:r>
          </a:p>
          <a:p>
            <a:pPr lvl="2"/>
            <a:r>
              <a:rPr lang="en-US" sz="1000" dirty="0"/>
              <a:t>Program outcomes (PO’s) are given by NBA, and </a:t>
            </a:r>
          </a:p>
          <a:p>
            <a:pPr lvl="2"/>
            <a:r>
              <a:rPr lang="en-US" sz="1000" dirty="0"/>
              <a:t>Program Specific Outcomes (PSO’s) for program are defined by Department.</a:t>
            </a:r>
          </a:p>
          <a:p>
            <a:pPr lvl="2"/>
            <a:r>
              <a:rPr lang="en-US" sz="1000" dirty="0"/>
              <a:t>PO/PSO’s Targets are defined for Program.</a:t>
            </a:r>
          </a:p>
          <a:p>
            <a:pPr lvl="1"/>
            <a:r>
              <a:rPr lang="en-US" sz="1600" dirty="0"/>
              <a:t>Direct Assessment</a:t>
            </a:r>
          </a:p>
          <a:p>
            <a:pPr lvl="2"/>
            <a:r>
              <a:rPr lang="en-US" sz="1100" dirty="0"/>
              <a:t>Curriculum  given by University is adopted by program.</a:t>
            </a:r>
          </a:p>
          <a:p>
            <a:pPr lvl="2"/>
            <a:r>
              <a:rPr lang="en-US" sz="1100" dirty="0"/>
              <a:t>For each Course,</a:t>
            </a:r>
          </a:p>
          <a:p>
            <a:pPr lvl="3"/>
            <a:r>
              <a:rPr lang="en-US" sz="900" dirty="0"/>
              <a:t>Course Outcomes (CO’s) are framed by faculty member and tagged with the Bloom’s cognitive levels.</a:t>
            </a:r>
          </a:p>
          <a:p>
            <a:pPr lvl="3"/>
            <a:r>
              <a:rPr lang="en-US" sz="900" dirty="0"/>
              <a:t>CO attainment is computed.</a:t>
            </a:r>
          </a:p>
          <a:p>
            <a:pPr lvl="3"/>
            <a:r>
              <a:rPr lang="en-US" sz="900" dirty="0"/>
              <a:t>CO-PO and CO-PSO mapping has been done.(3 (High) is the maximum mapping strength]</a:t>
            </a:r>
          </a:p>
          <a:p>
            <a:pPr lvl="3"/>
            <a:r>
              <a:rPr lang="en-US" sz="900" dirty="0"/>
              <a:t>Mapping Strength for each PO and PSO is determined.</a:t>
            </a:r>
          </a:p>
          <a:p>
            <a:pPr lvl="3"/>
            <a:r>
              <a:rPr lang="en-US" sz="900" dirty="0"/>
              <a:t>Relevant COs for each PO and PSO are identified.</a:t>
            </a:r>
          </a:p>
          <a:p>
            <a:pPr lvl="3"/>
            <a:r>
              <a:rPr lang="en-US" sz="900" dirty="0"/>
              <a:t>For each PO/PSO, Direct attainment = (Actual Mapping Strength / Maximum Mapping Strength)* average of attainment of relevant CO’s.</a:t>
            </a:r>
          </a:p>
          <a:p>
            <a:pPr lvl="2"/>
            <a:r>
              <a:rPr lang="en-US" sz="1100" dirty="0"/>
              <a:t>From all courses, Direct Attainment = average of attainments for each PO and PSO.</a:t>
            </a:r>
            <a:endParaRPr lang="en-US" sz="1050" dirty="0"/>
          </a:p>
          <a:p>
            <a:pPr lvl="1"/>
            <a:r>
              <a:rPr lang="en-US" sz="1600" dirty="0"/>
              <a:t>Indirect Assessment </a:t>
            </a:r>
          </a:p>
          <a:p>
            <a:pPr lvl="2"/>
            <a:r>
              <a:rPr lang="en-US" sz="2400" dirty="0">
                <a:solidFill>
                  <a:srgbClr val="0070C0"/>
                </a:solidFill>
              </a:rPr>
              <a:t>Student’s Exit Survey </a:t>
            </a:r>
          </a:p>
          <a:p>
            <a:pPr lvl="2"/>
            <a:r>
              <a:rPr lang="en-US" sz="2400" dirty="0">
                <a:solidFill>
                  <a:srgbClr val="0070C0"/>
                </a:solidFill>
              </a:rPr>
              <a:t>Alumni Survey</a:t>
            </a:r>
          </a:p>
          <a:p>
            <a:pPr lvl="2"/>
            <a:r>
              <a:rPr lang="en-US" sz="2400" dirty="0">
                <a:solidFill>
                  <a:srgbClr val="0070C0"/>
                </a:solidFill>
              </a:rPr>
              <a:t>Employer Survey</a:t>
            </a:r>
          </a:p>
          <a:p>
            <a:pPr lvl="1"/>
            <a:endParaRPr lang="en-US" dirty="0"/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7A877496-68C9-40F3-A0BD-27387D865CA9}"/>
              </a:ext>
            </a:extLst>
          </p:cNvPr>
          <p:cNvGrpSpPr/>
          <p:nvPr/>
        </p:nvGrpSpPr>
        <p:grpSpPr>
          <a:xfrm>
            <a:off x="7000507" y="156368"/>
            <a:ext cx="4440565" cy="6579313"/>
            <a:chOff x="7000507" y="156368"/>
            <a:chExt cx="4440565" cy="6579313"/>
          </a:xfrm>
        </p:grpSpPr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879FA0BC-8192-424C-937F-907EB022A184}"/>
                </a:ext>
              </a:extLst>
            </p:cNvPr>
            <p:cNvCxnSpPr>
              <a:cxnSpLocks/>
              <a:stCxn id="72" idx="4"/>
              <a:endCxn id="70" idx="0"/>
            </p:cNvCxnSpPr>
            <p:nvPr/>
          </p:nvCxnSpPr>
          <p:spPr>
            <a:xfrm flipH="1">
              <a:off x="7996637" y="2598071"/>
              <a:ext cx="10752" cy="30118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E6E2A42E-858B-45DA-B5BE-8BEC1369C128}"/>
                </a:ext>
              </a:extLst>
            </p:cNvPr>
            <p:cNvCxnSpPr>
              <a:cxnSpLocks/>
              <a:stCxn id="70" idx="2"/>
              <a:endCxn id="77" idx="0"/>
            </p:cNvCxnSpPr>
            <p:nvPr/>
          </p:nvCxnSpPr>
          <p:spPr>
            <a:xfrm>
              <a:off x="7996637" y="3231200"/>
              <a:ext cx="0" cy="19655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E2666328-57D1-4778-A012-1B5A46F94947}"/>
                </a:ext>
              </a:extLst>
            </p:cNvPr>
            <p:cNvSpPr/>
            <p:nvPr/>
          </p:nvSpPr>
          <p:spPr>
            <a:xfrm>
              <a:off x="9215772" y="1795843"/>
              <a:ext cx="1369450" cy="91440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PO/PSO Targets</a:t>
              </a: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C004CB84-125C-4FD8-9C7A-40645583A828}"/>
                </a:ext>
              </a:extLst>
            </p:cNvPr>
            <p:cNvSpPr/>
            <p:nvPr/>
          </p:nvSpPr>
          <p:spPr>
            <a:xfrm>
              <a:off x="7000507" y="2899258"/>
              <a:ext cx="1992260" cy="33194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are assessed as per</a:t>
              </a:r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9138CDB4-D6BA-4196-943A-DE67BA04EAE1}"/>
                </a:ext>
              </a:extLst>
            </p:cNvPr>
            <p:cNvSpPr/>
            <p:nvPr/>
          </p:nvSpPr>
          <p:spPr>
            <a:xfrm>
              <a:off x="8300725" y="156368"/>
              <a:ext cx="1384082" cy="9144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Program</a:t>
              </a:r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274D3299-DFB0-44C9-8B5A-DD790E748234}"/>
                </a:ext>
              </a:extLst>
            </p:cNvPr>
            <p:cNvSpPr/>
            <p:nvPr/>
          </p:nvSpPr>
          <p:spPr>
            <a:xfrm>
              <a:off x="7310468" y="1683671"/>
              <a:ext cx="1393842" cy="9144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PO/PSO</a:t>
              </a:r>
            </a:p>
          </p:txBody>
        </p:sp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B580F919-FE17-49AB-93CD-685084983A14}"/>
                </a:ext>
              </a:extLst>
            </p:cNvPr>
            <p:cNvCxnSpPr>
              <a:cxnSpLocks/>
              <a:stCxn id="75" idx="1"/>
              <a:endCxn id="72" idx="0"/>
            </p:cNvCxnSpPr>
            <p:nvPr/>
          </p:nvCxnSpPr>
          <p:spPr>
            <a:xfrm flipH="1">
              <a:off x="8007389" y="1436393"/>
              <a:ext cx="686169" cy="24727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E0582F5D-4567-41DD-BA45-C424450C92AE}"/>
                </a:ext>
              </a:extLst>
            </p:cNvPr>
            <p:cNvCxnSpPr>
              <a:cxnSpLocks/>
              <a:stCxn id="75" idx="3"/>
              <a:endCxn id="69" idx="0"/>
            </p:cNvCxnSpPr>
            <p:nvPr/>
          </p:nvCxnSpPr>
          <p:spPr>
            <a:xfrm>
              <a:off x="9298244" y="1436393"/>
              <a:ext cx="602253" cy="35945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EFBE2B26-03AC-4BE8-9AD0-2EFE9E066506}"/>
                </a:ext>
              </a:extLst>
            </p:cNvPr>
            <p:cNvSpPr/>
            <p:nvPr/>
          </p:nvSpPr>
          <p:spPr>
            <a:xfrm>
              <a:off x="8693558" y="1361997"/>
              <a:ext cx="604686" cy="14879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has</a:t>
              </a:r>
            </a:p>
          </p:txBody>
        </p:sp>
        <p:cxnSp>
          <p:nvCxnSpPr>
            <p:cNvPr id="76" name="Straight Arrow Connector 75">
              <a:extLst>
                <a:ext uri="{FF2B5EF4-FFF2-40B4-BE49-F238E27FC236}">
                  <a16:creationId xmlns:a16="http://schemas.microsoft.com/office/drawing/2014/main" id="{A7AD5876-7BCC-422E-B202-5C898815D4D3}"/>
                </a:ext>
              </a:extLst>
            </p:cNvPr>
            <p:cNvCxnSpPr>
              <a:cxnSpLocks/>
              <a:stCxn id="71" idx="4"/>
              <a:endCxn id="75" idx="0"/>
            </p:cNvCxnSpPr>
            <p:nvPr/>
          </p:nvCxnSpPr>
          <p:spPr>
            <a:xfrm>
              <a:off x="8992766" y="1070768"/>
              <a:ext cx="3135" cy="29122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1EA96AE8-94EE-47D3-AB90-205556E0C7F3}"/>
                </a:ext>
              </a:extLst>
            </p:cNvPr>
            <p:cNvSpPr/>
            <p:nvPr/>
          </p:nvSpPr>
          <p:spPr>
            <a:xfrm>
              <a:off x="7256568" y="3427756"/>
              <a:ext cx="1480137" cy="9144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Assessment</a:t>
              </a:r>
              <a:r>
                <a:rPr lang="en-US" dirty="0"/>
                <a:t> </a:t>
              </a:r>
              <a:r>
                <a:rPr lang="en-US" sz="1400" dirty="0"/>
                <a:t>Plan</a:t>
              </a:r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FE503673-F52B-405F-AD90-6D5540216291}"/>
                </a:ext>
              </a:extLst>
            </p:cNvPr>
            <p:cNvSpPr/>
            <p:nvPr/>
          </p:nvSpPr>
          <p:spPr>
            <a:xfrm>
              <a:off x="7176216" y="5362641"/>
              <a:ext cx="1640839" cy="9144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Assessment Instruments</a:t>
              </a: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E472E7E6-FF0C-4E53-8E0C-EBF54A39835D}"/>
                </a:ext>
              </a:extLst>
            </p:cNvPr>
            <p:cNvSpPr/>
            <p:nvPr/>
          </p:nvSpPr>
          <p:spPr>
            <a:xfrm>
              <a:off x="7003641" y="4633385"/>
              <a:ext cx="1992260" cy="33194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determine</a:t>
              </a:r>
            </a:p>
          </p:txBody>
        </p:sp>
        <p:cxnSp>
          <p:nvCxnSpPr>
            <p:cNvPr id="80" name="Straight Arrow Connector 79">
              <a:extLst>
                <a:ext uri="{FF2B5EF4-FFF2-40B4-BE49-F238E27FC236}">
                  <a16:creationId xmlns:a16="http://schemas.microsoft.com/office/drawing/2014/main" id="{327B6EDD-BB63-4B0A-A7B2-4029A609A76F}"/>
                </a:ext>
              </a:extLst>
            </p:cNvPr>
            <p:cNvCxnSpPr>
              <a:cxnSpLocks/>
              <a:stCxn id="77" idx="4"/>
              <a:endCxn id="79" idx="0"/>
            </p:cNvCxnSpPr>
            <p:nvPr/>
          </p:nvCxnSpPr>
          <p:spPr>
            <a:xfrm>
              <a:off x="7996637" y="4342156"/>
              <a:ext cx="3134" cy="29122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>
              <a:extLst>
                <a:ext uri="{FF2B5EF4-FFF2-40B4-BE49-F238E27FC236}">
                  <a16:creationId xmlns:a16="http://schemas.microsoft.com/office/drawing/2014/main" id="{AF3E2366-B70E-4994-BD5B-AE5AC614130E}"/>
                </a:ext>
              </a:extLst>
            </p:cNvPr>
            <p:cNvCxnSpPr>
              <a:cxnSpLocks/>
              <a:stCxn id="79" idx="2"/>
              <a:endCxn id="78" idx="0"/>
            </p:cNvCxnSpPr>
            <p:nvPr/>
          </p:nvCxnSpPr>
          <p:spPr>
            <a:xfrm flipH="1">
              <a:off x="7996636" y="4965327"/>
              <a:ext cx="3135" cy="39731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3754A6FE-7E2C-439E-A2B2-3BD0F48143A7}"/>
                </a:ext>
              </a:extLst>
            </p:cNvPr>
            <p:cNvSpPr/>
            <p:nvPr/>
          </p:nvSpPr>
          <p:spPr>
            <a:xfrm>
              <a:off x="9158170" y="5323403"/>
              <a:ext cx="1452177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PO/PSO Attainment</a:t>
              </a:r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37128E46-165E-4B26-A716-AC22343E68B0}"/>
                </a:ext>
              </a:extLst>
            </p:cNvPr>
            <p:cNvSpPr/>
            <p:nvPr/>
          </p:nvSpPr>
          <p:spPr>
            <a:xfrm>
              <a:off x="8359507" y="6443012"/>
              <a:ext cx="1266519" cy="292669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determine</a:t>
              </a:r>
            </a:p>
          </p:txBody>
        </p:sp>
        <p:cxnSp>
          <p:nvCxnSpPr>
            <p:cNvPr id="84" name="Connector: Elbow 83">
              <a:extLst>
                <a:ext uri="{FF2B5EF4-FFF2-40B4-BE49-F238E27FC236}">
                  <a16:creationId xmlns:a16="http://schemas.microsoft.com/office/drawing/2014/main" id="{C65CE46C-B6BE-4925-AAD4-6437D0085A9C}"/>
                </a:ext>
              </a:extLst>
            </p:cNvPr>
            <p:cNvCxnSpPr>
              <a:cxnSpLocks/>
              <a:stCxn id="78" idx="4"/>
              <a:endCxn id="83" idx="1"/>
            </p:cNvCxnSpPr>
            <p:nvPr/>
          </p:nvCxnSpPr>
          <p:spPr>
            <a:xfrm rot="16200000" flipH="1">
              <a:off x="8021918" y="6251758"/>
              <a:ext cx="312306" cy="362871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Connector: Elbow 85">
              <a:extLst>
                <a:ext uri="{FF2B5EF4-FFF2-40B4-BE49-F238E27FC236}">
                  <a16:creationId xmlns:a16="http://schemas.microsoft.com/office/drawing/2014/main" id="{8C5F96D6-9CAE-4552-91C0-AB8DB59D8A6B}"/>
                </a:ext>
              </a:extLst>
            </p:cNvPr>
            <p:cNvCxnSpPr>
              <a:stCxn id="83" idx="3"/>
              <a:endCxn id="82" idx="4"/>
            </p:cNvCxnSpPr>
            <p:nvPr/>
          </p:nvCxnSpPr>
          <p:spPr>
            <a:xfrm flipV="1">
              <a:off x="9626026" y="6237803"/>
              <a:ext cx="258233" cy="351544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Speech Bubble: Oval 86">
              <a:extLst>
                <a:ext uri="{FF2B5EF4-FFF2-40B4-BE49-F238E27FC236}">
                  <a16:creationId xmlns:a16="http://schemas.microsoft.com/office/drawing/2014/main" id="{B9615EAD-0321-4F59-9CAC-4ADE072107BB}"/>
                </a:ext>
              </a:extLst>
            </p:cNvPr>
            <p:cNvSpPr/>
            <p:nvPr/>
          </p:nvSpPr>
          <p:spPr>
            <a:xfrm>
              <a:off x="9988896" y="4551336"/>
              <a:ext cx="1452176" cy="612648"/>
            </a:xfrm>
            <a:prstGeom prst="wedgeEllipseCallou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For Indirect Attainment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096696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BC21896-D687-472D-A3C4-500CAA76FC5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142951"/>
              </p:ext>
            </p:extLst>
          </p:nvPr>
        </p:nvGraphicFramePr>
        <p:xfrm>
          <a:off x="858982" y="372063"/>
          <a:ext cx="10474036" cy="617048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88472">
                  <a:extLst>
                    <a:ext uri="{9D8B030D-6E8A-4147-A177-3AD203B41FA5}">
                      <a16:colId xmlns:a16="http://schemas.microsoft.com/office/drawing/2014/main" val="643049372"/>
                    </a:ext>
                  </a:extLst>
                </a:gridCol>
                <a:gridCol w="9185564">
                  <a:extLst>
                    <a:ext uri="{9D8B030D-6E8A-4147-A177-3AD203B41FA5}">
                      <a16:colId xmlns:a16="http://schemas.microsoft.com/office/drawing/2014/main" val="4038722884"/>
                    </a:ext>
                  </a:extLst>
                </a:gridCol>
              </a:tblGrid>
              <a:tr h="390743">
                <a:tc gridSpan="2">
                  <a:txBody>
                    <a:bodyPr/>
                    <a:lstStyle/>
                    <a:p>
                      <a:pPr marL="0" marR="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Student’s Achievements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1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IN" sz="2000" b="0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+mn-lt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1206684"/>
                  </a:ext>
                </a:extLst>
              </a:tr>
              <a:tr h="11716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IN" sz="1600" b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Smart India Hackathon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Team “Virtual Lords” won 1</a:t>
                      </a:r>
                      <a:r>
                        <a:rPr kumimoji="0" lang="en-US" sz="1600" u="none" strike="noStrike" cap="none" normalizeH="0" baseline="30000" dirty="0">
                          <a:ln>
                            <a:noFill/>
                          </a:ln>
                          <a:effectLst/>
                        </a:rPr>
                        <a:t>st</a:t>
                      </a: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Prize in Smart India Hackathon – 2020.</a:t>
                      </a:r>
                    </a:p>
                    <a:p>
                      <a:pPr marL="285750" marR="0" lvl="1" indent="-2857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50"/>
                        </a:buClr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kumimoji="0" lang="en-US" sz="14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Ritvik</a:t>
                      </a: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4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Dayal</a:t>
                      </a: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, Arpit Tyagi, Nitin Chauhan, </a:t>
                      </a:r>
                      <a:r>
                        <a:rPr kumimoji="0" lang="en-US" sz="14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Ritvik</a:t>
                      </a: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Rastogi, Shubham Chauhan, Shivangi Arora.</a:t>
                      </a:r>
                    </a:p>
                    <a:p>
                      <a:pPr marL="0" marR="0" lvl="1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Team “Editha” win 1</a:t>
                      </a:r>
                      <a:r>
                        <a:rPr kumimoji="0" lang="en-US" sz="1600" u="none" strike="noStrike" cap="none" normalizeH="0" baseline="30000" dirty="0">
                          <a:ln>
                            <a:noFill/>
                          </a:ln>
                          <a:effectLst/>
                        </a:rPr>
                        <a:t>st</a:t>
                      </a: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Prize in Smart India Hackathon – 2020.</a:t>
                      </a:r>
                    </a:p>
                    <a:p>
                      <a:pPr marL="285750" marR="0" lvl="1" indent="-2857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50"/>
                        </a:buClr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Abhishek </a:t>
                      </a:r>
                      <a:r>
                        <a:rPr kumimoji="0" lang="en-US" sz="14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kumar</a:t>
                      </a: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, Ashish, </a:t>
                      </a:r>
                      <a:r>
                        <a:rPr kumimoji="0" lang="en-US" sz="14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Ritik</a:t>
                      </a: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4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gupta</a:t>
                      </a: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, Harshita Madhok, Abhishek Khatri, Vaibhav Kumar.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1747702"/>
                  </a:ext>
                </a:extLst>
              </a:tr>
              <a:tr h="4809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IN" sz="1600" b="0" u="none" strike="noStrike" cap="none" normalizeH="0" baseline="0" dirty="0" err="1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Ideathon</a:t>
                      </a:r>
                      <a:endParaRPr kumimoji="0" lang="en-IN" sz="1600" b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Team “Revolution Virtual Creators” won 1</a:t>
                      </a:r>
                      <a:r>
                        <a:rPr kumimoji="0" lang="en-US" sz="1600" u="none" strike="noStrike" cap="none" normalizeH="0" baseline="30000" dirty="0">
                          <a:ln>
                            <a:noFill/>
                          </a:ln>
                          <a:effectLst/>
                        </a:rPr>
                        <a:t>st</a:t>
                      </a: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Prize in </a:t>
                      </a:r>
                      <a:r>
                        <a:rPr kumimoji="0" lang="en-US" sz="16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Ideathon</a:t>
                      </a: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– 2020, CMR Engineering College, Hyderabad.</a:t>
                      </a:r>
                    </a:p>
                    <a:p>
                      <a:pPr marL="285750" marR="0" lvl="1" indent="-2857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50"/>
                        </a:buClr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kumimoji="0" lang="en-US" sz="14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Geetika</a:t>
                      </a: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Gupta, </a:t>
                      </a:r>
                      <a:r>
                        <a:rPr kumimoji="0" lang="en-US" sz="14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Anshika</a:t>
                      </a: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Goel, </a:t>
                      </a:r>
                      <a:r>
                        <a:rPr kumimoji="0" lang="en-US" sz="14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Ayush</a:t>
                      </a: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Sharma, Anubhav Mishra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6090489"/>
                  </a:ext>
                </a:extLst>
              </a:tr>
              <a:tr h="3005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IN" sz="1600" b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Research Grant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6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Shanvi</a:t>
                      </a: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Sharma and Mansi Bhatnagar received research grant under Council of Science and Technology, U.P. Engineering Student’s Project Grant Scheme  2018 - 19. [Rs. 10000]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3265398"/>
                  </a:ext>
                </a:extLst>
              </a:tr>
              <a:tr h="3005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IN" sz="1600" b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Publications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72 research paper published in International journals and conferences in 2016-2021 from their project work.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6886845"/>
                  </a:ext>
                </a:extLst>
              </a:tr>
              <a:tr h="6775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IN" sz="1600" b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Start-up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1" indent="-2857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50"/>
                        </a:buClr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kumimoji="0" lang="en-US" sz="16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Aezowie</a:t>
                      </a: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Infotech Pvt. Ltd. owned by Surya Pratap Singh and </a:t>
                      </a:r>
                      <a:r>
                        <a:rPr kumimoji="0" lang="en-US" sz="16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Sparsh</a:t>
                      </a: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Rastogi.</a:t>
                      </a:r>
                    </a:p>
                    <a:p>
                      <a:pPr marL="285750" marR="0" lvl="1" indent="-2857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50"/>
                        </a:buClr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kumimoji="0" lang="en-US" sz="160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Boxinall</a:t>
                      </a: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Softech owned by Siddhant Singh and </a:t>
                      </a:r>
                      <a:r>
                        <a:rPr kumimoji="0" lang="en-US" sz="16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Sumith</a:t>
                      </a: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Kumar.</a:t>
                      </a:r>
                    </a:p>
                    <a:p>
                      <a:pPr marL="285750" marR="0" lvl="1" indent="-2857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50"/>
                        </a:buClr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kumimoji="0" lang="en-US" sz="16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SiliHat</a:t>
                      </a: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owned by Harshit Agarwal.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3876939"/>
                  </a:ext>
                </a:extLst>
              </a:tr>
              <a:tr h="3005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IN" sz="1600" b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NPTEL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Elite + Gold certification: 1, Elite + Sliver: 56, Elite :178 and total certifications: 391 from 2016 - 2021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7126697"/>
                  </a:ext>
                </a:extLst>
              </a:tr>
              <a:tr h="3005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Extra Curricular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IN" sz="1600" b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1" indent="-2857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50"/>
                        </a:buClr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Nikhil Kumar won 1</a:t>
                      </a:r>
                      <a:r>
                        <a:rPr kumimoji="0" lang="en-US" sz="1400" u="none" strike="noStrike" cap="none" normalizeH="0" baseline="30000" dirty="0">
                          <a:ln>
                            <a:noFill/>
                          </a:ln>
                          <a:effectLst/>
                        </a:rPr>
                        <a:t>st</a:t>
                      </a: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prize in Badminton </a:t>
                      </a: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</a:rPr>
                        <a:t>Athos-2019, </a:t>
                      </a:r>
                      <a:r>
                        <a:rPr kumimoji="0" lang="en-US" sz="140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</a:rPr>
                        <a:t>Chitkara</a:t>
                      </a: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</a:rPr>
                        <a:t> University, Himachal Pradesh.</a:t>
                      </a:r>
                    </a:p>
                    <a:p>
                      <a:pPr marL="285750" marR="0" lvl="1" indent="-2857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50"/>
                        </a:buClr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Mohit Agarwal won 1</a:t>
                      </a:r>
                      <a:r>
                        <a:rPr kumimoji="0" lang="en-US" sz="1400" u="none" strike="noStrike" cap="none" normalizeH="0" baseline="30000" dirty="0">
                          <a:ln>
                            <a:noFill/>
                          </a:ln>
                          <a:effectLst/>
                        </a:rPr>
                        <a:t>st</a:t>
                      </a: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Prize in 4x400m relay race  </a:t>
                      </a:r>
                    </a:p>
                    <a:p>
                      <a:pPr marL="285750" marR="0" lvl="1" indent="-2857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50"/>
                        </a:buClr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kumimoji="0" lang="en-US" sz="14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Ariz</a:t>
                      </a: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Anwar, Bilal Malik, Anubhav Mishra and </a:t>
                      </a:r>
                      <a:r>
                        <a:rPr kumimoji="0" lang="en-US" sz="14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Riyanshi</a:t>
                      </a: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Singhal won 1</a:t>
                      </a:r>
                      <a:r>
                        <a:rPr kumimoji="0" lang="en-US" sz="1400" u="none" strike="noStrike" cap="none" normalizeH="0" baseline="30000" dirty="0">
                          <a:ln>
                            <a:noFill/>
                          </a:ln>
                          <a:effectLst/>
                        </a:rPr>
                        <a:t>st</a:t>
                      </a: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Prize in group song</a:t>
                      </a:r>
                    </a:p>
                    <a:p>
                      <a:pPr marL="285750" marR="0" lvl="1" indent="-2857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50"/>
                        </a:buClr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Rahul </a:t>
                      </a:r>
                      <a:r>
                        <a:rPr kumimoji="0" lang="en-US" sz="14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Sukhija</a:t>
                      </a: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and </a:t>
                      </a:r>
                      <a:r>
                        <a:rPr kumimoji="0" lang="en-US" sz="14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Muskan</a:t>
                      </a: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Mehrotra won 2</a:t>
                      </a:r>
                      <a:r>
                        <a:rPr kumimoji="0" lang="en-US" sz="1400" u="none" strike="noStrike" cap="none" normalizeH="0" baseline="30000" dirty="0">
                          <a:ln>
                            <a:noFill/>
                          </a:ln>
                          <a:effectLst/>
                        </a:rPr>
                        <a:t>nd</a:t>
                      </a: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Prize in T-shirt painting</a:t>
                      </a:r>
                    </a:p>
                    <a:p>
                      <a:pPr marL="285750" marR="0" lvl="1" indent="-2857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50"/>
                        </a:buClr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Shubham Chauhan won 1</a:t>
                      </a:r>
                      <a:r>
                        <a:rPr kumimoji="0" lang="en-US" sz="1400" u="none" strike="noStrike" cap="none" normalizeH="0" baseline="30000" dirty="0">
                          <a:ln>
                            <a:noFill/>
                          </a:ln>
                          <a:effectLst/>
                        </a:rPr>
                        <a:t>st</a:t>
                      </a: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Prize in Coding Contest</a:t>
                      </a:r>
                    </a:p>
                    <a:p>
                      <a:pPr marL="285750" marR="0" lvl="1" indent="-2857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50"/>
                        </a:buClr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en-US" sz="1600" dirty="0"/>
                        <a:t>80 prizes: within the state                  21 prizes: outside the state                        from 2016 - 2020.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3640796"/>
                  </a:ext>
                </a:extLst>
              </a:tr>
              <a:tr h="5718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IN" sz="1600" b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GATE/CAT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1" indent="-2857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50"/>
                        </a:buClr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25 students qualified GATE from 2016 – 2021.</a:t>
                      </a:r>
                    </a:p>
                    <a:p>
                      <a:pPr marL="285750" marR="0" lvl="1" indent="-2857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50"/>
                        </a:buClr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kumimoji="0" lang="en-US" sz="16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Ishika</a:t>
                      </a: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Agarwal and </a:t>
                      </a:r>
                      <a:r>
                        <a:rPr kumimoji="0" lang="en-US" sz="16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Mudrika</a:t>
                      </a: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Mittal qualified CAT2017.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469747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9EB79EC7-CD70-4C4D-A127-1D5FE8C223BB}"/>
              </a:ext>
            </a:extLst>
          </p:cNvPr>
          <p:cNvSpPr txBox="1"/>
          <p:nvPr/>
        </p:nvSpPr>
        <p:spPr>
          <a:xfrm>
            <a:off x="6096000" y="4813122"/>
            <a:ext cx="55496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1"/>
                </a:solidFill>
              </a:rPr>
              <a:t>Dr. Abdul Kalam Sports Fest 2019 – 2020 (State-Level)</a:t>
            </a:r>
            <a:endParaRPr lang="en-US" sz="1600" dirty="0">
              <a:solidFill>
                <a:schemeClr val="accent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127636A-2405-496D-AA57-EA541B14D567}"/>
              </a:ext>
            </a:extLst>
          </p:cNvPr>
          <p:cNvSpPr txBox="1"/>
          <p:nvPr/>
        </p:nvSpPr>
        <p:spPr>
          <a:xfrm>
            <a:off x="8856292" y="5038159"/>
            <a:ext cx="3007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1"/>
                </a:solidFill>
              </a:rPr>
              <a:t>Dr. Abdul Kalam Arts and Cultural Fest </a:t>
            </a:r>
          </a:p>
          <a:p>
            <a:r>
              <a:rPr lang="en-US" sz="1200" dirty="0">
                <a:solidFill>
                  <a:schemeClr val="accent1"/>
                </a:solidFill>
              </a:rPr>
              <a:t>2019 – 2020 (State Level)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57F523A-0586-4442-AC97-E302715BF050}"/>
              </a:ext>
            </a:extLst>
          </p:cNvPr>
          <p:cNvSpPr txBox="1"/>
          <p:nvPr/>
        </p:nvSpPr>
        <p:spPr>
          <a:xfrm>
            <a:off x="6129730" y="5456508"/>
            <a:ext cx="53660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1"/>
                </a:solidFill>
              </a:rPr>
              <a:t>Dr. Abdul Kalam Technical, Literary &amp; Management Fest 2018 – 2019. (Zonal Level)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436D395-BA81-4781-AA80-B84ED63B193B}"/>
              </a:ext>
            </a:extLst>
          </p:cNvPr>
          <p:cNvSpPr txBox="1"/>
          <p:nvPr/>
        </p:nvSpPr>
        <p:spPr>
          <a:xfrm>
            <a:off x="8492835" y="724469"/>
            <a:ext cx="268301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1"/>
                </a:solidFill>
              </a:rPr>
              <a:t>Teams Reached to final round</a:t>
            </a:r>
          </a:p>
          <a:p>
            <a:pPr algn="ctr"/>
            <a:r>
              <a:rPr lang="en-US" sz="1600" dirty="0">
                <a:solidFill>
                  <a:schemeClr val="accent1"/>
                </a:solidFill>
              </a:rPr>
              <a:t>3 Teams: SIH2020</a:t>
            </a:r>
          </a:p>
          <a:p>
            <a:pPr algn="ctr"/>
            <a:r>
              <a:rPr lang="en-US" sz="1600" dirty="0">
                <a:solidFill>
                  <a:schemeClr val="accent1"/>
                </a:solidFill>
              </a:rPr>
              <a:t>6 Teams:SIH2018</a:t>
            </a:r>
          </a:p>
          <a:p>
            <a:pPr algn="ctr"/>
            <a:r>
              <a:rPr lang="en-US" sz="1600" dirty="0">
                <a:solidFill>
                  <a:schemeClr val="accent1"/>
                </a:solidFill>
              </a:rPr>
              <a:t>2Teams: SIH2017</a:t>
            </a:r>
          </a:p>
        </p:txBody>
      </p:sp>
    </p:spTree>
    <p:extLst>
      <p:ext uri="{BB962C8B-B14F-4D97-AF65-F5344CB8AC3E}">
        <p14:creationId xmlns:p14="http://schemas.microsoft.com/office/powerpoint/2010/main" val="310160057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3E7E8-777D-4A11-B700-9F3CBA650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5960806" cy="1430718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Attainment Process of Program Outcomes (PO’s) and Program Specific Outcomes (PSO’s)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499322-FA59-49ED-8D7E-59506AB18C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0788"/>
            <a:ext cx="5876425" cy="5078559"/>
          </a:xfrm>
        </p:spPr>
        <p:txBody>
          <a:bodyPr>
            <a:normAutofit/>
          </a:bodyPr>
          <a:lstStyle/>
          <a:p>
            <a:pPr lvl="1"/>
            <a:r>
              <a:rPr lang="en-US" sz="1400" dirty="0"/>
              <a:t>Program</a:t>
            </a:r>
          </a:p>
          <a:p>
            <a:pPr lvl="2"/>
            <a:r>
              <a:rPr lang="en-US" sz="1000" dirty="0"/>
              <a:t>Program outcomes (PO’s) are given by NBA, and </a:t>
            </a:r>
          </a:p>
          <a:p>
            <a:pPr lvl="2"/>
            <a:r>
              <a:rPr lang="en-US" sz="1000" dirty="0"/>
              <a:t>Program Specific Outcomes (PSO’s) for program are defined by Department.</a:t>
            </a:r>
          </a:p>
          <a:p>
            <a:pPr lvl="2"/>
            <a:r>
              <a:rPr lang="en-US" sz="1000" dirty="0"/>
              <a:t>PO/PSO’s Targets are defined for Program.</a:t>
            </a:r>
          </a:p>
          <a:p>
            <a:pPr lvl="1"/>
            <a:r>
              <a:rPr lang="en-US" sz="1400" dirty="0"/>
              <a:t>Direct Assessment</a:t>
            </a:r>
          </a:p>
          <a:p>
            <a:pPr lvl="2"/>
            <a:r>
              <a:rPr lang="en-US" sz="1000" dirty="0"/>
              <a:t>Curriculum  given by University is adopted by program.</a:t>
            </a:r>
          </a:p>
          <a:p>
            <a:pPr lvl="2"/>
            <a:r>
              <a:rPr lang="en-US" sz="1000" dirty="0"/>
              <a:t>For each Course,</a:t>
            </a:r>
          </a:p>
          <a:p>
            <a:pPr lvl="3"/>
            <a:r>
              <a:rPr lang="en-US" sz="800" dirty="0"/>
              <a:t>Course Outcomes (CO’s) are framed by faculty member and tagged with the Bloom’s cognitive levels.</a:t>
            </a:r>
          </a:p>
          <a:p>
            <a:pPr lvl="3"/>
            <a:r>
              <a:rPr lang="en-US" sz="800" dirty="0"/>
              <a:t>CO attainment is computed.</a:t>
            </a:r>
          </a:p>
          <a:p>
            <a:pPr lvl="3"/>
            <a:r>
              <a:rPr lang="en-US" sz="800" dirty="0"/>
              <a:t>CO-PO and CO-PSO mapping has been done.(3 (High) is the maximum mapping strength]</a:t>
            </a:r>
          </a:p>
          <a:p>
            <a:pPr lvl="3"/>
            <a:r>
              <a:rPr lang="en-US" sz="800" dirty="0"/>
              <a:t>Mapping Strength for each PO and PSO is determined.</a:t>
            </a:r>
          </a:p>
          <a:p>
            <a:pPr lvl="3"/>
            <a:r>
              <a:rPr lang="en-US" sz="800" dirty="0"/>
              <a:t>Relevant COs for each PO and PSO are identified.</a:t>
            </a:r>
          </a:p>
          <a:p>
            <a:pPr lvl="3"/>
            <a:r>
              <a:rPr lang="en-US" sz="800" dirty="0"/>
              <a:t>For each PO/PSO, Direct attainment = (Actual Mapping Strength / Maximum Mapping Strength)* average of attainment of relevant CO’s.</a:t>
            </a:r>
          </a:p>
          <a:p>
            <a:pPr lvl="2"/>
            <a:r>
              <a:rPr lang="en-US" sz="1000" dirty="0"/>
              <a:t>From all courses, Direct Attainment = average of attainments for each PO and PSO.</a:t>
            </a:r>
          </a:p>
          <a:p>
            <a:pPr lvl="1"/>
            <a:r>
              <a:rPr lang="en-US" sz="1600" dirty="0"/>
              <a:t>Indirect Assessment </a:t>
            </a:r>
          </a:p>
          <a:p>
            <a:pPr lvl="2"/>
            <a:r>
              <a:rPr lang="en-US" sz="1400" dirty="0"/>
              <a:t>Student’s Exit Survey </a:t>
            </a:r>
          </a:p>
          <a:p>
            <a:pPr lvl="2"/>
            <a:r>
              <a:rPr lang="en-US" sz="1400" dirty="0"/>
              <a:t>Alumni Survey</a:t>
            </a:r>
          </a:p>
          <a:p>
            <a:pPr lvl="2"/>
            <a:r>
              <a:rPr lang="en-US" sz="1400" dirty="0"/>
              <a:t>Employer Survey</a:t>
            </a:r>
          </a:p>
          <a:p>
            <a:pPr lvl="2"/>
            <a:r>
              <a:rPr lang="en-US" dirty="0">
                <a:solidFill>
                  <a:srgbClr val="0070C0"/>
                </a:solidFill>
              </a:rPr>
              <a:t>For each PO/PSO, Indirect attainment = 70% of Student’s Exit Survey + 20% of Alumni Survey + 10%  of Employer Survey</a:t>
            </a:r>
          </a:p>
          <a:p>
            <a:pPr lvl="1"/>
            <a:endParaRPr lang="en-US" dirty="0"/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8C05AA61-4E94-4748-BEA8-7A91C9F387D5}"/>
              </a:ext>
            </a:extLst>
          </p:cNvPr>
          <p:cNvGrpSpPr/>
          <p:nvPr/>
        </p:nvGrpSpPr>
        <p:grpSpPr>
          <a:xfrm>
            <a:off x="7000507" y="156368"/>
            <a:ext cx="4440565" cy="6579313"/>
            <a:chOff x="7000507" y="156368"/>
            <a:chExt cx="4440565" cy="6579313"/>
          </a:xfrm>
        </p:grpSpPr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52DA7159-EB0F-4990-9DC7-53D8E849AF13}"/>
                </a:ext>
              </a:extLst>
            </p:cNvPr>
            <p:cNvCxnSpPr>
              <a:cxnSpLocks/>
              <a:stCxn id="72" idx="4"/>
              <a:endCxn id="70" idx="0"/>
            </p:cNvCxnSpPr>
            <p:nvPr/>
          </p:nvCxnSpPr>
          <p:spPr>
            <a:xfrm flipH="1">
              <a:off x="7996637" y="2598071"/>
              <a:ext cx="10752" cy="30118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2A370455-0E97-4F57-AAB2-E578E070BA55}"/>
                </a:ext>
              </a:extLst>
            </p:cNvPr>
            <p:cNvCxnSpPr>
              <a:cxnSpLocks/>
              <a:stCxn id="70" idx="2"/>
              <a:endCxn id="77" idx="0"/>
            </p:cNvCxnSpPr>
            <p:nvPr/>
          </p:nvCxnSpPr>
          <p:spPr>
            <a:xfrm>
              <a:off x="7996637" y="3231200"/>
              <a:ext cx="0" cy="19655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45B77B42-AFF2-475B-8615-8C8CEE9CA143}"/>
                </a:ext>
              </a:extLst>
            </p:cNvPr>
            <p:cNvSpPr/>
            <p:nvPr/>
          </p:nvSpPr>
          <p:spPr>
            <a:xfrm>
              <a:off x="9215772" y="1795843"/>
              <a:ext cx="1369450" cy="91440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PO/PSO Targets</a:t>
              </a: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D421C9C1-4099-44F9-BAD7-685DE99ADA4E}"/>
                </a:ext>
              </a:extLst>
            </p:cNvPr>
            <p:cNvSpPr/>
            <p:nvPr/>
          </p:nvSpPr>
          <p:spPr>
            <a:xfrm>
              <a:off x="7000507" y="2899258"/>
              <a:ext cx="1992260" cy="33194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are assessed as per</a:t>
              </a:r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C9BE8D36-E7CB-4506-A88D-568B2081A80C}"/>
                </a:ext>
              </a:extLst>
            </p:cNvPr>
            <p:cNvSpPr/>
            <p:nvPr/>
          </p:nvSpPr>
          <p:spPr>
            <a:xfrm>
              <a:off x="8300725" y="156368"/>
              <a:ext cx="1384082" cy="9144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Program</a:t>
              </a:r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BE2AF452-1422-428B-A931-E80F8907FF6D}"/>
                </a:ext>
              </a:extLst>
            </p:cNvPr>
            <p:cNvSpPr/>
            <p:nvPr/>
          </p:nvSpPr>
          <p:spPr>
            <a:xfrm>
              <a:off x="7310468" y="1683671"/>
              <a:ext cx="1393842" cy="9144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PO/PSO</a:t>
              </a:r>
            </a:p>
          </p:txBody>
        </p:sp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70E5918A-941D-4D66-98F2-FBABF42C1D7C}"/>
                </a:ext>
              </a:extLst>
            </p:cNvPr>
            <p:cNvCxnSpPr>
              <a:cxnSpLocks/>
              <a:stCxn id="75" idx="1"/>
              <a:endCxn id="72" idx="0"/>
            </p:cNvCxnSpPr>
            <p:nvPr/>
          </p:nvCxnSpPr>
          <p:spPr>
            <a:xfrm flipH="1">
              <a:off x="8007389" y="1436393"/>
              <a:ext cx="686169" cy="24727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104D6873-F27E-4480-A98C-EEC8419560D0}"/>
                </a:ext>
              </a:extLst>
            </p:cNvPr>
            <p:cNvCxnSpPr>
              <a:cxnSpLocks/>
              <a:stCxn id="75" idx="3"/>
              <a:endCxn id="69" idx="0"/>
            </p:cNvCxnSpPr>
            <p:nvPr/>
          </p:nvCxnSpPr>
          <p:spPr>
            <a:xfrm>
              <a:off x="9298244" y="1436393"/>
              <a:ext cx="602253" cy="35945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B933F7D3-559B-41AD-9F23-D2C259D51E32}"/>
                </a:ext>
              </a:extLst>
            </p:cNvPr>
            <p:cNvSpPr/>
            <p:nvPr/>
          </p:nvSpPr>
          <p:spPr>
            <a:xfrm>
              <a:off x="8693558" y="1361997"/>
              <a:ext cx="604686" cy="14879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has</a:t>
              </a:r>
            </a:p>
          </p:txBody>
        </p:sp>
        <p:cxnSp>
          <p:nvCxnSpPr>
            <p:cNvPr id="76" name="Straight Arrow Connector 75">
              <a:extLst>
                <a:ext uri="{FF2B5EF4-FFF2-40B4-BE49-F238E27FC236}">
                  <a16:creationId xmlns:a16="http://schemas.microsoft.com/office/drawing/2014/main" id="{AD5CA296-57DE-474E-885A-EEC3CC700370}"/>
                </a:ext>
              </a:extLst>
            </p:cNvPr>
            <p:cNvCxnSpPr>
              <a:cxnSpLocks/>
              <a:stCxn id="71" idx="4"/>
              <a:endCxn id="75" idx="0"/>
            </p:cNvCxnSpPr>
            <p:nvPr/>
          </p:nvCxnSpPr>
          <p:spPr>
            <a:xfrm>
              <a:off x="8992766" y="1070768"/>
              <a:ext cx="3135" cy="29122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7F0A6888-5117-4A8F-924E-8971A9BECF5B}"/>
                </a:ext>
              </a:extLst>
            </p:cNvPr>
            <p:cNvSpPr/>
            <p:nvPr/>
          </p:nvSpPr>
          <p:spPr>
            <a:xfrm>
              <a:off x="7256568" y="3427756"/>
              <a:ext cx="1480137" cy="9144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Assessment</a:t>
              </a:r>
              <a:r>
                <a:rPr lang="en-US" dirty="0"/>
                <a:t> </a:t>
              </a:r>
              <a:r>
                <a:rPr lang="en-US" sz="1400" dirty="0"/>
                <a:t>Plan</a:t>
              </a:r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12669FF3-74F9-4342-BE9E-E165CAAE8A41}"/>
                </a:ext>
              </a:extLst>
            </p:cNvPr>
            <p:cNvSpPr/>
            <p:nvPr/>
          </p:nvSpPr>
          <p:spPr>
            <a:xfrm>
              <a:off x="7176216" y="5362641"/>
              <a:ext cx="1640839" cy="9144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Assessment Instruments</a:t>
              </a: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5651F805-7916-4D29-BE4B-429617BB00D6}"/>
                </a:ext>
              </a:extLst>
            </p:cNvPr>
            <p:cNvSpPr/>
            <p:nvPr/>
          </p:nvSpPr>
          <p:spPr>
            <a:xfrm>
              <a:off x="7003641" y="4633385"/>
              <a:ext cx="1992260" cy="33194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determine</a:t>
              </a:r>
            </a:p>
          </p:txBody>
        </p:sp>
        <p:cxnSp>
          <p:nvCxnSpPr>
            <p:cNvPr id="80" name="Straight Arrow Connector 79">
              <a:extLst>
                <a:ext uri="{FF2B5EF4-FFF2-40B4-BE49-F238E27FC236}">
                  <a16:creationId xmlns:a16="http://schemas.microsoft.com/office/drawing/2014/main" id="{3E7188CD-291A-4441-A43C-0A60968E8FA6}"/>
                </a:ext>
              </a:extLst>
            </p:cNvPr>
            <p:cNvCxnSpPr>
              <a:cxnSpLocks/>
              <a:stCxn id="77" idx="4"/>
              <a:endCxn id="79" idx="0"/>
            </p:cNvCxnSpPr>
            <p:nvPr/>
          </p:nvCxnSpPr>
          <p:spPr>
            <a:xfrm>
              <a:off x="7996637" y="4342156"/>
              <a:ext cx="3134" cy="29122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>
              <a:extLst>
                <a:ext uri="{FF2B5EF4-FFF2-40B4-BE49-F238E27FC236}">
                  <a16:creationId xmlns:a16="http://schemas.microsoft.com/office/drawing/2014/main" id="{2891E1BD-11E4-468E-9CA1-0185F0982A4C}"/>
                </a:ext>
              </a:extLst>
            </p:cNvPr>
            <p:cNvCxnSpPr>
              <a:cxnSpLocks/>
              <a:stCxn id="79" idx="2"/>
              <a:endCxn id="78" idx="0"/>
            </p:cNvCxnSpPr>
            <p:nvPr/>
          </p:nvCxnSpPr>
          <p:spPr>
            <a:xfrm flipH="1">
              <a:off x="7996636" y="4965327"/>
              <a:ext cx="3135" cy="39731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25A257AC-4DE1-469C-87B3-A3ABC58CE0E4}"/>
                </a:ext>
              </a:extLst>
            </p:cNvPr>
            <p:cNvSpPr/>
            <p:nvPr/>
          </p:nvSpPr>
          <p:spPr>
            <a:xfrm>
              <a:off x="9158170" y="5323403"/>
              <a:ext cx="1452177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PO/PSO Attainment</a:t>
              </a:r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5FB2D465-C8CA-4962-AA75-CC28F4BA7967}"/>
                </a:ext>
              </a:extLst>
            </p:cNvPr>
            <p:cNvSpPr/>
            <p:nvPr/>
          </p:nvSpPr>
          <p:spPr>
            <a:xfrm>
              <a:off x="8359507" y="6443012"/>
              <a:ext cx="1266519" cy="292669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determine</a:t>
              </a:r>
            </a:p>
          </p:txBody>
        </p:sp>
        <p:cxnSp>
          <p:nvCxnSpPr>
            <p:cNvPr id="84" name="Connector: Elbow 83">
              <a:extLst>
                <a:ext uri="{FF2B5EF4-FFF2-40B4-BE49-F238E27FC236}">
                  <a16:creationId xmlns:a16="http://schemas.microsoft.com/office/drawing/2014/main" id="{F40C42DF-594F-4914-BABE-5F29551DD0AB}"/>
                </a:ext>
              </a:extLst>
            </p:cNvPr>
            <p:cNvCxnSpPr>
              <a:cxnSpLocks/>
              <a:stCxn id="78" idx="4"/>
              <a:endCxn id="83" idx="1"/>
            </p:cNvCxnSpPr>
            <p:nvPr/>
          </p:nvCxnSpPr>
          <p:spPr>
            <a:xfrm rot="16200000" flipH="1">
              <a:off x="8021918" y="6251758"/>
              <a:ext cx="312306" cy="362871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Connector: Elbow 85">
              <a:extLst>
                <a:ext uri="{FF2B5EF4-FFF2-40B4-BE49-F238E27FC236}">
                  <a16:creationId xmlns:a16="http://schemas.microsoft.com/office/drawing/2014/main" id="{0C06C081-F9E6-4684-B0FF-F3952E21361B}"/>
                </a:ext>
              </a:extLst>
            </p:cNvPr>
            <p:cNvCxnSpPr>
              <a:stCxn id="83" idx="3"/>
              <a:endCxn id="82" idx="4"/>
            </p:cNvCxnSpPr>
            <p:nvPr/>
          </p:nvCxnSpPr>
          <p:spPr>
            <a:xfrm flipV="1">
              <a:off x="9626026" y="6237803"/>
              <a:ext cx="258233" cy="351544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Speech Bubble: Oval 86">
              <a:extLst>
                <a:ext uri="{FF2B5EF4-FFF2-40B4-BE49-F238E27FC236}">
                  <a16:creationId xmlns:a16="http://schemas.microsoft.com/office/drawing/2014/main" id="{92ACBD63-8A3E-4770-93CF-71C1043D5471}"/>
                </a:ext>
              </a:extLst>
            </p:cNvPr>
            <p:cNvSpPr/>
            <p:nvPr/>
          </p:nvSpPr>
          <p:spPr>
            <a:xfrm>
              <a:off x="9988896" y="4551336"/>
              <a:ext cx="1452176" cy="612648"/>
            </a:xfrm>
            <a:prstGeom prst="wedgeEllipseCallou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For Indirect Attainment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4171766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3E7E8-777D-4A11-B700-9F3CBA650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5960806" cy="1430718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Attainment Process of Program Outcomes (PO’s) and Program Specific Outcomes (PSO’s)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499322-FA59-49ED-8D7E-59506AB18C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0788"/>
            <a:ext cx="5876425" cy="5078559"/>
          </a:xfrm>
        </p:spPr>
        <p:txBody>
          <a:bodyPr>
            <a:normAutofit lnSpcReduction="10000"/>
          </a:bodyPr>
          <a:lstStyle/>
          <a:p>
            <a:pPr lvl="1"/>
            <a:r>
              <a:rPr lang="en-US" sz="1400" dirty="0"/>
              <a:t>Program </a:t>
            </a:r>
          </a:p>
          <a:p>
            <a:pPr lvl="2"/>
            <a:r>
              <a:rPr lang="en-US" sz="1000" dirty="0"/>
              <a:t>Program outcomes PO’s are given by NBA, and </a:t>
            </a:r>
          </a:p>
          <a:p>
            <a:pPr lvl="2"/>
            <a:r>
              <a:rPr lang="en-US" sz="1000" dirty="0"/>
              <a:t>Program Specific Outcomes (PSO’s) for program are defined by Department.</a:t>
            </a:r>
          </a:p>
          <a:p>
            <a:pPr lvl="2"/>
            <a:r>
              <a:rPr lang="en-US" sz="1000" dirty="0"/>
              <a:t>PO/PSO’s Targets are defined for Program.</a:t>
            </a:r>
          </a:p>
          <a:p>
            <a:pPr lvl="1"/>
            <a:r>
              <a:rPr lang="en-US" sz="1400" dirty="0"/>
              <a:t>Direct Assessment</a:t>
            </a:r>
          </a:p>
          <a:p>
            <a:pPr lvl="2"/>
            <a:r>
              <a:rPr lang="en-US" sz="1000" dirty="0"/>
              <a:t>Curriculum  given by University is adopted by program.</a:t>
            </a:r>
          </a:p>
          <a:p>
            <a:pPr lvl="2"/>
            <a:r>
              <a:rPr lang="en-US" sz="1000" dirty="0"/>
              <a:t>For each Course,</a:t>
            </a:r>
          </a:p>
          <a:p>
            <a:pPr lvl="3"/>
            <a:r>
              <a:rPr lang="en-US" sz="800" dirty="0"/>
              <a:t>Course Outcomes are (CO’s) are framed by faculty member and tagged with the Bloom’s cognitive levels.</a:t>
            </a:r>
          </a:p>
          <a:p>
            <a:pPr lvl="3"/>
            <a:r>
              <a:rPr lang="en-US" sz="800" dirty="0"/>
              <a:t>CO attainment is computed.</a:t>
            </a:r>
          </a:p>
          <a:p>
            <a:pPr lvl="3"/>
            <a:r>
              <a:rPr lang="en-US" sz="800" dirty="0"/>
              <a:t>CO-PO and CO-PSO mapping has been done.(3 (High) is the maximum mapping strength]</a:t>
            </a:r>
          </a:p>
          <a:p>
            <a:pPr lvl="3"/>
            <a:r>
              <a:rPr lang="en-US" sz="800" dirty="0"/>
              <a:t>Mapping Strength for each PO and PSO is determined.</a:t>
            </a:r>
          </a:p>
          <a:p>
            <a:pPr lvl="3"/>
            <a:r>
              <a:rPr lang="en-US" sz="800" dirty="0"/>
              <a:t>Relevant COs for each PO and PSO are identified.</a:t>
            </a:r>
          </a:p>
          <a:p>
            <a:pPr lvl="3"/>
            <a:r>
              <a:rPr lang="en-US" sz="800" dirty="0"/>
              <a:t>For each PO/PSO, Direct attainment = (Actual Mapping Strength / Maximum Mapping Strength)* average of attainment of relevant CO’s.</a:t>
            </a:r>
          </a:p>
          <a:p>
            <a:pPr lvl="2"/>
            <a:r>
              <a:rPr lang="en-US" sz="1000" dirty="0"/>
              <a:t>From all courses, Direct Attainment = average of attainments for each PO and PSO.</a:t>
            </a:r>
          </a:p>
          <a:p>
            <a:pPr lvl="1"/>
            <a:r>
              <a:rPr lang="en-US" sz="1600" dirty="0"/>
              <a:t>Indirect Assessment </a:t>
            </a:r>
          </a:p>
          <a:p>
            <a:pPr lvl="2"/>
            <a:r>
              <a:rPr lang="en-US" sz="1400" dirty="0"/>
              <a:t>Student’s Exit Survey </a:t>
            </a:r>
          </a:p>
          <a:p>
            <a:pPr lvl="2"/>
            <a:r>
              <a:rPr lang="en-US" sz="1400" dirty="0"/>
              <a:t>Alumni Survey</a:t>
            </a:r>
          </a:p>
          <a:p>
            <a:pPr lvl="2"/>
            <a:r>
              <a:rPr lang="en-US" sz="1400" dirty="0"/>
              <a:t>Employer Survey</a:t>
            </a:r>
          </a:p>
          <a:p>
            <a:pPr lvl="2"/>
            <a:r>
              <a:rPr lang="en-US" sz="1400" dirty="0"/>
              <a:t>For each PO/PSO, Indirect attainment = 70% of Student’s Exit Survey + 20% of Alumni Survey + 10%  of Employer Survey</a:t>
            </a:r>
          </a:p>
          <a:p>
            <a:pPr lvl="1"/>
            <a:r>
              <a:rPr lang="en-US" sz="2000" dirty="0">
                <a:solidFill>
                  <a:srgbClr val="0070C0"/>
                </a:solidFill>
              </a:rPr>
              <a:t>For each PO/PSO, Attainment = 80% of Direct attainment + 20% of Indirect Attainment.</a:t>
            </a:r>
          </a:p>
          <a:p>
            <a:pPr lvl="1"/>
            <a:endParaRPr lang="en-US" dirty="0"/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9F237D8D-0C7C-425B-A998-1BD847394586}"/>
              </a:ext>
            </a:extLst>
          </p:cNvPr>
          <p:cNvGrpSpPr/>
          <p:nvPr/>
        </p:nvGrpSpPr>
        <p:grpSpPr>
          <a:xfrm>
            <a:off x="7000507" y="156368"/>
            <a:ext cx="3609840" cy="6579313"/>
            <a:chOff x="7000507" y="156368"/>
            <a:chExt cx="3609840" cy="6579313"/>
          </a:xfrm>
        </p:grpSpPr>
        <p:cxnSp>
          <p:nvCxnSpPr>
            <p:cNvPr id="90" name="Straight Arrow Connector 89">
              <a:extLst>
                <a:ext uri="{FF2B5EF4-FFF2-40B4-BE49-F238E27FC236}">
                  <a16:creationId xmlns:a16="http://schemas.microsoft.com/office/drawing/2014/main" id="{4630545D-FC8B-4C95-8E23-ECAD40778366}"/>
                </a:ext>
              </a:extLst>
            </p:cNvPr>
            <p:cNvCxnSpPr>
              <a:cxnSpLocks/>
              <a:stCxn id="95" idx="4"/>
              <a:endCxn id="93" idx="0"/>
            </p:cNvCxnSpPr>
            <p:nvPr/>
          </p:nvCxnSpPr>
          <p:spPr>
            <a:xfrm flipH="1">
              <a:off x="7996637" y="2598071"/>
              <a:ext cx="10752" cy="30118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>
              <a:extLst>
                <a:ext uri="{FF2B5EF4-FFF2-40B4-BE49-F238E27FC236}">
                  <a16:creationId xmlns:a16="http://schemas.microsoft.com/office/drawing/2014/main" id="{5A61A1B7-A7D2-44F7-BB76-91F0A7639018}"/>
                </a:ext>
              </a:extLst>
            </p:cNvPr>
            <p:cNvCxnSpPr>
              <a:cxnSpLocks/>
              <a:stCxn id="93" idx="2"/>
              <a:endCxn id="101" idx="0"/>
            </p:cNvCxnSpPr>
            <p:nvPr/>
          </p:nvCxnSpPr>
          <p:spPr>
            <a:xfrm>
              <a:off x="7996637" y="3231200"/>
              <a:ext cx="0" cy="19655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5583B63C-A433-4068-AB8E-B2D3B0B44F36}"/>
                </a:ext>
              </a:extLst>
            </p:cNvPr>
            <p:cNvSpPr/>
            <p:nvPr/>
          </p:nvSpPr>
          <p:spPr>
            <a:xfrm>
              <a:off x="9215772" y="1795843"/>
              <a:ext cx="1369450" cy="91440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PO/PSO Targets</a:t>
              </a:r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B4BE576E-E917-494C-948E-9E413E7B3B6F}"/>
                </a:ext>
              </a:extLst>
            </p:cNvPr>
            <p:cNvSpPr/>
            <p:nvPr/>
          </p:nvSpPr>
          <p:spPr>
            <a:xfrm>
              <a:off x="7000507" y="2899258"/>
              <a:ext cx="1992260" cy="33194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are assessed as per</a:t>
              </a:r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7F05CCCC-52C3-4D36-8390-A293FDADF9E2}"/>
                </a:ext>
              </a:extLst>
            </p:cNvPr>
            <p:cNvSpPr/>
            <p:nvPr/>
          </p:nvSpPr>
          <p:spPr>
            <a:xfrm>
              <a:off x="8300725" y="156368"/>
              <a:ext cx="1384082" cy="9144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Program</a:t>
              </a:r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EB554B42-58AD-4A4A-B773-12ACDD164B5A}"/>
                </a:ext>
              </a:extLst>
            </p:cNvPr>
            <p:cNvSpPr/>
            <p:nvPr/>
          </p:nvSpPr>
          <p:spPr>
            <a:xfrm>
              <a:off x="7310468" y="1683671"/>
              <a:ext cx="1393842" cy="9144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PO/PSO</a:t>
              </a:r>
            </a:p>
          </p:txBody>
        </p:sp>
        <p:cxnSp>
          <p:nvCxnSpPr>
            <p:cNvPr id="96" name="Straight Arrow Connector 95">
              <a:extLst>
                <a:ext uri="{FF2B5EF4-FFF2-40B4-BE49-F238E27FC236}">
                  <a16:creationId xmlns:a16="http://schemas.microsoft.com/office/drawing/2014/main" id="{BB644588-F294-498F-8704-139FB7B2FD41}"/>
                </a:ext>
              </a:extLst>
            </p:cNvPr>
            <p:cNvCxnSpPr>
              <a:cxnSpLocks/>
              <a:stCxn id="98" idx="1"/>
              <a:endCxn id="95" idx="0"/>
            </p:cNvCxnSpPr>
            <p:nvPr/>
          </p:nvCxnSpPr>
          <p:spPr>
            <a:xfrm flipH="1">
              <a:off x="8007389" y="1436393"/>
              <a:ext cx="686169" cy="24727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Arrow Connector 96">
              <a:extLst>
                <a:ext uri="{FF2B5EF4-FFF2-40B4-BE49-F238E27FC236}">
                  <a16:creationId xmlns:a16="http://schemas.microsoft.com/office/drawing/2014/main" id="{753DBD79-9655-494E-A847-9DD4309DD245}"/>
                </a:ext>
              </a:extLst>
            </p:cNvPr>
            <p:cNvCxnSpPr>
              <a:cxnSpLocks/>
              <a:stCxn id="98" idx="3"/>
              <a:endCxn id="92" idx="0"/>
            </p:cNvCxnSpPr>
            <p:nvPr/>
          </p:nvCxnSpPr>
          <p:spPr>
            <a:xfrm>
              <a:off x="9298244" y="1436393"/>
              <a:ext cx="602253" cy="35945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4270B3BF-474D-4390-AC65-5E23A4C9C20D}"/>
                </a:ext>
              </a:extLst>
            </p:cNvPr>
            <p:cNvSpPr/>
            <p:nvPr/>
          </p:nvSpPr>
          <p:spPr>
            <a:xfrm>
              <a:off x="8693558" y="1361997"/>
              <a:ext cx="604686" cy="14879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has</a:t>
              </a:r>
            </a:p>
          </p:txBody>
        </p:sp>
        <p:cxnSp>
          <p:nvCxnSpPr>
            <p:cNvPr id="100" name="Straight Arrow Connector 99">
              <a:extLst>
                <a:ext uri="{FF2B5EF4-FFF2-40B4-BE49-F238E27FC236}">
                  <a16:creationId xmlns:a16="http://schemas.microsoft.com/office/drawing/2014/main" id="{17B0D6EB-578B-4DCF-9116-B98BC7025C65}"/>
                </a:ext>
              </a:extLst>
            </p:cNvPr>
            <p:cNvCxnSpPr>
              <a:cxnSpLocks/>
              <a:stCxn id="94" idx="4"/>
              <a:endCxn id="98" idx="0"/>
            </p:cNvCxnSpPr>
            <p:nvPr/>
          </p:nvCxnSpPr>
          <p:spPr>
            <a:xfrm>
              <a:off x="8992766" y="1070768"/>
              <a:ext cx="3135" cy="29122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6C51B240-0C92-4D95-AB53-1C3A21100AA8}"/>
                </a:ext>
              </a:extLst>
            </p:cNvPr>
            <p:cNvSpPr/>
            <p:nvPr/>
          </p:nvSpPr>
          <p:spPr>
            <a:xfrm>
              <a:off x="7256568" y="3427756"/>
              <a:ext cx="1480137" cy="9144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Assessment</a:t>
              </a:r>
              <a:r>
                <a:rPr lang="en-US" dirty="0"/>
                <a:t> </a:t>
              </a:r>
              <a:r>
                <a:rPr lang="en-US" sz="1400" dirty="0"/>
                <a:t>Plan</a:t>
              </a:r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5A83287D-2D13-4236-AE5C-13B78FAE26CC}"/>
                </a:ext>
              </a:extLst>
            </p:cNvPr>
            <p:cNvSpPr/>
            <p:nvPr/>
          </p:nvSpPr>
          <p:spPr>
            <a:xfrm>
              <a:off x="7176216" y="5362641"/>
              <a:ext cx="1640839" cy="9144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Assessment Instruments</a:t>
              </a:r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42A83542-389A-48E1-B24C-87DA7246E0CC}"/>
                </a:ext>
              </a:extLst>
            </p:cNvPr>
            <p:cNvSpPr/>
            <p:nvPr/>
          </p:nvSpPr>
          <p:spPr>
            <a:xfrm>
              <a:off x="7003641" y="4633385"/>
              <a:ext cx="1992260" cy="33194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determine</a:t>
              </a:r>
            </a:p>
          </p:txBody>
        </p:sp>
        <p:cxnSp>
          <p:nvCxnSpPr>
            <p:cNvPr id="105" name="Straight Arrow Connector 104">
              <a:extLst>
                <a:ext uri="{FF2B5EF4-FFF2-40B4-BE49-F238E27FC236}">
                  <a16:creationId xmlns:a16="http://schemas.microsoft.com/office/drawing/2014/main" id="{AC59F4F9-74DC-4BB8-BE69-EFB26C5968C5}"/>
                </a:ext>
              </a:extLst>
            </p:cNvPr>
            <p:cNvCxnSpPr>
              <a:cxnSpLocks/>
              <a:stCxn id="101" idx="4"/>
              <a:endCxn id="104" idx="0"/>
            </p:cNvCxnSpPr>
            <p:nvPr/>
          </p:nvCxnSpPr>
          <p:spPr>
            <a:xfrm>
              <a:off x="7996637" y="4342156"/>
              <a:ext cx="3134" cy="29122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Arrow Connector 105">
              <a:extLst>
                <a:ext uri="{FF2B5EF4-FFF2-40B4-BE49-F238E27FC236}">
                  <a16:creationId xmlns:a16="http://schemas.microsoft.com/office/drawing/2014/main" id="{6B49C3EE-A912-41C3-A957-29DA23D61117}"/>
                </a:ext>
              </a:extLst>
            </p:cNvPr>
            <p:cNvCxnSpPr>
              <a:cxnSpLocks/>
              <a:stCxn id="104" idx="2"/>
              <a:endCxn id="103" idx="0"/>
            </p:cNvCxnSpPr>
            <p:nvPr/>
          </p:nvCxnSpPr>
          <p:spPr>
            <a:xfrm flipH="1">
              <a:off x="7996636" y="4965327"/>
              <a:ext cx="3135" cy="39731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ECC95FBE-067A-4A89-B7AC-409F8AF52B92}"/>
                </a:ext>
              </a:extLst>
            </p:cNvPr>
            <p:cNvSpPr/>
            <p:nvPr/>
          </p:nvSpPr>
          <p:spPr>
            <a:xfrm>
              <a:off x="9158170" y="5323403"/>
              <a:ext cx="1452177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PO/PSO Attainment</a:t>
              </a:r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01035A55-334D-44AF-B153-BBD6C8EF8D13}"/>
                </a:ext>
              </a:extLst>
            </p:cNvPr>
            <p:cNvSpPr/>
            <p:nvPr/>
          </p:nvSpPr>
          <p:spPr>
            <a:xfrm>
              <a:off x="8359507" y="6443012"/>
              <a:ext cx="1266519" cy="292669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determine</a:t>
              </a:r>
            </a:p>
          </p:txBody>
        </p:sp>
        <p:cxnSp>
          <p:nvCxnSpPr>
            <p:cNvPr id="109" name="Connector: Elbow 108">
              <a:extLst>
                <a:ext uri="{FF2B5EF4-FFF2-40B4-BE49-F238E27FC236}">
                  <a16:creationId xmlns:a16="http://schemas.microsoft.com/office/drawing/2014/main" id="{DAD5CE5F-F398-4680-8D65-46DFD6203DEF}"/>
                </a:ext>
              </a:extLst>
            </p:cNvPr>
            <p:cNvCxnSpPr>
              <a:cxnSpLocks/>
              <a:stCxn id="103" idx="4"/>
              <a:endCxn id="108" idx="1"/>
            </p:cNvCxnSpPr>
            <p:nvPr/>
          </p:nvCxnSpPr>
          <p:spPr>
            <a:xfrm rot="16200000" flipH="1">
              <a:off x="8021918" y="6251758"/>
              <a:ext cx="312306" cy="362871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Connector: Elbow 109">
              <a:extLst>
                <a:ext uri="{FF2B5EF4-FFF2-40B4-BE49-F238E27FC236}">
                  <a16:creationId xmlns:a16="http://schemas.microsoft.com/office/drawing/2014/main" id="{9B341751-14DA-482E-BB55-FA72BA779162}"/>
                </a:ext>
              </a:extLst>
            </p:cNvPr>
            <p:cNvCxnSpPr>
              <a:stCxn id="108" idx="3"/>
              <a:endCxn id="107" idx="4"/>
            </p:cNvCxnSpPr>
            <p:nvPr/>
          </p:nvCxnSpPr>
          <p:spPr>
            <a:xfrm flipV="1">
              <a:off x="9626026" y="6237803"/>
              <a:ext cx="258233" cy="351544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5627373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3E7E8-777D-4A11-B700-9F3CBA650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5960806" cy="1430718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Attainment Process of Program Outcomes (PO’s) and Program Specific Outcomes (PSO’s)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499322-FA59-49ED-8D7E-59506AB18C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0788"/>
            <a:ext cx="5876425" cy="5078559"/>
          </a:xfrm>
        </p:spPr>
        <p:txBody>
          <a:bodyPr>
            <a:normAutofit lnSpcReduction="10000"/>
          </a:bodyPr>
          <a:lstStyle/>
          <a:p>
            <a:pPr lvl="1"/>
            <a:r>
              <a:rPr lang="en-US" sz="1400" dirty="0"/>
              <a:t>Program </a:t>
            </a:r>
          </a:p>
          <a:p>
            <a:pPr lvl="2"/>
            <a:r>
              <a:rPr lang="en-US" sz="1000" dirty="0"/>
              <a:t>Program outcomes PO’s are given by NBA, and </a:t>
            </a:r>
          </a:p>
          <a:p>
            <a:pPr lvl="2"/>
            <a:r>
              <a:rPr lang="en-US" sz="1000" dirty="0"/>
              <a:t>Program Specific Outcomes (PSO’s) for program are defined by Department.</a:t>
            </a:r>
          </a:p>
          <a:p>
            <a:pPr lvl="2"/>
            <a:r>
              <a:rPr lang="en-US" sz="1000" dirty="0"/>
              <a:t>PO/PSO’s Targets are defined for Program.</a:t>
            </a:r>
          </a:p>
          <a:p>
            <a:pPr lvl="1"/>
            <a:r>
              <a:rPr lang="en-US" sz="1400" dirty="0"/>
              <a:t>Direct Assessment</a:t>
            </a:r>
          </a:p>
          <a:p>
            <a:pPr lvl="2"/>
            <a:r>
              <a:rPr lang="en-US" sz="1000" dirty="0"/>
              <a:t>Curriculum  given by University is adopted by program.</a:t>
            </a:r>
          </a:p>
          <a:p>
            <a:pPr lvl="2"/>
            <a:r>
              <a:rPr lang="en-US" sz="1000" dirty="0"/>
              <a:t>For each Course,</a:t>
            </a:r>
          </a:p>
          <a:p>
            <a:pPr lvl="3"/>
            <a:r>
              <a:rPr lang="en-US" sz="800" dirty="0"/>
              <a:t>Course Outcomes ( CO’s) are framed by faculty member and tagged with the Bloom’s cognitive levels.</a:t>
            </a:r>
          </a:p>
          <a:p>
            <a:pPr lvl="3"/>
            <a:r>
              <a:rPr lang="en-US" sz="800" dirty="0"/>
              <a:t>CO attainment is computed.</a:t>
            </a:r>
          </a:p>
          <a:p>
            <a:pPr lvl="3"/>
            <a:r>
              <a:rPr lang="en-US" sz="800" dirty="0"/>
              <a:t>CO-PO and CO-PSO mapping has been done.(3 (High) is the maximum mapping strength]</a:t>
            </a:r>
          </a:p>
          <a:p>
            <a:pPr lvl="3"/>
            <a:r>
              <a:rPr lang="en-US" sz="800" dirty="0"/>
              <a:t>Mapping Strength for each PO and PSO is determined.</a:t>
            </a:r>
          </a:p>
          <a:p>
            <a:pPr lvl="3"/>
            <a:r>
              <a:rPr lang="en-US" sz="800" dirty="0"/>
              <a:t>Relevant COs for each PO and PSO are identified.</a:t>
            </a:r>
          </a:p>
          <a:p>
            <a:pPr lvl="3"/>
            <a:r>
              <a:rPr lang="en-US" sz="800" dirty="0"/>
              <a:t>For each PO/PSO, Direct attainment = (Actual Mapping Strength / Maximum Mapping Strength)* average of attainment of relevant CO’s.</a:t>
            </a:r>
          </a:p>
          <a:p>
            <a:pPr lvl="2"/>
            <a:r>
              <a:rPr lang="en-US" sz="1000" dirty="0"/>
              <a:t>From all courses, Direct Attainment = average of attainments for each PO and PSO.</a:t>
            </a:r>
          </a:p>
          <a:p>
            <a:pPr lvl="1"/>
            <a:r>
              <a:rPr lang="en-US" sz="1400" dirty="0"/>
              <a:t>Indirect Assessment </a:t>
            </a:r>
          </a:p>
          <a:p>
            <a:pPr lvl="2"/>
            <a:r>
              <a:rPr lang="en-US" sz="1000" dirty="0"/>
              <a:t>Student’s Exit Survey </a:t>
            </a:r>
          </a:p>
          <a:p>
            <a:pPr lvl="2"/>
            <a:r>
              <a:rPr lang="en-US" sz="1000" dirty="0"/>
              <a:t>Alumni Survey</a:t>
            </a:r>
          </a:p>
          <a:p>
            <a:pPr lvl="2"/>
            <a:r>
              <a:rPr lang="en-US" sz="1000" dirty="0"/>
              <a:t>Employer Survey</a:t>
            </a:r>
          </a:p>
          <a:p>
            <a:pPr lvl="2"/>
            <a:r>
              <a:rPr lang="en-US" sz="1000" dirty="0"/>
              <a:t>For each PO/PSO, Indirect attainment = 70% of Student’s Exit Survey + 20% of Alumni Survey + 10%  of Employer Survey</a:t>
            </a:r>
          </a:p>
          <a:p>
            <a:pPr lvl="1"/>
            <a:r>
              <a:rPr lang="en-US" sz="1300" dirty="0"/>
              <a:t>For each PO/PSO, Attainment = 80% of Direct attainment + 20% of Indirect Attainment.</a:t>
            </a:r>
          </a:p>
          <a:p>
            <a:pPr lvl="1"/>
            <a:r>
              <a:rPr lang="en-US" sz="2000" dirty="0">
                <a:solidFill>
                  <a:srgbClr val="0070C0"/>
                </a:solidFill>
              </a:rPr>
              <a:t>PO/PSO Attainment Gap =  PO/PSO Target  –  PO/PSO Attainment</a:t>
            </a:r>
          </a:p>
          <a:p>
            <a:pPr lvl="1"/>
            <a:endParaRPr lang="en-US" dirty="0"/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0D6CF882-ED48-491F-A204-1375C62E5225}"/>
              </a:ext>
            </a:extLst>
          </p:cNvPr>
          <p:cNvCxnSpPr>
            <a:cxnSpLocks/>
            <a:stCxn id="40" idx="4"/>
            <a:endCxn id="37" idx="0"/>
          </p:cNvCxnSpPr>
          <p:nvPr/>
        </p:nvCxnSpPr>
        <p:spPr>
          <a:xfrm flipH="1">
            <a:off x="7996637" y="2598071"/>
            <a:ext cx="10752" cy="3011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055E13B4-06E4-4D4F-97E9-427CC7A9850A}"/>
              </a:ext>
            </a:extLst>
          </p:cNvPr>
          <p:cNvCxnSpPr>
            <a:cxnSpLocks/>
            <a:stCxn id="37" idx="2"/>
            <a:endCxn id="45" idx="0"/>
          </p:cNvCxnSpPr>
          <p:nvPr/>
        </p:nvCxnSpPr>
        <p:spPr>
          <a:xfrm>
            <a:off x="7996637" y="3231200"/>
            <a:ext cx="0" cy="1965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5">
            <a:extLst>
              <a:ext uri="{FF2B5EF4-FFF2-40B4-BE49-F238E27FC236}">
                <a16:creationId xmlns:a16="http://schemas.microsoft.com/office/drawing/2014/main" id="{B258FBAC-7590-424A-A262-B4A959CBD7EC}"/>
              </a:ext>
            </a:extLst>
          </p:cNvPr>
          <p:cNvSpPr/>
          <p:nvPr/>
        </p:nvSpPr>
        <p:spPr>
          <a:xfrm>
            <a:off x="9215772" y="1795843"/>
            <a:ext cx="1369450" cy="9144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PO/PSO Targets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A8BC35E-F146-4C9E-B335-A3DCF9162620}"/>
              </a:ext>
            </a:extLst>
          </p:cNvPr>
          <p:cNvSpPr/>
          <p:nvPr/>
        </p:nvSpPr>
        <p:spPr>
          <a:xfrm>
            <a:off x="7000507" y="2899258"/>
            <a:ext cx="1992260" cy="33194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are assessed as per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9D18BF13-F424-4810-9465-5B70A6C2EAD1}"/>
              </a:ext>
            </a:extLst>
          </p:cNvPr>
          <p:cNvSpPr/>
          <p:nvPr/>
        </p:nvSpPr>
        <p:spPr>
          <a:xfrm>
            <a:off x="8300725" y="156368"/>
            <a:ext cx="1384082" cy="9144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Program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BA654122-DDF5-4DE3-8853-89352714199C}"/>
              </a:ext>
            </a:extLst>
          </p:cNvPr>
          <p:cNvSpPr/>
          <p:nvPr/>
        </p:nvSpPr>
        <p:spPr>
          <a:xfrm>
            <a:off x="7310468" y="1683671"/>
            <a:ext cx="1393842" cy="9144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PO/PSO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7AB8E359-93CD-4DEE-933C-6C8CFE8FBAEB}"/>
              </a:ext>
            </a:extLst>
          </p:cNvPr>
          <p:cNvCxnSpPr>
            <a:cxnSpLocks/>
            <a:stCxn id="43" idx="1"/>
            <a:endCxn id="40" idx="0"/>
          </p:cNvCxnSpPr>
          <p:nvPr/>
        </p:nvCxnSpPr>
        <p:spPr>
          <a:xfrm flipH="1">
            <a:off x="8007389" y="1436393"/>
            <a:ext cx="686169" cy="2472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D87355E7-056A-4668-A6C5-285D506C8B31}"/>
              </a:ext>
            </a:extLst>
          </p:cNvPr>
          <p:cNvCxnSpPr>
            <a:cxnSpLocks/>
            <a:stCxn id="43" idx="3"/>
            <a:endCxn id="36" idx="0"/>
          </p:cNvCxnSpPr>
          <p:nvPr/>
        </p:nvCxnSpPr>
        <p:spPr>
          <a:xfrm>
            <a:off x="9298244" y="1436393"/>
            <a:ext cx="602253" cy="3594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>
            <a:extLst>
              <a:ext uri="{FF2B5EF4-FFF2-40B4-BE49-F238E27FC236}">
                <a16:creationId xmlns:a16="http://schemas.microsoft.com/office/drawing/2014/main" id="{F8751E81-7196-4DEB-8527-DC231D1DD37A}"/>
              </a:ext>
            </a:extLst>
          </p:cNvPr>
          <p:cNvSpPr/>
          <p:nvPr/>
        </p:nvSpPr>
        <p:spPr>
          <a:xfrm>
            <a:off x="8693558" y="1361997"/>
            <a:ext cx="604686" cy="14879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has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F6F683F2-4AAC-47A0-8E32-7A2518B10774}"/>
              </a:ext>
            </a:extLst>
          </p:cNvPr>
          <p:cNvCxnSpPr>
            <a:cxnSpLocks/>
            <a:stCxn id="39" idx="4"/>
            <a:endCxn id="43" idx="0"/>
          </p:cNvCxnSpPr>
          <p:nvPr/>
        </p:nvCxnSpPr>
        <p:spPr>
          <a:xfrm>
            <a:off x="8992766" y="1070768"/>
            <a:ext cx="3135" cy="2912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Oval 44">
            <a:extLst>
              <a:ext uri="{FF2B5EF4-FFF2-40B4-BE49-F238E27FC236}">
                <a16:creationId xmlns:a16="http://schemas.microsoft.com/office/drawing/2014/main" id="{9EA74337-D02B-4C0F-8AC5-4B46E3ABCDE5}"/>
              </a:ext>
            </a:extLst>
          </p:cNvPr>
          <p:cNvSpPr/>
          <p:nvPr/>
        </p:nvSpPr>
        <p:spPr>
          <a:xfrm>
            <a:off x="7256568" y="3427756"/>
            <a:ext cx="1480137" cy="9144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Assessment</a:t>
            </a:r>
            <a:r>
              <a:rPr lang="en-US" dirty="0"/>
              <a:t> </a:t>
            </a:r>
            <a:r>
              <a:rPr lang="en-US" sz="1400" dirty="0"/>
              <a:t>Plan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3889D85D-EA9A-44F8-8A15-CD8FF92B3949}"/>
              </a:ext>
            </a:extLst>
          </p:cNvPr>
          <p:cNvSpPr/>
          <p:nvPr/>
        </p:nvSpPr>
        <p:spPr>
          <a:xfrm>
            <a:off x="7176216" y="5362641"/>
            <a:ext cx="1640839" cy="9144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Assessment Instruments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2DC4D838-0097-4FD7-8F7A-2EA027275C0C}"/>
              </a:ext>
            </a:extLst>
          </p:cNvPr>
          <p:cNvSpPr/>
          <p:nvPr/>
        </p:nvSpPr>
        <p:spPr>
          <a:xfrm>
            <a:off x="7003641" y="4633385"/>
            <a:ext cx="1992260" cy="33194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determine</a:t>
            </a: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4F905FD7-6FF4-46F7-8D46-E1D6B12722F0}"/>
              </a:ext>
            </a:extLst>
          </p:cNvPr>
          <p:cNvCxnSpPr>
            <a:cxnSpLocks/>
            <a:stCxn id="45" idx="4"/>
            <a:endCxn id="47" idx="0"/>
          </p:cNvCxnSpPr>
          <p:nvPr/>
        </p:nvCxnSpPr>
        <p:spPr>
          <a:xfrm>
            <a:off x="7996637" y="4342156"/>
            <a:ext cx="3134" cy="2912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B3B799DD-6A71-49B5-99D5-871F65C1D8C0}"/>
              </a:ext>
            </a:extLst>
          </p:cNvPr>
          <p:cNvCxnSpPr>
            <a:cxnSpLocks/>
            <a:stCxn id="47" idx="2"/>
            <a:endCxn id="46" idx="0"/>
          </p:cNvCxnSpPr>
          <p:nvPr/>
        </p:nvCxnSpPr>
        <p:spPr>
          <a:xfrm flipH="1">
            <a:off x="7996636" y="4965327"/>
            <a:ext cx="3135" cy="3973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Oval 49">
            <a:extLst>
              <a:ext uri="{FF2B5EF4-FFF2-40B4-BE49-F238E27FC236}">
                <a16:creationId xmlns:a16="http://schemas.microsoft.com/office/drawing/2014/main" id="{24F3C173-9C3E-4666-A165-8AB6378AFDBB}"/>
              </a:ext>
            </a:extLst>
          </p:cNvPr>
          <p:cNvSpPr/>
          <p:nvPr/>
        </p:nvSpPr>
        <p:spPr>
          <a:xfrm>
            <a:off x="9158170" y="5323403"/>
            <a:ext cx="1452177" cy="9144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PO/PSO Attainment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EF54039-BBE0-4AF6-9F06-0FE7E236D8D2}"/>
              </a:ext>
            </a:extLst>
          </p:cNvPr>
          <p:cNvSpPr/>
          <p:nvPr/>
        </p:nvSpPr>
        <p:spPr>
          <a:xfrm>
            <a:off x="8359507" y="6443012"/>
            <a:ext cx="1266519" cy="29266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determine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30D4D7F3-5D08-4CE6-991F-9180F0035F3E}"/>
              </a:ext>
            </a:extLst>
          </p:cNvPr>
          <p:cNvSpPr/>
          <p:nvPr/>
        </p:nvSpPr>
        <p:spPr>
          <a:xfrm>
            <a:off x="9250998" y="3611065"/>
            <a:ext cx="1266519" cy="29266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determine</a:t>
            </a: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E2705CE8-39C2-4337-9A44-B0C33888932E}"/>
              </a:ext>
            </a:extLst>
          </p:cNvPr>
          <p:cNvCxnSpPr>
            <a:cxnSpLocks/>
            <a:stCxn id="50" idx="0"/>
            <a:endCxn id="52" idx="2"/>
          </p:cNvCxnSpPr>
          <p:nvPr/>
        </p:nvCxnSpPr>
        <p:spPr>
          <a:xfrm flipH="1" flipV="1">
            <a:off x="9884258" y="3903734"/>
            <a:ext cx="1" cy="14196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80B01FFB-786C-420C-BFED-91C91B399401}"/>
              </a:ext>
            </a:extLst>
          </p:cNvPr>
          <p:cNvCxnSpPr>
            <a:cxnSpLocks/>
            <a:stCxn id="36" idx="4"/>
            <a:endCxn id="52" idx="0"/>
          </p:cNvCxnSpPr>
          <p:nvPr/>
        </p:nvCxnSpPr>
        <p:spPr>
          <a:xfrm flipH="1">
            <a:off x="9884258" y="2710243"/>
            <a:ext cx="16239" cy="9008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Oval 54">
            <a:extLst>
              <a:ext uri="{FF2B5EF4-FFF2-40B4-BE49-F238E27FC236}">
                <a16:creationId xmlns:a16="http://schemas.microsoft.com/office/drawing/2014/main" id="{A5F2A642-884F-4614-A8D1-52247EC0A441}"/>
              </a:ext>
            </a:extLst>
          </p:cNvPr>
          <p:cNvSpPr/>
          <p:nvPr/>
        </p:nvSpPr>
        <p:spPr>
          <a:xfrm>
            <a:off x="10735188" y="3292576"/>
            <a:ext cx="1456811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PO/PSO Attainment Gap</a:t>
            </a: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0262736C-73C8-4C77-9045-088818480160}"/>
              </a:ext>
            </a:extLst>
          </p:cNvPr>
          <p:cNvCxnSpPr>
            <a:cxnSpLocks/>
            <a:stCxn id="52" idx="3"/>
            <a:endCxn id="55" idx="2"/>
          </p:cNvCxnSpPr>
          <p:nvPr/>
        </p:nvCxnSpPr>
        <p:spPr>
          <a:xfrm flipV="1">
            <a:off x="10517517" y="3749776"/>
            <a:ext cx="217671" cy="76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or: Elbow 60">
            <a:extLst>
              <a:ext uri="{FF2B5EF4-FFF2-40B4-BE49-F238E27FC236}">
                <a16:creationId xmlns:a16="http://schemas.microsoft.com/office/drawing/2014/main" id="{33BB9CD5-16D1-414D-8FB6-C3A0E3451CC8}"/>
              </a:ext>
            </a:extLst>
          </p:cNvPr>
          <p:cNvCxnSpPr>
            <a:cxnSpLocks/>
            <a:stCxn id="46" idx="4"/>
            <a:endCxn id="51" idx="1"/>
          </p:cNvCxnSpPr>
          <p:nvPr/>
        </p:nvCxnSpPr>
        <p:spPr>
          <a:xfrm rot="16200000" flipH="1">
            <a:off x="8021918" y="6251758"/>
            <a:ext cx="312306" cy="362871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ctor: Elbow 61">
            <a:extLst>
              <a:ext uri="{FF2B5EF4-FFF2-40B4-BE49-F238E27FC236}">
                <a16:creationId xmlns:a16="http://schemas.microsoft.com/office/drawing/2014/main" id="{5E9CE411-D8C4-4271-A65D-4D9F9385E4AA}"/>
              </a:ext>
            </a:extLst>
          </p:cNvPr>
          <p:cNvCxnSpPr>
            <a:stCxn id="51" idx="3"/>
            <a:endCxn id="50" idx="4"/>
          </p:cNvCxnSpPr>
          <p:nvPr/>
        </p:nvCxnSpPr>
        <p:spPr>
          <a:xfrm flipV="1">
            <a:off x="9626026" y="6237803"/>
            <a:ext cx="258233" cy="351544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0017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3E7E8-777D-4A11-B700-9F3CBA650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5960806" cy="1430718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Attainment Process of Program Outcomes (PO’s) and Program Specific Outcomes (PSO’s)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499322-FA59-49ED-8D7E-59506AB18C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0788"/>
            <a:ext cx="5876425" cy="5078559"/>
          </a:xfrm>
        </p:spPr>
        <p:txBody>
          <a:bodyPr>
            <a:normAutofit fontScale="92500"/>
          </a:bodyPr>
          <a:lstStyle/>
          <a:p>
            <a:pPr lvl="1"/>
            <a:r>
              <a:rPr lang="en-US" sz="1400" dirty="0"/>
              <a:t>Program</a:t>
            </a:r>
          </a:p>
          <a:p>
            <a:pPr lvl="2"/>
            <a:r>
              <a:rPr lang="en-US" sz="1000" dirty="0"/>
              <a:t>Program outcomes PO’s are given by NBA, and </a:t>
            </a:r>
          </a:p>
          <a:p>
            <a:pPr lvl="2"/>
            <a:r>
              <a:rPr lang="en-US" sz="1000" dirty="0"/>
              <a:t>Program Specific Outcomes (PSO’s) for program are defined by Department.</a:t>
            </a:r>
          </a:p>
          <a:p>
            <a:pPr lvl="2"/>
            <a:r>
              <a:rPr lang="en-US" sz="1000" dirty="0"/>
              <a:t>PO/PSO’s Targets are defined for Program.</a:t>
            </a:r>
          </a:p>
          <a:p>
            <a:pPr lvl="1"/>
            <a:r>
              <a:rPr lang="en-US" sz="1400" dirty="0"/>
              <a:t>Direct Assessment</a:t>
            </a:r>
          </a:p>
          <a:p>
            <a:pPr lvl="2"/>
            <a:r>
              <a:rPr lang="en-US" sz="1000" dirty="0"/>
              <a:t>Curriculum  given by University is adopted by program.</a:t>
            </a:r>
          </a:p>
          <a:p>
            <a:pPr lvl="2"/>
            <a:r>
              <a:rPr lang="en-US" sz="1000" dirty="0"/>
              <a:t>For each Course,</a:t>
            </a:r>
          </a:p>
          <a:p>
            <a:pPr lvl="3"/>
            <a:r>
              <a:rPr lang="en-US" sz="800" dirty="0"/>
              <a:t>Course Outcomes (CO’s) are framed by faculty member and tagged with the Bloom’s cognitive levels.</a:t>
            </a:r>
          </a:p>
          <a:p>
            <a:pPr lvl="3"/>
            <a:r>
              <a:rPr lang="en-US" sz="800" dirty="0"/>
              <a:t>CO attainment is computed.</a:t>
            </a:r>
          </a:p>
          <a:p>
            <a:pPr lvl="3"/>
            <a:r>
              <a:rPr lang="en-US" sz="800" dirty="0"/>
              <a:t>CO-PO and CO-PSO mapping has been done.(3 (High) is the maximum mapping strength]</a:t>
            </a:r>
          </a:p>
          <a:p>
            <a:pPr lvl="3"/>
            <a:r>
              <a:rPr lang="en-US" sz="800" dirty="0"/>
              <a:t>Mapping Strength for each PO and PSO is determined.</a:t>
            </a:r>
          </a:p>
          <a:p>
            <a:pPr lvl="3"/>
            <a:r>
              <a:rPr lang="en-US" sz="800" dirty="0"/>
              <a:t>Relevant COs for each PO and PSO are identified.</a:t>
            </a:r>
          </a:p>
          <a:p>
            <a:pPr lvl="3"/>
            <a:r>
              <a:rPr lang="en-US" sz="800" dirty="0"/>
              <a:t>For each PO/PSO, Direct attainment = (Actual Mapping Strength / Maximum Mapping Strength)* average of attainment of relevant CO’s.</a:t>
            </a:r>
          </a:p>
          <a:p>
            <a:pPr lvl="2"/>
            <a:r>
              <a:rPr lang="en-US" sz="1000" dirty="0"/>
              <a:t>From all courses, Direct Attainment = average of attainments for each PO and PSO.</a:t>
            </a:r>
          </a:p>
          <a:p>
            <a:pPr lvl="1"/>
            <a:r>
              <a:rPr lang="en-US" sz="1400" dirty="0"/>
              <a:t>Indirect Assessment </a:t>
            </a:r>
          </a:p>
          <a:p>
            <a:pPr lvl="2"/>
            <a:r>
              <a:rPr lang="en-US" sz="1000" dirty="0"/>
              <a:t>Student’s Exit Survey </a:t>
            </a:r>
          </a:p>
          <a:p>
            <a:pPr lvl="2"/>
            <a:r>
              <a:rPr lang="en-US" sz="1000" dirty="0"/>
              <a:t>Alumni Survey</a:t>
            </a:r>
          </a:p>
          <a:p>
            <a:pPr lvl="2"/>
            <a:r>
              <a:rPr lang="en-US" sz="1000" dirty="0"/>
              <a:t>Employer Survey</a:t>
            </a:r>
          </a:p>
          <a:p>
            <a:pPr lvl="2"/>
            <a:r>
              <a:rPr lang="en-US" sz="1000" dirty="0"/>
              <a:t>For each PO/PSO, Indirect attainment = 70% of Student’s Exit Survey + 20% of Alumni Survey + 10%  of Employer Survey</a:t>
            </a:r>
          </a:p>
          <a:p>
            <a:pPr lvl="1"/>
            <a:r>
              <a:rPr lang="en-US" sz="1400" dirty="0"/>
              <a:t>For each PO/PSO, Attainment = 80% of Direct attainment + 20% of Indirect Attainment.</a:t>
            </a:r>
          </a:p>
          <a:p>
            <a:pPr lvl="1"/>
            <a:r>
              <a:rPr lang="en-US" sz="1400" dirty="0"/>
              <a:t>PO/PSO Attainment Gap =  PO/PSO Target  –  PO/PSO Attainment</a:t>
            </a:r>
          </a:p>
          <a:p>
            <a:pPr lvl="1"/>
            <a:r>
              <a:rPr lang="en-US" sz="2200" dirty="0">
                <a:solidFill>
                  <a:srgbClr val="0070C0"/>
                </a:solidFill>
              </a:rPr>
              <a:t>If Gap &gt;0, Plan for Closing the Gap, Otherwise , Increase the Target</a:t>
            </a:r>
          </a:p>
          <a:p>
            <a:pPr lvl="1"/>
            <a:endParaRPr lang="en-US" dirty="0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26304431-9CB3-43D0-8BFA-C79E1581E3ED}"/>
              </a:ext>
            </a:extLst>
          </p:cNvPr>
          <p:cNvGrpSpPr/>
          <p:nvPr/>
        </p:nvGrpSpPr>
        <p:grpSpPr>
          <a:xfrm>
            <a:off x="7000507" y="156368"/>
            <a:ext cx="5206017" cy="6579313"/>
            <a:chOff x="7000507" y="156368"/>
            <a:chExt cx="5206017" cy="6579313"/>
          </a:xfrm>
        </p:grpSpPr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4DDC1C0B-72BF-4BB8-A875-214AA168C74E}"/>
                </a:ext>
              </a:extLst>
            </p:cNvPr>
            <p:cNvCxnSpPr>
              <a:cxnSpLocks/>
              <a:stCxn id="40" idx="4"/>
              <a:endCxn id="37" idx="0"/>
            </p:cNvCxnSpPr>
            <p:nvPr/>
          </p:nvCxnSpPr>
          <p:spPr>
            <a:xfrm flipH="1">
              <a:off x="7996637" y="2598071"/>
              <a:ext cx="10752" cy="30118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5869B24A-A69C-4C05-A468-F04DC37BC5D0}"/>
                </a:ext>
              </a:extLst>
            </p:cNvPr>
            <p:cNvCxnSpPr>
              <a:cxnSpLocks/>
              <a:stCxn id="37" idx="2"/>
              <a:endCxn id="45" idx="0"/>
            </p:cNvCxnSpPr>
            <p:nvPr/>
          </p:nvCxnSpPr>
          <p:spPr>
            <a:xfrm>
              <a:off x="7996637" y="3231200"/>
              <a:ext cx="0" cy="19655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1ABEAD41-B779-43B5-9D5E-CB6BAA5079EB}"/>
                </a:ext>
              </a:extLst>
            </p:cNvPr>
            <p:cNvSpPr/>
            <p:nvPr/>
          </p:nvSpPr>
          <p:spPr>
            <a:xfrm>
              <a:off x="10720659" y="5323403"/>
              <a:ext cx="1485865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Action Plan or Enhancement</a:t>
              </a: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76343714-1C8F-4CAC-AFE5-3F88BF02777F}"/>
                </a:ext>
              </a:extLst>
            </p:cNvPr>
            <p:cNvSpPr/>
            <p:nvPr/>
          </p:nvSpPr>
          <p:spPr>
            <a:xfrm>
              <a:off x="9215772" y="1795843"/>
              <a:ext cx="1369450" cy="9144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PO/PSO Targets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6CFCD7D4-7B50-4B58-9B12-D2BBEC4FF864}"/>
                </a:ext>
              </a:extLst>
            </p:cNvPr>
            <p:cNvSpPr/>
            <p:nvPr/>
          </p:nvSpPr>
          <p:spPr>
            <a:xfrm>
              <a:off x="7000507" y="2899258"/>
              <a:ext cx="1992260" cy="33194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are assessed as per</a:t>
              </a: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74D97E11-F818-4BBD-9062-7BF51CA7DED3}"/>
                </a:ext>
              </a:extLst>
            </p:cNvPr>
            <p:cNvSpPr/>
            <p:nvPr/>
          </p:nvSpPr>
          <p:spPr>
            <a:xfrm>
              <a:off x="8300725" y="156368"/>
              <a:ext cx="1384082" cy="9144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Program</a:t>
              </a: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55CA2EE0-2407-4412-B36F-275CD081A546}"/>
                </a:ext>
              </a:extLst>
            </p:cNvPr>
            <p:cNvSpPr/>
            <p:nvPr/>
          </p:nvSpPr>
          <p:spPr>
            <a:xfrm>
              <a:off x="7310468" y="1683671"/>
              <a:ext cx="1393842" cy="9144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PO/PSO</a:t>
              </a:r>
            </a:p>
          </p:txBody>
        </p: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8CA82EAE-9263-44C9-9D2C-6D10D8705583}"/>
                </a:ext>
              </a:extLst>
            </p:cNvPr>
            <p:cNvCxnSpPr>
              <a:cxnSpLocks/>
              <a:stCxn id="43" idx="1"/>
              <a:endCxn id="40" idx="0"/>
            </p:cNvCxnSpPr>
            <p:nvPr/>
          </p:nvCxnSpPr>
          <p:spPr>
            <a:xfrm flipH="1">
              <a:off x="8007389" y="1436393"/>
              <a:ext cx="686169" cy="24727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39D55425-6B4A-4E9B-A5E3-C83036D10104}"/>
                </a:ext>
              </a:extLst>
            </p:cNvPr>
            <p:cNvCxnSpPr>
              <a:cxnSpLocks/>
              <a:stCxn id="43" idx="3"/>
              <a:endCxn id="36" idx="0"/>
            </p:cNvCxnSpPr>
            <p:nvPr/>
          </p:nvCxnSpPr>
          <p:spPr>
            <a:xfrm>
              <a:off x="9298244" y="1436393"/>
              <a:ext cx="602253" cy="35945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AB7852BB-81FB-422F-921F-50505D000F8B}"/>
                </a:ext>
              </a:extLst>
            </p:cNvPr>
            <p:cNvSpPr/>
            <p:nvPr/>
          </p:nvSpPr>
          <p:spPr>
            <a:xfrm>
              <a:off x="8693558" y="1361997"/>
              <a:ext cx="604686" cy="14879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has</a:t>
              </a:r>
            </a:p>
          </p:txBody>
        </p: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1423C4D5-FDAC-44C2-9D83-F6D231859E6E}"/>
                </a:ext>
              </a:extLst>
            </p:cNvPr>
            <p:cNvCxnSpPr>
              <a:cxnSpLocks/>
              <a:stCxn id="39" idx="4"/>
              <a:endCxn id="43" idx="0"/>
            </p:cNvCxnSpPr>
            <p:nvPr/>
          </p:nvCxnSpPr>
          <p:spPr>
            <a:xfrm>
              <a:off x="8992766" y="1070768"/>
              <a:ext cx="3135" cy="29122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B233D8DA-4885-46D1-91B8-B1DFE90BAC34}"/>
                </a:ext>
              </a:extLst>
            </p:cNvPr>
            <p:cNvSpPr/>
            <p:nvPr/>
          </p:nvSpPr>
          <p:spPr>
            <a:xfrm>
              <a:off x="7256568" y="3427756"/>
              <a:ext cx="1480137" cy="9144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Assessment</a:t>
              </a:r>
              <a:r>
                <a:rPr lang="en-US" dirty="0"/>
                <a:t> </a:t>
              </a:r>
              <a:r>
                <a:rPr lang="en-US" sz="1400" dirty="0"/>
                <a:t>Plan</a:t>
              </a: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C4E17747-33AA-4A31-8234-D94AAD5C9C5B}"/>
                </a:ext>
              </a:extLst>
            </p:cNvPr>
            <p:cNvSpPr/>
            <p:nvPr/>
          </p:nvSpPr>
          <p:spPr>
            <a:xfrm>
              <a:off x="7176216" y="5362641"/>
              <a:ext cx="1640839" cy="9144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Assessment Instruments</a:t>
              </a: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7CF16014-988B-497F-BB24-3E92DEF5E59C}"/>
                </a:ext>
              </a:extLst>
            </p:cNvPr>
            <p:cNvSpPr/>
            <p:nvPr/>
          </p:nvSpPr>
          <p:spPr>
            <a:xfrm>
              <a:off x="7003641" y="4633385"/>
              <a:ext cx="1992260" cy="33194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determine</a:t>
              </a:r>
            </a:p>
          </p:txBody>
        </p: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E567610A-87F3-4C90-825F-81E561FAF89F}"/>
                </a:ext>
              </a:extLst>
            </p:cNvPr>
            <p:cNvCxnSpPr>
              <a:cxnSpLocks/>
              <a:stCxn id="45" idx="4"/>
              <a:endCxn id="47" idx="0"/>
            </p:cNvCxnSpPr>
            <p:nvPr/>
          </p:nvCxnSpPr>
          <p:spPr>
            <a:xfrm>
              <a:off x="7996637" y="4342156"/>
              <a:ext cx="3134" cy="29122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1156A4F7-B24B-4A32-8C03-0B0476C8E26A}"/>
                </a:ext>
              </a:extLst>
            </p:cNvPr>
            <p:cNvCxnSpPr>
              <a:cxnSpLocks/>
              <a:stCxn id="47" idx="2"/>
              <a:endCxn id="46" idx="0"/>
            </p:cNvCxnSpPr>
            <p:nvPr/>
          </p:nvCxnSpPr>
          <p:spPr>
            <a:xfrm flipH="1">
              <a:off x="7996636" y="4965327"/>
              <a:ext cx="3135" cy="39731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BDA3E4A9-13A4-4ABF-913A-3652637D74B3}"/>
                </a:ext>
              </a:extLst>
            </p:cNvPr>
            <p:cNvSpPr/>
            <p:nvPr/>
          </p:nvSpPr>
          <p:spPr>
            <a:xfrm>
              <a:off x="9158170" y="5323403"/>
              <a:ext cx="1452177" cy="9144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PO/PSO Attainment</a:t>
              </a: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BF8B2974-5557-4200-9268-92E119129389}"/>
                </a:ext>
              </a:extLst>
            </p:cNvPr>
            <p:cNvSpPr/>
            <p:nvPr/>
          </p:nvSpPr>
          <p:spPr>
            <a:xfrm>
              <a:off x="8359507" y="6443012"/>
              <a:ext cx="1266519" cy="292669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determine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E8775D43-67D0-4BAD-9533-C498F00B6756}"/>
                </a:ext>
              </a:extLst>
            </p:cNvPr>
            <p:cNvSpPr/>
            <p:nvPr/>
          </p:nvSpPr>
          <p:spPr>
            <a:xfrm>
              <a:off x="9250998" y="3611065"/>
              <a:ext cx="1266519" cy="292669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determine</a:t>
              </a:r>
            </a:p>
          </p:txBody>
        </p: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13B5F540-2615-406E-8AE3-FE29719642A4}"/>
                </a:ext>
              </a:extLst>
            </p:cNvPr>
            <p:cNvCxnSpPr>
              <a:cxnSpLocks/>
              <a:stCxn id="50" idx="0"/>
              <a:endCxn id="52" idx="2"/>
            </p:cNvCxnSpPr>
            <p:nvPr/>
          </p:nvCxnSpPr>
          <p:spPr>
            <a:xfrm flipH="1" flipV="1">
              <a:off x="9884258" y="3903734"/>
              <a:ext cx="1" cy="141966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BE2CFFBF-6280-47D3-8049-D0733B04F43C}"/>
                </a:ext>
              </a:extLst>
            </p:cNvPr>
            <p:cNvCxnSpPr>
              <a:cxnSpLocks/>
              <a:stCxn id="36" idx="4"/>
              <a:endCxn id="52" idx="0"/>
            </p:cNvCxnSpPr>
            <p:nvPr/>
          </p:nvCxnSpPr>
          <p:spPr>
            <a:xfrm flipH="1">
              <a:off x="9884258" y="2710243"/>
              <a:ext cx="16239" cy="90082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96BB2FB6-0022-4F3F-8BED-65FB8B0BCF4E}"/>
                </a:ext>
              </a:extLst>
            </p:cNvPr>
            <p:cNvSpPr/>
            <p:nvPr/>
          </p:nvSpPr>
          <p:spPr>
            <a:xfrm>
              <a:off x="10735188" y="3292576"/>
              <a:ext cx="1456811" cy="9144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PO/PSO Attainment Gap</a:t>
              </a:r>
            </a:p>
          </p:txBody>
        </p: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F9572AD0-3185-49D7-9934-05B2F4665905}"/>
                </a:ext>
              </a:extLst>
            </p:cNvPr>
            <p:cNvCxnSpPr>
              <a:cxnSpLocks/>
              <a:stCxn id="52" idx="3"/>
              <a:endCxn id="55" idx="2"/>
            </p:cNvCxnSpPr>
            <p:nvPr/>
          </p:nvCxnSpPr>
          <p:spPr>
            <a:xfrm flipV="1">
              <a:off x="10517517" y="3749776"/>
              <a:ext cx="217671" cy="762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A3FDA0E1-80C3-4325-9ABE-0FDB6AEA7672}"/>
                </a:ext>
              </a:extLst>
            </p:cNvPr>
            <p:cNvSpPr/>
            <p:nvPr/>
          </p:nvSpPr>
          <p:spPr>
            <a:xfrm>
              <a:off x="10830333" y="4506687"/>
              <a:ext cx="1266519" cy="292669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leads to a</a:t>
              </a:r>
            </a:p>
          </p:txBody>
        </p:sp>
        <p:cxnSp>
          <p:nvCxnSpPr>
            <p:cNvPr id="61" name="Connector: Elbow 60">
              <a:extLst>
                <a:ext uri="{FF2B5EF4-FFF2-40B4-BE49-F238E27FC236}">
                  <a16:creationId xmlns:a16="http://schemas.microsoft.com/office/drawing/2014/main" id="{75106CA7-27A0-41CD-A100-4172E3C9FF28}"/>
                </a:ext>
              </a:extLst>
            </p:cNvPr>
            <p:cNvCxnSpPr>
              <a:cxnSpLocks/>
              <a:stCxn id="46" idx="4"/>
              <a:endCxn id="51" idx="1"/>
            </p:cNvCxnSpPr>
            <p:nvPr/>
          </p:nvCxnSpPr>
          <p:spPr>
            <a:xfrm rot="16200000" flipH="1">
              <a:off x="8021918" y="6251758"/>
              <a:ext cx="312306" cy="362871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Connector: Elbow 61">
              <a:extLst>
                <a:ext uri="{FF2B5EF4-FFF2-40B4-BE49-F238E27FC236}">
                  <a16:creationId xmlns:a16="http://schemas.microsoft.com/office/drawing/2014/main" id="{78B33954-012F-43AE-9B3E-C429BB9D365F}"/>
                </a:ext>
              </a:extLst>
            </p:cNvPr>
            <p:cNvCxnSpPr>
              <a:cxnSpLocks/>
              <a:stCxn id="51" idx="3"/>
              <a:endCxn id="50" idx="4"/>
            </p:cNvCxnSpPr>
            <p:nvPr/>
          </p:nvCxnSpPr>
          <p:spPr>
            <a:xfrm flipV="1">
              <a:off x="9626026" y="6237803"/>
              <a:ext cx="258233" cy="351544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253A9B84-9300-4E9D-96F1-07EE83FAA711}"/>
                </a:ext>
              </a:extLst>
            </p:cNvPr>
            <p:cNvCxnSpPr>
              <a:cxnSpLocks/>
              <a:stCxn id="55" idx="4"/>
              <a:endCxn id="58" idx="0"/>
            </p:cNvCxnSpPr>
            <p:nvPr/>
          </p:nvCxnSpPr>
          <p:spPr>
            <a:xfrm flipH="1">
              <a:off x="11463593" y="4206976"/>
              <a:ext cx="1" cy="29971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5A238F4C-8312-4578-A1DD-D629A8FE8319}"/>
                </a:ext>
              </a:extLst>
            </p:cNvPr>
            <p:cNvCxnSpPr>
              <a:cxnSpLocks/>
              <a:stCxn id="58" idx="2"/>
              <a:endCxn id="35" idx="0"/>
            </p:cNvCxnSpPr>
            <p:nvPr/>
          </p:nvCxnSpPr>
          <p:spPr>
            <a:xfrm flipH="1">
              <a:off x="11463592" y="4799356"/>
              <a:ext cx="1" cy="52404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0571026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3E7E8-777D-4A11-B700-9F3CBA650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5960806" cy="1430718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Attainment Process of Program Outcomes (PO’s) and Program Specific Outcomes (PSO’s)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499322-FA59-49ED-8D7E-59506AB18C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0788"/>
            <a:ext cx="5876425" cy="5078559"/>
          </a:xfrm>
        </p:spPr>
        <p:txBody>
          <a:bodyPr>
            <a:normAutofit fontScale="92500" lnSpcReduction="10000"/>
          </a:bodyPr>
          <a:lstStyle/>
          <a:p>
            <a:pPr lvl="1"/>
            <a:r>
              <a:rPr lang="en-US" sz="1400" dirty="0"/>
              <a:t>Program</a:t>
            </a:r>
          </a:p>
          <a:p>
            <a:pPr lvl="2"/>
            <a:r>
              <a:rPr lang="en-US" sz="1100" dirty="0"/>
              <a:t>Program outcomes PO’s are given by NBA, and </a:t>
            </a:r>
          </a:p>
          <a:p>
            <a:pPr lvl="2"/>
            <a:r>
              <a:rPr lang="en-US" sz="1100" dirty="0"/>
              <a:t>Program Specific Outcomes (PSO’s) for program are defined by Department.</a:t>
            </a:r>
          </a:p>
          <a:p>
            <a:pPr lvl="2"/>
            <a:r>
              <a:rPr lang="en-US" sz="1100" dirty="0"/>
              <a:t>PO/PSO’s Targets are defined for Program.</a:t>
            </a:r>
          </a:p>
          <a:p>
            <a:pPr lvl="1"/>
            <a:r>
              <a:rPr lang="en-US" sz="1400" dirty="0"/>
              <a:t>Direct Assessment</a:t>
            </a:r>
          </a:p>
          <a:p>
            <a:pPr lvl="2"/>
            <a:r>
              <a:rPr lang="en-US" sz="1100" dirty="0"/>
              <a:t>Curriculum  given by University is adopted by program.</a:t>
            </a:r>
          </a:p>
          <a:p>
            <a:pPr lvl="2"/>
            <a:r>
              <a:rPr lang="en-US" sz="1100" dirty="0"/>
              <a:t>For each Course,</a:t>
            </a:r>
          </a:p>
          <a:p>
            <a:pPr lvl="3"/>
            <a:r>
              <a:rPr lang="en-US" sz="1100" dirty="0"/>
              <a:t>Course Outcomes (CO’s) are framed by faculty member and tagged with the Bloom’s cognitive levels.</a:t>
            </a:r>
          </a:p>
          <a:p>
            <a:pPr lvl="3"/>
            <a:r>
              <a:rPr lang="en-US" sz="1100" dirty="0"/>
              <a:t>CO attainment is computed.</a:t>
            </a:r>
          </a:p>
          <a:p>
            <a:pPr lvl="3"/>
            <a:r>
              <a:rPr lang="en-US" sz="1100" dirty="0"/>
              <a:t>CO-PO and CO-PSO mapping has been done.(3 (High) is the maximum mapping strength]</a:t>
            </a:r>
          </a:p>
          <a:p>
            <a:pPr lvl="3"/>
            <a:r>
              <a:rPr lang="en-US" sz="1100" dirty="0"/>
              <a:t>Mapping Strength for each PO and PSO is determined.</a:t>
            </a:r>
          </a:p>
          <a:p>
            <a:pPr lvl="3"/>
            <a:r>
              <a:rPr lang="en-US" sz="1100" dirty="0"/>
              <a:t>Relevant COs for each PO and PSO are identified.</a:t>
            </a:r>
          </a:p>
          <a:p>
            <a:pPr lvl="3"/>
            <a:r>
              <a:rPr lang="en-US" sz="1100" dirty="0"/>
              <a:t>For each PO/PSO, Direct attainment = (Actual Mapping Strength / Maximum Mapping Strength)* average of attainment of relevant CO’s</a:t>
            </a:r>
            <a:r>
              <a:rPr lang="en-US" sz="800" dirty="0"/>
              <a:t>.</a:t>
            </a:r>
          </a:p>
          <a:p>
            <a:pPr lvl="2"/>
            <a:r>
              <a:rPr lang="en-US" sz="1200" dirty="0"/>
              <a:t>From all courses, Direct Attainment = average of attainments for each PO and PSO.</a:t>
            </a:r>
          </a:p>
          <a:p>
            <a:pPr lvl="1"/>
            <a:r>
              <a:rPr lang="en-US" sz="1400" dirty="0"/>
              <a:t>Indirect Assessment </a:t>
            </a:r>
          </a:p>
          <a:p>
            <a:pPr lvl="2"/>
            <a:r>
              <a:rPr lang="en-US" sz="1000" dirty="0"/>
              <a:t>Student’s Exit Survey </a:t>
            </a:r>
          </a:p>
          <a:p>
            <a:pPr lvl="2"/>
            <a:r>
              <a:rPr lang="en-US" sz="1000" dirty="0"/>
              <a:t>Alumni Survey</a:t>
            </a:r>
          </a:p>
          <a:p>
            <a:pPr lvl="2"/>
            <a:r>
              <a:rPr lang="en-US" sz="1000" dirty="0"/>
              <a:t>Employer Survey</a:t>
            </a:r>
          </a:p>
          <a:p>
            <a:pPr lvl="2"/>
            <a:r>
              <a:rPr lang="en-US" sz="1000" dirty="0"/>
              <a:t>For each PO/PSO, Indirect attainment = 70% of Student’s Exit Survey + 20% of Alumni Survey + 10%  of Employer Survey</a:t>
            </a:r>
          </a:p>
          <a:p>
            <a:pPr lvl="1"/>
            <a:r>
              <a:rPr lang="en-US" sz="1200" dirty="0"/>
              <a:t>For each PO/PSO, Attainment = 80% of Direct attainment + 20% of Indirect Attainment.</a:t>
            </a:r>
          </a:p>
          <a:p>
            <a:pPr lvl="1"/>
            <a:r>
              <a:rPr lang="en-US" sz="1200" dirty="0"/>
              <a:t>PO/PSO Attainment Gap =  PO/PSO Target  –  PO/PSO Attainment</a:t>
            </a:r>
          </a:p>
          <a:p>
            <a:pPr lvl="1"/>
            <a:r>
              <a:rPr lang="en-US" sz="1200" dirty="0"/>
              <a:t>If Gap &gt;0, Plan for Closing the Gap, Otherwise , Increase the Target</a:t>
            </a:r>
          </a:p>
          <a:p>
            <a:pPr lvl="1"/>
            <a:endParaRPr lang="en-US" dirty="0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26304431-9CB3-43D0-8BFA-C79E1581E3ED}"/>
              </a:ext>
            </a:extLst>
          </p:cNvPr>
          <p:cNvGrpSpPr/>
          <p:nvPr/>
        </p:nvGrpSpPr>
        <p:grpSpPr>
          <a:xfrm>
            <a:off x="7000507" y="156368"/>
            <a:ext cx="5206017" cy="6579313"/>
            <a:chOff x="7000507" y="156368"/>
            <a:chExt cx="5206017" cy="6579313"/>
          </a:xfrm>
        </p:grpSpPr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4DDC1C0B-72BF-4BB8-A875-214AA168C74E}"/>
                </a:ext>
              </a:extLst>
            </p:cNvPr>
            <p:cNvCxnSpPr>
              <a:cxnSpLocks/>
              <a:stCxn id="40" idx="4"/>
              <a:endCxn id="37" idx="0"/>
            </p:cNvCxnSpPr>
            <p:nvPr/>
          </p:nvCxnSpPr>
          <p:spPr>
            <a:xfrm flipH="1">
              <a:off x="7996637" y="2598071"/>
              <a:ext cx="10752" cy="30118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5869B24A-A69C-4C05-A468-F04DC37BC5D0}"/>
                </a:ext>
              </a:extLst>
            </p:cNvPr>
            <p:cNvCxnSpPr>
              <a:cxnSpLocks/>
              <a:stCxn id="37" idx="2"/>
              <a:endCxn id="45" idx="0"/>
            </p:cNvCxnSpPr>
            <p:nvPr/>
          </p:nvCxnSpPr>
          <p:spPr>
            <a:xfrm>
              <a:off x="7996637" y="3231200"/>
              <a:ext cx="0" cy="19655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1ABEAD41-B779-43B5-9D5E-CB6BAA5079EB}"/>
                </a:ext>
              </a:extLst>
            </p:cNvPr>
            <p:cNvSpPr/>
            <p:nvPr/>
          </p:nvSpPr>
          <p:spPr>
            <a:xfrm>
              <a:off x="10720659" y="5323403"/>
              <a:ext cx="1485865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Action Plan or Enhancement</a:t>
              </a: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76343714-1C8F-4CAC-AFE5-3F88BF02777F}"/>
                </a:ext>
              </a:extLst>
            </p:cNvPr>
            <p:cNvSpPr/>
            <p:nvPr/>
          </p:nvSpPr>
          <p:spPr>
            <a:xfrm>
              <a:off x="9215772" y="1795843"/>
              <a:ext cx="136945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PO/PSO Targets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6CFCD7D4-7B50-4B58-9B12-D2BBEC4FF864}"/>
                </a:ext>
              </a:extLst>
            </p:cNvPr>
            <p:cNvSpPr/>
            <p:nvPr/>
          </p:nvSpPr>
          <p:spPr>
            <a:xfrm>
              <a:off x="7000507" y="2899258"/>
              <a:ext cx="1992260" cy="33194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are assessed as per</a:t>
              </a: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74D97E11-F818-4BBD-9062-7BF51CA7DED3}"/>
                </a:ext>
              </a:extLst>
            </p:cNvPr>
            <p:cNvSpPr/>
            <p:nvPr/>
          </p:nvSpPr>
          <p:spPr>
            <a:xfrm>
              <a:off x="8300725" y="156368"/>
              <a:ext cx="1384082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Program</a:t>
              </a: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55CA2EE0-2407-4412-B36F-275CD081A546}"/>
                </a:ext>
              </a:extLst>
            </p:cNvPr>
            <p:cNvSpPr/>
            <p:nvPr/>
          </p:nvSpPr>
          <p:spPr>
            <a:xfrm>
              <a:off x="7310468" y="1683671"/>
              <a:ext cx="1393842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PO/PSO</a:t>
              </a:r>
            </a:p>
          </p:txBody>
        </p: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8CA82EAE-9263-44C9-9D2C-6D10D8705583}"/>
                </a:ext>
              </a:extLst>
            </p:cNvPr>
            <p:cNvCxnSpPr>
              <a:cxnSpLocks/>
              <a:stCxn id="43" idx="1"/>
              <a:endCxn id="40" idx="0"/>
            </p:cNvCxnSpPr>
            <p:nvPr/>
          </p:nvCxnSpPr>
          <p:spPr>
            <a:xfrm flipH="1">
              <a:off x="8007389" y="1436393"/>
              <a:ext cx="686169" cy="24727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39D55425-6B4A-4E9B-A5E3-C83036D10104}"/>
                </a:ext>
              </a:extLst>
            </p:cNvPr>
            <p:cNvCxnSpPr>
              <a:cxnSpLocks/>
              <a:stCxn id="43" idx="3"/>
              <a:endCxn id="36" idx="0"/>
            </p:cNvCxnSpPr>
            <p:nvPr/>
          </p:nvCxnSpPr>
          <p:spPr>
            <a:xfrm>
              <a:off x="9298244" y="1436393"/>
              <a:ext cx="602253" cy="35945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AB7852BB-81FB-422F-921F-50505D000F8B}"/>
                </a:ext>
              </a:extLst>
            </p:cNvPr>
            <p:cNvSpPr/>
            <p:nvPr/>
          </p:nvSpPr>
          <p:spPr>
            <a:xfrm>
              <a:off x="8693558" y="1361997"/>
              <a:ext cx="604686" cy="14879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has</a:t>
              </a:r>
            </a:p>
          </p:txBody>
        </p: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1423C4D5-FDAC-44C2-9D83-F6D231859E6E}"/>
                </a:ext>
              </a:extLst>
            </p:cNvPr>
            <p:cNvCxnSpPr>
              <a:cxnSpLocks/>
              <a:stCxn id="39" idx="4"/>
              <a:endCxn id="43" idx="0"/>
            </p:cNvCxnSpPr>
            <p:nvPr/>
          </p:nvCxnSpPr>
          <p:spPr>
            <a:xfrm>
              <a:off x="8992766" y="1070768"/>
              <a:ext cx="3135" cy="29122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B233D8DA-4885-46D1-91B8-B1DFE90BAC34}"/>
                </a:ext>
              </a:extLst>
            </p:cNvPr>
            <p:cNvSpPr/>
            <p:nvPr/>
          </p:nvSpPr>
          <p:spPr>
            <a:xfrm>
              <a:off x="7256568" y="3427756"/>
              <a:ext cx="1480137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Assessment</a:t>
              </a:r>
              <a:r>
                <a:rPr lang="en-US" dirty="0"/>
                <a:t> </a:t>
              </a:r>
              <a:r>
                <a:rPr lang="en-US" sz="1400" dirty="0"/>
                <a:t>Plan</a:t>
              </a: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C4E17747-33AA-4A31-8234-D94AAD5C9C5B}"/>
                </a:ext>
              </a:extLst>
            </p:cNvPr>
            <p:cNvSpPr/>
            <p:nvPr/>
          </p:nvSpPr>
          <p:spPr>
            <a:xfrm>
              <a:off x="7176216" y="5362641"/>
              <a:ext cx="1640839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Assessment Instruments</a:t>
              </a: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7CF16014-988B-497F-BB24-3E92DEF5E59C}"/>
                </a:ext>
              </a:extLst>
            </p:cNvPr>
            <p:cNvSpPr/>
            <p:nvPr/>
          </p:nvSpPr>
          <p:spPr>
            <a:xfrm>
              <a:off x="7003641" y="4633385"/>
              <a:ext cx="1992260" cy="33194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determine</a:t>
              </a:r>
            </a:p>
          </p:txBody>
        </p: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E567610A-87F3-4C90-825F-81E561FAF89F}"/>
                </a:ext>
              </a:extLst>
            </p:cNvPr>
            <p:cNvCxnSpPr>
              <a:cxnSpLocks/>
              <a:stCxn id="45" idx="4"/>
              <a:endCxn id="47" idx="0"/>
            </p:cNvCxnSpPr>
            <p:nvPr/>
          </p:nvCxnSpPr>
          <p:spPr>
            <a:xfrm>
              <a:off x="7996637" y="4342156"/>
              <a:ext cx="3134" cy="29122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1156A4F7-B24B-4A32-8C03-0B0476C8E26A}"/>
                </a:ext>
              </a:extLst>
            </p:cNvPr>
            <p:cNvCxnSpPr>
              <a:cxnSpLocks/>
              <a:stCxn id="47" idx="2"/>
              <a:endCxn id="46" idx="0"/>
            </p:cNvCxnSpPr>
            <p:nvPr/>
          </p:nvCxnSpPr>
          <p:spPr>
            <a:xfrm flipH="1">
              <a:off x="7996636" y="4965327"/>
              <a:ext cx="3135" cy="39731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BDA3E4A9-13A4-4ABF-913A-3652637D74B3}"/>
                </a:ext>
              </a:extLst>
            </p:cNvPr>
            <p:cNvSpPr/>
            <p:nvPr/>
          </p:nvSpPr>
          <p:spPr>
            <a:xfrm>
              <a:off x="9158170" y="5323403"/>
              <a:ext cx="1452177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PO/PSO Attainment</a:t>
              </a: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BF8B2974-5557-4200-9268-92E119129389}"/>
                </a:ext>
              </a:extLst>
            </p:cNvPr>
            <p:cNvSpPr/>
            <p:nvPr/>
          </p:nvSpPr>
          <p:spPr>
            <a:xfrm>
              <a:off x="8359507" y="6443012"/>
              <a:ext cx="1266519" cy="292669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determine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E8775D43-67D0-4BAD-9533-C498F00B6756}"/>
                </a:ext>
              </a:extLst>
            </p:cNvPr>
            <p:cNvSpPr/>
            <p:nvPr/>
          </p:nvSpPr>
          <p:spPr>
            <a:xfrm>
              <a:off x="9250998" y="3611065"/>
              <a:ext cx="1266519" cy="292669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determine</a:t>
              </a:r>
            </a:p>
          </p:txBody>
        </p: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13B5F540-2615-406E-8AE3-FE29719642A4}"/>
                </a:ext>
              </a:extLst>
            </p:cNvPr>
            <p:cNvCxnSpPr>
              <a:cxnSpLocks/>
              <a:stCxn id="50" idx="0"/>
              <a:endCxn id="52" idx="2"/>
            </p:cNvCxnSpPr>
            <p:nvPr/>
          </p:nvCxnSpPr>
          <p:spPr>
            <a:xfrm flipH="1" flipV="1">
              <a:off x="9884258" y="3903734"/>
              <a:ext cx="1" cy="141966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BE2CFFBF-6280-47D3-8049-D0733B04F43C}"/>
                </a:ext>
              </a:extLst>
            </p:cNvPr>
            <p:cNvCxnSpPr>
              <a:cxnSpLocks/>
              <a:stCxn id="36" idx="4"/>
              <a:endCxn id="52" idx="0"/>
            </p:cNvCxnSpPr>
            <p:nvPr/>
          </p:nvCxnSpPr>
          <p:spPr>
            <a:xfrm flipH="1">
              <a:off x="9884258" y="2710243"/>
              <a:ext cx="16239" cy="90082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96BB2FB6-0022-4F3F-8BED-65FB8B0BCF4E}"/>
                </a:ext>
              </a:extLst>
            </p:cNvPr>
            <p:cNvSpPr/>
            <p:nvPr/>
          </p:nvSpPr>
          <p:spPr>
            <a:xfrm>
              <a:off x="10735188" y="3292576"/>
              <a:ext cx="1456811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PO/PSO Attainment Gap</a:t>
              </a:r>
            </a:p>
          </p:txBody>
        </p: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F9572AD0-3185-49D7-9934-05B2F4665905}"/>
                </a:ext>
              </a:extLst>
            </p:cNvPr>
            <p:cNvCxnSpPr>
              <a:cxnSpLocks/>
              <a:stCxn id="52" idx="3"/>
              <a:endCxn id="55" idx="2"/>
            </p:cNvCxnSpPr>
            <p:nvPr/>
          </p:nvCxnSpPr>
          <p:spPr>
            <a:xfrm flipV="1">
              <a:off x="10517517" y="3749776"/>
              <a:ext cx="217671" cy="762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A3FDA0E1-80C3-4325-9ABE-0FDB6AEA7672}"/>
                </a:ext>
              </a:extLst>
            </p:cNvPr>
            <p:cNvSpPr/>
            <p:nvPr/>
          </p:nvSpPr>
          <p:spPr>
            <a:xfrm>
              <a:off x="10830333" y="4506687"/>
              <a:ext cx="1266519" cy="292669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leads to a</a:t>
              </a:r>
            </a:p>
          </p:txBody>
        </p:sp>
        <p:cxnSp>
          <p:nvCxnSpPr>
            <p:cNvPr id="61" name="Connector: Elbow 60">
              <a:extLst>
                <a:ext uri="{FF2B5EF4-FFF2-40B4-BE49-F238E27FC236}">
                  <a16:creationId xmlns:a16="http://schemas.microsoft.com/office/drawing/2014/main" id="{75106CA7-27A0-41CD-A100-4172E3C9FF28}"/>
                </a:ext>
              </a:extLst>
            </p:cNvPr>
            <p:cNvCxnSpPr>
              <a:cxnSpLocks/>
              <a:stCxn id="46" idx="4"/>
              <a:endCxn id="51" idx="1"/>
            </p:cNvCxnSpPr>
            <p:nvPr/>
          </p:nvCxnSpPr>
          <p:spPr>
            <a:xfrm rot="16200000" flipH="1">
              <a:off x="8021918" y="6251758"/>
              <a:ext cx="312306" cy="362871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Connector: Elbow 61">
              <a:extLst>
                <a:ext uri="{FF2B5EF4-FFF2-40B4-BE49-F238E27FC236}">
                  <a16:creationId xmlns:a16="http://schemas.microsoft.com/office/drawing/2014/main" id="{78B33954-012F-43AE-9B3E-C429BB9D365F}"/>
                </a:ext>
              </a:extLst>
            </p:cNvPr>
            <p:cNvCxnSpPr>
              <a:stCxn id="51" idx="3"/>
              <a:endCxn id="50" idx="4"/>
            </p:cNvCxnSpPr>
            <p:nvPr/>
          </p:nvCxnSpPr>
          <p:spPr>
            <a:xfrm flipV="1">
              <a:off x="9626026" y="6237803"/>
              <a:ext cx="258233" cy="351544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253A9B84-9300-4E9D-96F1-07EE83FAA711}"/>
                </a:ext>
              </a:extLst>
            </p:cNvPr>
            <p:cNvCxnSpPr>
              <a:cxnSpLocks/>
              <a:stCxn id="55" idx="4"/>
              <a:endCxn id="58" idx="0"/>
            </p:cNvCxnSpPr>
            <p:nvPr/>
          </p:nvCxnSpPr>
          <p:spPr>
            <a:xfrm flipH="1">
              <a:off x="11463593" y="4206976"/>
              <a:ext cx="1" cy="29971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5A238F4C-8312-4578-A1DD-D629A8FE8319}"/>
                </a:ext>
              </a:extLst>
            </p:cNvPr>
            <p:cNvCxnSpPr>
              <a:stCxn id="58" idx="2"/>
              <a:endCxn id="35" idx="0"/>
            </p:cNvCxnSpPr>
            <p:nvPr/>
          </p:nvCxnSpPr>
          <p:spPr>
            <a:xfrm flipH="1">
              <a:off x="11463592" y="4799356"/>
              <a:ext cx="1" cy="52404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5439240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F9114-1255-4364-90EB-39EC0530B11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4. Student’s Performance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B7B4F5-2DDC-4277-9957-62131B25627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67177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74DD0-3127-4056-A03F-62421CF45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Student’s Intake and Enrollment in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7183B2-A50A-4ADD-AD75-8FE35947FA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BD0BD75F-F604-461D-91B2-964DD089A5DE}"/>
              </a:ext>
            </a:extLst>
          </p:cNvPr>
          <p:cNvGraphicFramePr>
            <a:graphicFrameLocks/>
          </p:cNvGraphicFramePr>
          <p:nvPr/>
        </p:nvGraphicFramePr>
        <p:xfrm>
          <a:off x="678427" y="1519084"/>
          <a:ext cx="11017044" cy="48374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1308276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851400-FE42-445A-814B-CADEB4A80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Success Rate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CB2A10-8477-489C-9E21-9B8FB77DEB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AA3EA3D6-D292-4670-9869-2D0DF351728E}"/>
              </a:ext>
            </a:extLst>
          </p:cNvPr>
          <p:cNvGraphicFramePr>
            <a:graphicFrameLocks/>
          </p:cNvGraphicFramePr>
          <p:nvPr/>
        </p:nvGraphicFramePr>
        <p:xfrm>
          <a:off x="6096001" y="143899"/>
          <a:ext cx="5923934" cy="29680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8363C8CA-E5EB-47D0-B531-78CB9FC690DE}"/>
              </a:ext>
            </a:extLst>
          </p:cNvPr>
          <p:cNvGraphicFramePr>
            <a:graphicFrameLocks/>
          </p:cNvGraphicFramePr>
          <p:nvPr/>
        </p:nvGraphicFramePr>
        <p:xfrm>
          <a:off x="1" y="3111911"/>
          <a:ext cx="5545394" cy="35838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BAD13B95-9C5A-4DEB-B999-61B649B96B4F}"/>
              </a:ext>
            </a:extLst>
          </p:cNvPr>
          <p:cNvGraphicFramePr>
            <a:graphicFrameLocks/>
          </p:cNvGraphicFramePr>
          <p:nvPr/>
        </p:nvGraphicFramePr>
        <p:xfrm>
          <a:off x="6646606" y="3429000"/>
          <a:ext cx="5545394" cy="32667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id="{BFCFAD7F-DC05-4A31-B7BE-D3965CCF2FD4}"/>
              </a:ext>
            </a:extLst>
          </p:cNvPr>
          <p:cNvSpPr/>
          <p:nvPr/>
        </p:nvSpPr>
        <p:spPr>
          <a:xfrm>
            <a:off x="3687097" y="1825625"/>
            <a:ext cx="2408903" cy="1791749"/>
          </a:xfrm>
          <a:prstGeom prst="cloudCallout">
            <a:avLst>
              <a:gd name="adj1" fmla="val 101616"/>
              <a:gd name="adj2" fmla="val 42744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Success Rate in stipulated period of time</a:t>
            </a:r>
          </a:p>
        </p:txBody>
      </p:sp>
      <p:sp>
        <p:nvSpPr>
          <p:cNvPr id="8" name="Thought Bubble: Cloud 7">
            <a:extLst>
              <a:ext uri="{FF2B5EF4-FFF2-40B4-BE49-F238E27FC236}">
                <a16:creationId xmlns:a16="http://schemas.microsoft.com/office/drawing/2014/main" id="{F88E91DF-F4A2-4971-8840-A6ECD1D78DEB}"/>
              </a:ext>
            </a:extLst>
          </p:cNvPr>
          <p:cNvSpPr/>
          <p:nvPr/>
        </p:nvSpPr>
        <p:spPr>
          <a:xfrm>
            <a:off x="3687097" y="1825625"/>
            <a:ext cx="2408903" cy="1791749"/>
          </a:xfrm>
          <a:prstGeom prst="cloudCallout">
            <a:avLst>
              <a:gd name="adj1" fmla="val -73486"/>
              <a:gd name="adj2" fmla="val 25459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Number of students graduated in stipulated period of time</a:t>
            </a:r>
          </a:p>
        </p:txBody>
      </p:sp>
      <p:sp>
        <p:nvSpPr>
          <p:cNvPr id="9" name="Thought Bubble: Cloud 8">
            <a:extLst>
              <a:ext uri="{FF2B5EF4-FFF2-40B4-BE49-F238E27FC236}">
                <a16:creationId xmlns:a16="http://schemas.microsoft.com/office/drawing/2014/main" id="{0036D455-CDB6-4502-9AB7-21E43C1777B3}"/>
              </a:ext>
            </a:extLst>
          </p:cNvPr>
          <p:cNvSpPr/>
          <p:nvPr/>
        </p:nvSpPr>
        <p:spPr>
          <a:xfrm>
            <a:off x="3687097" y="1825625"/>
            <a:ext cx="2408903" cy="1791749"/>
          </a:xfrm>
          <a:prstGeom prst="cloudCallout">
            <a:avLst>
              <a:gd name="adj1" fmla="val 41004"/>
              <a:gd name="adj2" fmla="val -89779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Number of students graduated without backlogs</a:t>
            </a:r>
          </a:p>
        </p:txBody>
      </p:sp>
    </p:spTree>
    <p:extLst>
      <p:ext uri="{BB962C8B-B14F-4D97-AF65-F5344CB8AC3E}">
        <p14:creationId xmlns:p14="http://schemas.microsoft.com/office/powerpoint/2010/main" val="2163320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6" grpId="0">
        <p:bldAsOne/>
      </p:bldGraphic>
      <p:bldP spid="7" grpId="0" animBg="1"/>
      <p:bldP spid="8" grpId="0" animBg="1"/>
      <p:bldP spid="8" grpId="1" animBg="1"/>
      <p:bldP spid="9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FD2175-A875-4F2A-9FE1-4CC64CDE36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Average Performance Index  (API)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FA7455-5AB8-47DA-AEBF-5460DAA096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1873359C-C552-4B8B-A8DF-A6E7EA1D0374}"/>
              </a:ext>
            </a:extLst>
          </p:cNvPr>
          <p:cNvGraphicFramePr>
            <a:graphicFrameLocks/>
          </p:cNvGraphicFramePr>
          <p:nvPr/>
        </p:nvGraphicFramePr>
        <p:xfrm>
          <a:off x="734960" y="1258094"/>
          <a:ext cx="5075903" cy="3092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94273F03-6E0E-4A81-BD3D-9F2E56FF373A}"/>
              </a:ext>
            </a:extLst>
          </p:cNvPr>
          <p:cNvGraphicFramePr>
            <a:graphicFrameLocks/>
          </p:cNvGraphicFramePr>
          <p:nvPr/>
        </p:nvGraphicFramePr>
        <p:xfrm>
          <a:off x="7349613" y="400129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F7D0465B-8D40-447E-B745-5FDDE2329A0C}"/>
              </a:ext>
            </a:extLst>
          </p:cNvPr>
          <p:cNvSpPr txBox="1">
            <a:spLocks/>
          </p:cNvSpPr>
          <p:nvPr/>
        </p:nvSpPr>
        <p:spPr>
          <a:xfrm>
            <a:off x="5572209" y="2141652"/>
            <a:ext cx="173047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Third Year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78D04C8-5EFF-4529-9ECC-2C91D87133E7}"/>
              </a:ext>
            </a:extLst>
          </p:cNvPr>
          <p:cNvSpPr txBox="1">
            <a:spLocks/>
          </p:cNvSpPr>
          <p:nvPr/>
        </p:nvSpPr>
        <p:spPr>
          <a:xfrm>
            <a:off x="5572209" y="4628586"/>
            <a:ext cx="183371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Second Year</a:t>
            </a:r>
          </a:p>
        </p:txBody>
      </p:sp>
    </p:spTree>
    <p:extLst>
      <p:ext uri="{BB962C8B-B14F-4D97-AF65-F5344CB8AC3E}">
        <p14:creationId xmlns:p14="http://schemas.microsoft.com/office/powerpoint/2010/main" val="2151868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7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B8947-60D8-4832-A9C0-B86DC620A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0168" y="365125"/>
            <a:ext cx="3743632" cy="1325563"/>
          </a:xfrm>
        </p:spPr>
        <p:txBody>
          <a:bodyPr/>
          <a:lstStyle/>
          <a:p>
            <a:r>
              <a:rPr lang="en-US" dirty="0"/>
              <a:t>Student Placement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8BEFE9-9183-43DA-B23F-B0FB2F8D68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312A4042-1CAC-4364-80C3-7FC156DC318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3878748"/>
              </p:ext>
            </p:extLst>
          </p:nvPr>
        </p:nvGraphicFramePr>
        <p:xfrm>
          <a:off x="838200" y="203199"/>
          <a:ext cx="6172200" cy="32258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6CB41B2D-398C-43DD-AB84-820A94EB51E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0184184"/>
              </p:ext>
            </p:extLst>
          </p:nvPr>
        </p:nvGraphicFramePr>
        <p:xfrm>
          <a:off x="838200" y="3911601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D7AAA943-5DFA-421D-B274-F33329C6FCA8}"/>
              </a:ext>
            </a:extLst>
          </p:cNvPr>
          <p:cNvSpPr txBox="1">
            <a:spLocks/>
          </p:cNvSpPr>
          <p:nvPr/>
        </p:nvSpPr>
        <p:spPr>
          <a:xfrm>
            <a:off x="1251155" y="3852950"/>
            <a:ext cx="173047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Higher Studies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F261781-B3F8-4239-8238-F3222F19C078}"/>
              </a:ext>
            </a:extLst>
          </p:cNvPr>
          <p:cNvSpPr txBox="1">
            <a:spLocks/>
          </p:cNvSpPr>
          <p:nvPr/>
        </p:nvSpPr>
        <p:spPr>
          <a:xfrm>
            <a:off x="8986682" y="4001294"/>
            <a:ext cx="3008672" cy="6212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 </a:t>
            </a:r>
            <a:r>
              <a:rPr lang="en-US" sz="4000" dirty="0"/>
              <a:t>Entrepreneur</a:t>
            </a:r>
            <a:endParaRPr lang="en-US" dirty="0"/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DC907249-9C8A-4AB2-88FF-7C05889FE9A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5668692"/>
              </p:ext>
            </p:extLst>
          </p:nvPr>
        </p:nvGraphicFramePr>
        <p:xfrm>
          <a:off x="6781800" y="3806913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173701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7" grpId="0"/>
      <p:bldP spid="8" grpId="0"/>
      <p:bldGraphic spid="9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F9114-1255-4364-90EB-39EC0530B11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1. Vision, Mission and Program Educational Objectives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B7B4F5-2DDC-4277-9957-62131B25627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29395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76307A-9AFE-42E0-98D1-7853C3B86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D7706F-37B4-4B98-AB7E-1A8201DA76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4AA10FB5-866F-4034-806C-36FCF75C5F89}"/>
              </a:ext>
            </a:extLst>
          </p:cNvPr>
          <p:cNvGrpSpPr/>
          <p:nvPr/>
        </p:nvGrpSpPr>
        <p:grpSpPr>
          <a:xfrm>
            <a:off x="934895" y="681036"/>
            <a:ext cx="6793260" cy="5351053"/>
            <a:chOff x="252455" y="124285"/>
            <a:chExt cx="6079518" cy="4288666"/>
          </a:xfrm>
        </p:grpSpPr>
        <p:sp>
          <p:nvSpPr>
            <p:cNvPr id="4" name="Isosceles Triangle 3">
              <a:extLst>
                <a:ext uri="{FF2B5EF4-FFF2-40B4-BE49-F238E27FC236}">
                  <a16:creationId xmlns:a16="http://schemas.microsoft.com/office/drawing/2014/main" id="{3DE1A81A-DC41-41D9-8E1B-891987E3750A}"/>
                </a:ext>
              </a:extLst>
            </p:cNvPr>
            <p:cNvSpPr/>
            <p:nvPr/>
          </p:nvSpPr>
          <p:spPr>
            <a:xfrm>
              <a:off x="1946788" y="1478628"/>
              <a:ext cx="2521974" cy="1950372"/>
            </a:xfrm>
            <a:prstGeom prst="triangle">
              <a:avLst/>
            </a:prstGeom>
            <a:gradFill flip="none" rotWithShape="1">
              <a:gsLst>
                <a:gs pos="0">
                  <a:schemeClr val="accent4">
                    <a:lumMod val="67000"/>
                  </a:schemeClr>
                </a:gs>
                <a:gs pos="48000">
                  <a:schemeClr val="accent4">
                    <a:lumMod val="97000"/>
                    <a:lumOff val="3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/>
                <a:t>Professional Societies</a:t>
              </a:r>
            </a:p>
            <a:p>
              <a:pPr algn="ctr"/>
              <a:endParaRPr lang="en-US" sz="1400" dirty="0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6E6DA2AD-0FD1-4827-B522-C5BFA35F1A28}"/>
                </a:ext>
              </a:extLst>
            </p:cNvPr>
            <p:cNvSpPr/>
            <p:nvPr/>
          </p:nvSpPr>
          <p:spPr>
            <a:xfrm>
              <a:off x="2610465" y="124285"/>
              <a:ext cx="1194620" cy="962945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IEEE, Student Branch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08CDBA30-73B5-4A95-8A56-6E4BFCBEAE35}"/>
                </a:ext>
              </a:extLst>
            </p:cNvPr>
            <p:cNvSpPr/>
            <p:nvPr/>
          </p:nvSpPr>
          <p:spPr>
            <a:xfrm>
              <a:off x="252455" y="3269951"/>
              <a:ext cx="1344561" cy="114300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Institution of Engineers, India (IEI)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07319988-C2C6-4B7B-B1B8-1A528D67E420}"/>
                </a:ext>
              </a:extLst>
            </p:cNvPr>
            <p:cNvSpPr/>
            <p:nvPr/>
          </p:nvSpPr>
          <p:spPr>
            <a:xfrm>
              <a:off x="5141043" y="2857500"/>
              <a:ext cx="1190930" cy="1143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CS Students Society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8EC82EBD-BDF2-47FD-B771-3FF8352F359A}"/>
                </a:ext>
              </a:extLst>
            </p:cNvPr>
            <p:cNvCxnSpPr>
              <a:cxnSpLocks/>
              <a:endCxn id="5" idx="4"/>
            </p:cNvCxnSpPr>
            <p:nvPr/>
          </p:nvCxnSpPr>
          <p:spPr>
            <a:xfrm flipV="1">
              <a:off x="3207775" y="1087230"/>
              <a:ext cx="0" cy="42778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5E723BEF-200A-4619-9037-B562A9301B36}"/>
                </a:ext>
              </a:extLst>
            </p:cNvPr>
            <p:cNvCxnSpPr>
              <a:stCxn id="4" idx="2"/>
              <a:endCxn id="6" idx="6"/>
            </p:cNvCxnSpPr>
            <p:nvPr/>
          </p:nvCxnSpPr>
          <p:spPr>
            <a:xfrm flipH="1">
              <a:off x="1597016" y="3429000"/>
              <a:ext cx="349772" cy="41245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62C0AFAD-C317-4584-9D1A-082A9CED6B8C}"/>
                </a:ext>
              </a:extLst>
            </p:cNvPr>
            <p:cNvCxnSpPr>
              <a:stCxn id="4" idx="4"/>
              <a:endCxn id="7" idx="2"/>
            </p:cNvCxnSpPr>
            <p:nvPr/>
          </p:nvCxnSpPr>
          <p:spPr>
            <a:xfrm>
              <a:off x="4468762" y="3429000"/>
              <a:ext cx="67228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69D5D3EA-71FD-4717-85EB-7B6D39B815CB}"/>
              </a:ext>
            </a:extLst>
          </p:cNvPr>
          <p:cNvSpPr/>
          <p:nvPr/>
        </p:nvSpPr>
        <p:spPr>
          <a:xfrm>
            <a:off x="8303581" y="365125"/>
            <a:ext cx="2949667" cy="6127750"/>
          </a:xfrm>
          <a:prstGeom prst="rect">
            <a:avLst/>
          </a:prstGeom>
          <a:gradFill>
            <a:gsLst>
              <a:gs pos="3000">
                <a:schemeClr val="accent4">
                  <a:lumMod val="110000"/>
                  <a:satMod val="105000"/>
                  <a:tint val="67000"/>
                </a:schemeClr>
              </a:gs>
              <a:gs pos="50000">
                <a:schemeClr val="accent4">
                  <a:lumMod val="105000"/>
                  <a:satMod val="103000"/>
                  <a:tint val="73000"/>
                </a:schemeClr>
              </a:gs>
              <a:gs pos="100000">
                <a:schemeClr val="accent4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75114368-51DE-4959-98B4-693F98BFDE8F}"/>
              </a:ext>
            </a:extLst>
          </p:cNvPr>
          <p:cNvSpPr/>
          <p:nvPr/>
        </p:nvSpPr>
        <p:spPr>
          <a:xfrm>
            <a:off x="8612069" y="627781"/>
            <a:ext cx="2332689" cy="8362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Publications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AABD265E-D835-450E-AC99-31313C400A4E}"/>
              </a:ext>
            </a:extLst>
          </p:cNvPr>
          <p:cNvSpPr/>
          <p:nvPr/>
        </p:nvSpPr>
        <p:spPr>
          <a:xfrm>
            <a:off x="8612069" y="1882521"/>
            <a:ext cx="2332690" cy="9259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Magazine</a:t>
            </a:r>
          </a:p>
          <a:p>
            <a:pPr algn="ctr"/>
            <a:r>
              <a:rPr lang="en-US" sz="1400" dirty="0"/>
              <a:t>VOYAGER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D07694B1-E23C-420D-9A7D-ECF1B28FDB14}"/>
              </a:ext>
            </a:extLst>
          </p:cNvPr>
          <p:cNvSpPr/>
          <p:nvPr/>
        </p:nvSpPr>
        <p:spPr>
          <a:xfrm>
            <a:off x="8612069" y="3039826"/>
            <a:ext cx="2332690" cy="9259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Newsletter</a:t>
            </a:r>
          </a:p>
          <a:p>
            <a:pPr algn="ctr"/>
            <a:r>
              <a:rPr lang="en-US" sz="1400" dirty="0"/>
              <a:t>BITS &amp; BYTES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B2656DF1-6391-4247-BAF6-77AAC4C54061}"/>
              </a:ext>
            </a:extLst>
          </p:cNvPr>
          <p:cNvSpPr/>
          <p:nvPr/>
        </p:nvSpPr>
        <p:spPr>
          <a:xfrm>
            <a:off x="8612068" y="4197131"/>
            <a:ext cx="2332690" cy="9259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Journal</a:t>
            </a:r>
          </a:p>
          <a:p>
            <a:pPr algn="ctr"/>
            <a:r>
              <a:rPr lang="en-US" sz="1400" dirty="0"/>
              <a:t>MIT Transactions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CCE03D62-97EC-4DD8-B7B1-2655F4AEADA8}"/>
              </a:ext>
            </a:extLst>
          </p:cNvPr>
          <p:cNvSpPr/>
          <p:nvPr/>
        </p:nvSpPr>
        <p:spPr>
          <a:xfrm>
            <a:off x="8612068" y="5366658"/>
            <a:ext cx="2332690" cy="9259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Journal</a:t>
            </a:r>
          </a:p>
          <a:p>
            <a:pPr algn="ctr"/>
            <a:r>
              <a:rPr lang="en-US" sz="1400" dirty="0"/>
              <a:t>MIT IJCSIT</a:t>
            </a:r>
          </a:p>
        </p:txBody>
      </p:sp>
    </p:spTree>
    <p:extLst>
      <p:ext uri="{BB962C8B-B14F-4D97-AF65-F5344CB8AC3E}">
        <p14:creationId xmlns:p14="http://schemas.microsoft.com/office/powerpoint/2010/main" val="235625909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F9114-1255-4364-90EB-39EC0530B11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5. Faculty Information And Contributions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B7B4F5-2DDC-4277-9957-62131B25627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05117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9614D-DFB5-4426-938A-7FF7F5063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Student-Faculty Ratio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B8449149-8058-42BF-9019-D6EAC6D136E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6457072"/>
              </p:ext>
            </p:extLst>
          </p:nvPr>
        </p:nvGraphicFramePr>
        <p:xfrm>
          <a:off x="1291771" y="1690688"/>
          <a:ext cx="10062029" cy="4576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1207641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1F779301-2471-4EA3-9B75-0DE9B4B0C62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6534100"/>
              </p:ext>
            </p:extLst>
          </p:nvPr>
        </p:nvGraphicFramePr>
        <p:xfrm>
          <a:off x="7053942" y="3544732"/>
          <a:ext cx="4785866" cy="3114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E425D595-0259-4D23-A223-2AAE8F28E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422" y="3017583"/>
            <a:ext cx="2903163" cy="1081041"/>
          </a:xfrm>
        </p:spPr>
        <p:txBody>
          <a:bodyPr>
            <a:normAutofit/>
          </a:bodyPr>
          <a:lstStyle/>
          <a:p>
            <a:r>
              <a:rPr lang="en-US" sz="3600" dirty="0"/>
              <a:t>Faculty Qualification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2740F81-E13C-4C98-B1B2-4AE46C8880F9}"/>
              </a:ext>
            </a:extLst>
          </p:cNvPr>
          <p:cNvSpPr txBox="1">
            <a:spLocks/>
          </p:cNvSpPr>
          <p:nvPr/>
        </p:nvSpPr>
        <p:spPr>
          <a:xfrm>
            <a:off x="434389" y="135079"/>
            <a:ext cx="366005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Faculty Cadre Proportion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B415A18-A021-44DB-A95A-3E9E4350A414}"/>
              </a:ext>
            </a:extLst>
          </p:cNvPr>
          <p:cNvSpPr txBox="1">
            <a:spLocks/>
          </p:cNvSpPr>
          <p:nvPr/>
        </p:nvSpPr>
        <p:spPr>
          <a:xfrm>
            <a:off x="6144431" y="3940395"/>
            <a:ext cx="2681712" cy="13995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Faculty Retention</a:t>
            </a:r>
          </a:p>
        </p:txBody>
      </p: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42E81563-DC01-4B46-B51E-949E12F33D7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091417"/>
              </p:ext>
            </p:extLst>
          </p:nvPr>
        </p:nvGraphicFramePr>
        <p:xfrm>
          <a:off x="3526971" y="198796"/>
          <a:ext cx="7605485" cy="30360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427B76CB-09E8-43FF-A6D0-445D2BD5372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51873459"/>
              </p:ext>
            </p:extLst>
          </p:nvPr>
        </p:nvGraphicFramePr>
        <p:xfrm>
          <a:off x="352192" y="3821906"/>
          <a:ext cx="5347036" cy="30360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376301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7" grpId="0">
        <p:bldAsOne/>
      </p:bldGraphic>
      <p:bldP spid="2" grpId="0"/>
      <p:bldP spid="9" grpId="0"/>
      <p:bldGraphic spid="15" grpId="0">
        <p:bldAsOne/>
      </p:bldGraphic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781957-6AAC-4FBF-A2D2-21C578311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3046710" cy="1339689"/>
          </a:xfrm>
        </p:spPr>
        <p:txBody>
          <a:bodyPr>
            <a:normAutofit fontScale="90000"/>
          </a:bodyPr>
          <a:lstStyle/>
          <a:p>
            <a:r>
              <a:rPr lang="en-US" dirty="0"/>
              <a:t>Research paper publications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DFB175-5897-4201-B0AE-ACAAFBEBED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B2C6380-1CFB-4A57-8F7B-809FA60872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5835631"/>
              </p:ext>
            </p:extLst>
          </p:nvPr>
        </p:nvGraphicFramePr>
        <p:xfrm>
          <a:off x="3884911" y="225832"/>
          <a:ext cx="7361151" cy="357649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9655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52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70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76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502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9066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29661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Year</a:t>
                      </a:r>
                      <a:endParaRPr lang="en-US" sz="17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50165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Journals</a:t>
                      </a:r>
                      <a:endParaRPr lang="en-US" sz="1700" dirty="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Conferences</a:t>
                      </a:r>
                      <a:endParaRPr lang="en-US" sz="1700" dirty="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Total</a:t>
                      </a:r>
                      <a:endParaRPr lang="en-US" sz="17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285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-146685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International Journals</a:t>
                      </a:r>
                      <a:endParaRPr lang="en-US" sz="17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254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National Journals</a:t>
                      </a:r>
                      <a:endParaRPr lang="en-US" sz="17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80645" indent="-2794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International Conferences</a:t>
                      </a:r>
                      <a:endParaRPr lang="en-US" sz="17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93980" indent="12192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National Conferences</a:t>
                      </a:r>
                      <a:endParaRPr lang="en-US" sz="17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8402">
                <a:tc>
                  <a:txBody>
                    <a:bodyPr/>
                    <a:lstStyle/>
                    <a:p>
                      <a:pPr marL="0" marR="192405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2020-21</a:t>
                      </a:r>
                      <a:endParaRPr lang="en-US" sz="17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-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+mn-lt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-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33274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36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7802">
                <a:tc>
                  <a:txBody>
                    <a:bodyPr/>
                    <a:lstStyle/>
                    <a:p>
                      <a:pPr marL="0" marR="192405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2019-20</a:t>
                      </a:r>
                      <a:endParaRPr lang="en-US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03</a:t>
                      </a:r>
                      <a:endParaRPr lang="en-US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15</a:t>
                      </a:r>
                      <a:endParaRPr lang="en-US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33274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37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9661">
                <a:tc>
                  <a:txBody>
                    <a:bodyPr/>
                    <a:lstStyle/>
                    <a:p>
                      <a:pPr marL="0" marR="192405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2018-19</a:t>
                      </a:r>
                      <a:endParaRPr lang="en-US" sz="17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+mn-lt"/>
                        </a:rPr>
                        <a:t>11</a:t>
                      </a:r>
                      <a:endParaRPr lang="en-US" sz="17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+mn-lt"/>
                        </a:rPr>
                        <a:t>-</a:t>
                      </a:r>
                      <a:endParaRPr lang="en-US" sz="17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+mn-lt"/>
                        </a:rPr>
                        <a:t>03</a:t>
                      </a:r>
                      <a:endParaRPr lang="en-US" sz="17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+mn-lt"/>
                        </a:rPr>
                        <a:t>-</a:t>
                      </a:r>
                      <a:endParaRPr lang="en-US" sz="17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33274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14</a:t>
                      </a:r>
                      <a:endParaRPr lang="en-US" sz="17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0461">
                <a:tc>
                  <a:txBody>
                    <a:bodyPr/>
                    <a:lstStyle/>
                    <a:p>
                      <a:pPr marL="0" marR="192405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2017-18</a:t>
                      </a:r>
                      <a:endParaRPr lang="en-US" sz="17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+mn-lt"/>
                        </a:rPr>
                        <a:t>08</a:t>
                      </a:r>
                      <a:endParaRPr lang="en-US" sz="17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+mn-lt"/>
                        </a:rPr>
                        <a:t>-</a:t>
                      </a:r>
                      <a:endParaRPr lang="en-US" sz="17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+mn-lt"/>
                        </a:rPr>
                        <a:t>03</a:t>
                      </a:r>
                      <a:endParaRPr lang="en-US" sz="17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+mn-lt"/>
                        </a:rPr>
                        <a:t>17</a:t>
                      </a:r>
                      <a:endParaRPr lang="en-US" sz="17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33274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28</a:t>
                      </a:r>
                      <a:endParaRPr lang="en-US" sz="17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8824">
                <a:tc>
                  <a:txBody>
                    <a:bodyPr/>
                    <a:lstStyle/>
                    <a:p>
                      <a:pPr marL="0" marR="192405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2016-17</a:t>
                      </a:r>
                      <a:endParaRPr lang="en-US" sz="17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+mn-lt"/>
                        </a:rPr>
                        <a:t>04</a:t>
                      </a:r>
                      <a:endParaRPr lang="en-US" sz="17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+mn-lt"/>
                        </a:rPr>
                        <a:t>-</a:t>
                      </a:r>
                      <a:endParaRPr lang="en-US" sz="17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+mn-lt"/>
                        </a:rPr>
                        <a:t>04</a:t>
                      </a:r>
                      <a:endParaRPr lang="en-US" sz="17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+mn-lt"/>
                        </a:rPr>
                        <a:t>02</a:t>
                      </a:r>
                      <a:endParaRPr lang="en-US" sz="17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33274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10</a:t>
                      </a:r>
                      <a:endParaRPr lang="en-US" sz="17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28824">
                <a:tc>
                  <a:txBody>
                    <a:bodyPr/>
                    <a:lstStyle/>
                    <a:p>
                      <a:pPr marL="0" marR="19304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Total</a:t>
                      </a:r>
                      <a:endParaRPr lang="en-US" sz="17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kern="12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01</a:t>
                      </a:r>
                      <a:endParaRPr lang="en-US" sz="17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27</a:t>
                      </a:r>
                      <a:endParaRPr lang="en-US" sz="17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34</a:t>
                      </a:r>
                      <a:endParaRPr lang="en-US" sz="17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29337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125</a:t>
                      </a:r>
                      <a:endParaRPr lang="en-US" sz="17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98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id="{4313FA13-3B40-4FCC-8747-015AFF85E08C}"/>
              </a:ext>
            </a:extLst>
          </p:cNvPr>
          <p:cNvSpPr txBox="1">
            <a:spLocks/>
          </p:cNvSpPr>
          <p:nvPr/>
        </p:nvSpPr>
        <p:spPr>
          <a:xfrm>
            <a:off x="6504038" y="4032304"/>
            <a:ext cx="4999703" cy="19146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1"/>
            <a:r>
              <a:rPr lang="en-US" sz="4000" dirty="0">
                <a:latin typeface="+mj-lt"/>
              </a:rPr>
              <a:t>Faculty Participation in FDP/STTPs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34A78B9C-66E2-450E-9C2D-E45D8CA5051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5157226"/>
              </p:ext>
            </p:extLst>
          </p:nvPr>
        </p:nvGraphicFramePr>
        <p:xfrm>
          <a:off x="838199" y="4001294"/>
          <a:ext cx="5257801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61413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Graphic spid="10" grpId="0">
        <p:bldAsOne/>
      </p:bldGraphic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583E4-D13C-4309-8F0A-90B568E16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F0883B-B8CA-43E2-B2EB-45F20AA571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B6932E6F-0E6A-43CA-A91D-CCB09A387338}"/>
              </a:ext>
            </a:extLst>
          </p:cNvPr>
          <p:cNvGrpSpPr/>
          <p:nvPr/>
        </p:nvGrpSpPr>
        <p:grpSpPr>
          <a:xfrm>
            <a:off x="8553738" y="411595"/>
            <a:ext cx="2683213" cy="6120581"/>
            <a:chOff x="8967019" y="737419"/>
            <a:chExt cx="2683213" cy="6120581"/>
          </a:xfrm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7BB2FDB2-E516-4E9F-BD42-9DBB84E1F30E}"/>
                </a:ext>
              </a:extLst>
            </p:cNvPr>
            <p:cNvSpPr/>
            <p:nvPr/>
          </p:nvSpPr>
          <p:spPr>
            <a:xfrm>
              <a:off x="8967019" y="737419"/>
              <a:ext cx="2683213" cy="6120581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F295836C-B353-4466-ACE3-70ACABB96D2D}"/>
                </a:ext>
              </a:extLst>
            </p:cNvPr>
            <p:cNvGrpSpPr/>
            <p:nvPr/>
          </p:nvGrpSpPr>
          <p:grpSpPr>
            <a:xfrm>
              <a:off x="9224099" y="896598"/>
              <a:ext cx="2191458" cy="5817249"/>
              <a:chOff x="9162342" y="903004"/>
              <a:chExt cx="2191458" cy="5817249"/>
            </a:xfrm>
          </p:grpSpPr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9E69A829-569F-43D5-B811-24340E54F276}"/>
                  </a:ext>
                </a:extLst>
              </p:cNvPr>
              <p:cNvSpPr/>
              <p:nvPr/>
            </p:nvSpPr>
            <p:spPr>
              <a:xfrm>
                <a:off x="9174596" y="2056644"/>
                <a:ext cx="2179204" cy="968936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Sponsored Research </a:t>
                </a:r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FC795CC7-CE5E-42CF-9E77-AFF96605C0C9}"/>
                  </a:ext>
                </a:extLst>
              </p:cNvPr>
              <p:cNvSpPr/>
              <p:nvPr/>
            </p:nvSpPr>
            <p:spPr>
              <a:xfrm>
                <a:off x="9162342" y="5751317"/>
                <a:ext cx="2179204" cy="968936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Development Activities</a:t>
                </a:r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33473EB2-C9B5-4012-AD48-27E5B8B2A321}"/>
                  </a:ext>
                </a:extLst>
              </p:cNvPr>
              <p:cNvSpPr/>
              <p:nvPr/>
            </p:nvSpPr>
            <p:spPr>
              <a:xfrm>
                <a:off x="9170964" y="3291875"/>
                <a:ext cx="2179204" cy="968936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Books/Book Chapters</a:t>
                </a:r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669D3127-9EFE-4BF7-B5F0-4CB87CE15063}"/>
                  </a:ext>
                </a:extLst>
              </p:cNvPr>
              <p:cNvSpPr/>
              <p:nvPr/>
            </p:nvSpPr>
            <p:spPr>
              <a:xfrm>
                <a:off x="9170964" y="4521596"/>
                <a:ext cx="2179204" cy="968936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Visiting Faculty</a:t>
                </a:r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A0E268F7-A866-40B3-A8B7-642C0511E209}"/>
                  </a:ext>
                </a:extLst>
              </p:cNvPr>
              <p:cNvSpPr/>
              <p:nvPr/>
            </p:nvSpPr>
            <p:spPr>
              <a:xfrm>
                <a:off x="9170964" y="903004"/>
                <a:ext cx="2182836" cy="968936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PhD awarded while working in the Institute</a:t>
                </a:r>
              </a:p>
            </p:txBody>
          </p:sp>
        </p:grp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F4228289-8149-46AA-9CC5-57693A21A3F1}"/>
              </a:ext>
            </a:extLst>
          </p:cNvPr>
          <p:cNvGrpSpPr/>
          <p:nvPr/>
        </p:nvGrpSpPr>
        <p:grpSpPr>
          <a:xfrm>
            <a:off x="669334" y="681037"/>
            <a:ext cx="6819253" cy="5123388"/>
            <a:chOff x="2929180" y="412041"/>
            <a:chExt cx="6819253" cy="5123388"/>
          </a:xfrm>
        </p:grpSpPr>
        <p:sp>
          <p:nvSpPr>
            <p:cNvPr id="60" name="Star: 8 Points 59">
              <a:extLst>
                <a:ext uri="{FF2B5EF4-FFF2-40B4-BE49-F238E27FC236}">
                  <a16:creationId xmlns:a16="http://schemas.microsoft.com/office/drawing/2014/main" id="{8F38B07B-062D-4F7B-A0E6-C4244E9C6211}"/>
                </a:ext>
              </a:extLst>
            </p:cNvPr>
            <p:cNvSpPr/>
            <p:nvPr/>
          </p:nvSpPr>
          <p:spPr>
            <a:xfrm>
              <a:off x="5176433" y="1925292"/>
              <a:ext cx="2324746" cy="2092270"/>
            </a:xfrm>
            <a:prstGeom prst="star8">
              <a:avLst/>
            </a:prstGeom>
            <a:gradFill flip="none" rotWithShape="1">
              <a:gsLst>
                <a:gs pos="0">
                  <a:schemeClr val="accent4">
                    <a:lumMod val="67000"/>
                  </a:schemeClr>
                </a:gs>
                <a:gs pos="48000">
                  <a:schemeClr val="accent4">
                    <a:lumMod val="97000"/>
                    <a:lumOff val="3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  <a:p>
              <a:pPr algn="ctr"/>
              <a:r>
                <a:rPr lang="en-US" sz="1600" dirty="0">
                  <a:solidFill>
                    <a:sysClr val="windowText" lastClr="000000"/>
                  </a:solidFill>
                </a:rPr>
                <a:t>Innovation by  Faculty in Teaching and Learning</a:t>
              </a:r>
            </a:p>
            <a:p>
              <a:pPr algn="ctr"/>
              <a:endParaRPr lang="en-US" sz="1400" dirty="0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B0E12168-B32E-4790-9E35-D14B3773E84E}"/>
                </a:ext>
              </a:extLst>
            </p:cNvPr>
            <p:cNvSpPr/>
            <p:nvPr/>
          </p:nvSpPr>
          <p:spPr>
            <a:xfrm>
              <a:off x="3549113" y="943514"/>
              <a:ext cx="1627321" cy="1075759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Concept Maps</a:t>
              </a:r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A17C5B3F-EB8E-4FFA-9275-B80A1B448C4A}"/>
                </a:ext>
              </a:extLst>
            </p:cNvPr>
            <p:cNvSpPr/>
            <p:nvPr/>
          </p:nvSpPr>
          <p:spPr>
            <a:xfrm>
              <a:off x="2929180" y="2429836"/>
              <a:ext cx="1627321" cy="1075759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Collaborative learning</a:t>
              </a:r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2FEE41BD-C917-4C70-97E9-FFA5ED664A30}"/>
                </a:ext>
              </a:extLst>
            </p:cNvPr>
            <p:cNvSpPr/>
            <p:nvPr/>
          </p:nvSpPr>
          <p:spPr>
            <a:xfrm>
              <a:off x="3490996" y="4109806"/>
              <a:ext cx="1627320" cy="10757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YouTube Channels and recorded lectures</a:t>
              </a:r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9C31577B-5D5F-4378-8406-D2FA745F36A9}"/>
                </a:ext>
              </a:extLst>
            </p:cNvPr>
            <p:cNvSpPr/>
            <p:nvPr/>
          </p:nvSpPr>
          <p:spPr>
            <a:xfrm>
              <a:off x="8121113" y="2429836"/>
              <a:ext cx="1627320" cy="10757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E-learning</a:t>
              </a:r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8CDC9AAE-7145-47A3-A5C3-C0A164CC2620}"/>
                </a:ext>
              </a:extLst>
            </p:cNvPr>
            <p:cNvSpPr/>
            <p:nvPr/>
          </p:nvSpPr>
          <p:spPr>
            <a:xfrm>
              <a:off x="7490199" y="961182"/>
              <a:ext cx="1627320" cy="1075759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Charts</a:t>
              </a:r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5BD9AF1F-1F71-401C-BAD4-963E215172DB}"/>
                </a:ext>
              </a:extLst>
            </p:cNvPr>
            <p:cNvSpPr/>
            <p:nvPr/>
          </p:nvSpPr>
          <p:spPr>
            <a:xfrm>
              <a:off x="7652934" y="3999370"/>
              <a:ext cx="1627320" cy="1075759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Technical Memes</a:t>
              </a:r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93CBCBC8-8D79-4516-B3C0-41C90F2E1BCE}"/>
                </a:ext>
              </a:extLst>
            </p:cNvPr>
            <p:cNvSpPr/>
            <p:nvPr/>
          </p:nvSpPr>
          <p:spPr>
            <a:xfrm>
              <a:off x="5525146" y="412041"/>
              <a:ext cx="1627320" cy="10757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Modern Teaching Aid</a:t>
              </a:r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57621D49-95AA-464C-95C4-A12837102F39}"/>
                </a:ext>
              </a:extLst>
            </p:cNvPr>
            <p:cNvSpPr/>
            <p:nvPr/>
          </p:nvSpPr>
          <p:spPr>
            <a:xfrm>
              <a:off x="5525146" y="4459670"/>
              <a:ext cx="1627320" cy="1075759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Project based learning</a:t>
              </a:r>
            </a:p>
          </p:txBody>
        </p:sp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CB152AA1-27E6-42F8-97FF-EC6C79523C76}"/>
                </a:ext>
              </a:extLst>
            </p:cNvPr>
            <p:cNvCxnSpPr>
              <a:stCxn id="60" idx="6"/>
              <a:endCxn id="67" idx="4"/>
            </p:cNvCxnSpPr>
            <p:nvPr/>
          </p:nvCxnSpPr>
          <p:spPr>
            <a:xfrm flipV="1">
              <a:off x="6338806" y="1487800"/>
              <a:ext cx="0" cy="43749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7C7E6CC0-77D0-4960-9EBD-E738BD0CABF2}"/>
                </a:ext>
              </a:extLst>
            </p:cNvPr>
            <p:cNvCxnSpPr>
              <a:cxnSpLocks/>
              <a:stCxn id="60" idx="2"/>
              <a:endCxn id="68" idx="0"/>
            </p:cNvCxnSpPr>
            <p:nvPr/>
          </p:nvCxnSpPr>
          <p:spPr>
            <a:xfrm>
              <a:off x="6338806" y="4017562"/>
              <a:ext cx="0" cy="44210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CF4F9380-9AC3-4653-B4C0-55935E344705}"/>
                </a:ext>
              </a:extLst>
            </p:cNvPr>
            <p:cNvCxnSpPr>
              <a:stCxn id="60" idx="5"/>
              <a:endCxn id="61" idx="5"/>
            </p:cNvCxnSpPr>
            <p:nvPr/>
          </p:nvCxnSpPr>
          <p:spPr>
            <a:xfrm flipH="1" flipV="1">
              <a:off x="4938118" y="1861732"/>
              <a:ext cx="578766" cy="36996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BBE33DB2-A006-45E8-A22C-5B76EF0713BF}"/>
                </a:ext>
              </a:extLst>
            </p:cNvPr>
            <p:cNvCxnSpPr>
              <a:stCxn id="60" idx="4"/>
              <a:endCxn id="62" idx="6"/>
            </p:cNvCxnSpPr>
            <p:nvPr/>
          </p:nvCxnSpPr>
          <p:spPr>
            <a:xfrm flipH="1" flipV="1">
              <a:off x="4556501" y="2967716"/>
              <a:ext cx="619932" cy="371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03E5F4E9-41D4-4B9C-B05B-DEA0979D692C}"/>
                </a:ext>
              </a:extLst>
            </p:cNvPr>
            <p:cNvCxnSpPr>
              <a:cxnSpLocks/>
              <a:stCxn id="60" idx="3"/>
              <a:endCxn id="63" idx="7"/>
            </p:cNvCxnSpPr>
            <p:nvPr/>
          </p:nvCxnSpPr>
          <p:spPr>
            <a:xfrm flipH="1">
              <a:off x="4880001" y="3711156"/>
              <a:ext cx="636883" cy="55619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380A6078-2C69-4781-9DEA-366F143C061F}"/>
                </a:ext>
              </a:extLst>
            </p:cNvPr>
            <p:cNvCxnSpPr>
              <a:stCxn id="60" idx="1"/>
              <a:endCxn id="66" idx="1"/>
            </p:cNvCxnSpPr>
            <p:nvPr/>
          </p:nvCxnSpPr>
          <p:spPr>
            <a:xfrm>
              <a:off x="7160728" y="3711156"/>
              <a:ext cx="730521" cy="44575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C770F193-9FEF-421A-A3E6-3E093D712321}"/>
                </a:ext>
              </a:extLst>
            </p:cNvPr>
            <p:cNvCxnSpPr>
              <a:cxnSpLocks/>
              <a:stCxn id="60" idx="0"/>
              <a:endCxn id="64" idx="2"/>
            </p:cNvCxnSpPr>
            <p:nvPr/>
          </p:nvCxnSpPr>
          <p:spPr>
            <a:xfrm flipV="1">
              <a:off x="7501179" y="2967716"/>
              <a:ext cx="619934" cy="371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>
              <a:extLst>
                <a:ext uri="{FF2B5EF4-FFF2-40B4-BE49-F238E27FC236}">
                  <a16:creationId xmlns:a16="http://schemas.microsoft.com/office/drawing/2014/main" id="{75E04092-4D38-4309-B085-D7FF38B1EBF7}"/>
                </a:ext>
              </a:extLst>
            </p:cNvPr>
            <p:cNvCxnSpPr>
              <a:stCxn id="60" idx="7"/>
              <a:endCxn id="65" idx="3"/>
            </p:cNvCxnSpPr>
            <p:nvPr/>
          </p:nvCxnSpPr>
          <p:spPr>
            <a:xfrm flipV="1">
              <a:off x="7160728" y="1879400"/>
              <a:ext cx="567786" cy="35229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4785589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F9114-1255-4364-90EB-39EC0530B11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6. Facilities and Technical Support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B7B4F5-2DDC-4277-9957-62131B25627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40850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A55CE0-8BA6-49A1-8257-EC3A2AF5C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Laboratories and technical manpower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D2D291-FAE0-4D15-A212-87CF4C694E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8 well equipped laboratories with 10 dedicated technical manpower.</a:t>
            </a:r>
          </a:p>
          <a:p>
            <a:pPr algn="just"/>
            <a:r>
              <a:rPr lang="en-US" dirty="0"/>
              <a:t>Three project labs.</a:t>
            </a:r>
          </a:p>
          <a:p>
            <a:pPr algn="just"/>
            <a:r>
              <a:rPr lang="en-US" dirty="0"/>
              <a:t>e-Yantra Robotics Lab and Internet of Things Lab as additional facilities for enhancing quality of learning experience in laboratories.</a:t>
            </a:r>
          </a:p>
          <a:p>
            <a:pPr algn="just"/>
            <a:r>
              <a:rPr lang="en-US" dirty="0"/>
              <a:t>One lab Technician/Assistant is assigned for two lab. </a:t>
            </a:r>
          </a:p>
          <a:p>
            <a:pPr algn="just"/>
            <a:r>
              <a:rPr lang="en-US" dirty="0"/>
              <a:t>Laboratories run on a centralized online UPS of 40 KVA. </a:t>
            </a:r>
          </a:p>
          <a:p>
            <a:pPr algn="just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75529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5EE3A0-215F-46A9-ADAB-41EFD7A57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laboratory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577716-2618-4D7A-94CF-E6F830EBDC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75350"/>
            <a:ext cx="10282084" cy="1935213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The department has three project labs.</a:t>
            </a:r>
          </a:p>
          <a:p>
            <a:pPr algn="just"/>
            <a:r>
              <a:rPr lang="en-US" dirty="0"/>
              <a:t>The project labs have licensed software such as Turbo C++,Oracle, Adobe Photoshop, GIF Animator Pro, PDC Visual Prolog 7.0, Microsoft Campus Agreement, Antivirus software, etc.</a:t>
            </a:r>
          </a:p>
          <a:p>
            <a:pPr algn="just"/>
            <a:r>
              <a:rPr lang="en-US" dirty="0"/>
              <a:t>We also promote the use of open source software such as Ubuntu, Python, Java, Network Simulators-2, Network Simulators-3, Wireshark, </a:t>
            </a:r>
            <a:r>
              <a:rPr lang="en-US" dirty="0" err="1"/>
              <a:t>MySql</a:t>
            </a:r>
            <a:r>
              <a:rPr lang="en-US" dirty="0"/>
              <a:t>, SWI-Prolog, </a:t>
            </a:r>
            <a:r>
              <a:rPr lang="en-US" dirty="0" err="1"/>
              <a:t>Atanua</a:t>
            </a:r>
            <a:r>
              <a:rPr lang="en-US" dirty="0"/>
              <a:t>-logic simulator, etc.</a:t>
            </a:r>
          </a:p>
          <a:p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EC7BB2B-FF41-46BD-8E40-D2A2BD3DB4D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2409461"/>
              </p:ext>
            </p:extLst>
          </p:nvPr>
        </p:nvGraphicFramePr>
        <p:xfrm>
          <a:off x="850265" y="3196609"/>
          <a:ext cx="10503535" cy="3296266"/>
        </p:xfrm>
        <a:graphic>
          <a:graphicData uri="http://schemas.openxmlformats.org/drawingml/2006/table">
            <a:tbl>
              <a:tblPr/>
              <a:tblGrid>
                <a:gridCol w="7398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65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74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890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8067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07202">
                <a:tc>
                  <a:txBody>
                    <a:bodyPr/>
                    <a:lstStyle/>
                    <a:p>
                      <a:pPr marL="0" marR="0">
                        <a:lnSpc>
                          <a:spcPts val="9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+mn-lt"/>
                        <a:ea typeface="Verdana"/>
                        <a:cs typeface="Verdana"/>
                      </a:endParaRPr>
                    </a:p>
                    <a:p>
                      <a:pPr marL="9398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spc="-10" dirty="0">
                          <a:latin typeface="+mn-lt"/>
                          <a:ea typeface="Times New Roman"/>
                          <a:cs typeface="Verdana"/>
                        </a:rPr>
                        <a:t>S</a:t>
                      </a:r>
                      <a:r>
                        <a:rPr lang="en-US" sz="1600" b="1" spc="5" dirty="0">
                          <a:latin typeface="+mn-lt"/>
                          <a:ea typeface="Times New Roman"/>
                          <a:cs typeface="Verdana"/>
                        </a:rPr>
                        <a:t>r</a:t>
                      </a:r>
                      <a:r>
                        <a:rPr lang="en-US" sz="1600" b="1" dirty="0">
                          <a:latin typeface="+mn-lt"/>
                          <a:ea typeface="Times New Roman"/>
                          <a:cs typeface="Verdana"/>
                        </a:rPr>
                        <a:t>.</a:t>
                      </a:r>
                      <a:r>
                        <a:rPr lang="en-US" sz="1600" b="1" spc="5" dirty="0">
                          <a:latin typeface="+mn-lt"/>
                          <a:ea typeface="Times New Roman"/>
                          <a:cs typeface="Verdana"/>
                        </a:rPr>
                        <a:t> </a:t>
                      </a:r>
                      <a:r>
                        <a:rPr lang="en-US" sz="1600" b="1" spc="-10" dirty="0">
                          <a:latin typeface="+mn-lt"/>
                          <a:ea typeface="Times New Roman"/>
                          <a:cs typeface="Verdana"/>
                        </a:rPr>
                        <a:t>N</a:t>
                      </a:r>
                      <a:r>
                        <a:rPr lang="en-US" sz="1600" b="1" spc="-25" dirty="0">
                          <a:latin typeface="+mn-lt"/>
                          <a:ea typeface="Times New Roman"/>
                          <a:cs typeface="Verdana"/>
                        </a:rPr>
                        <a:t>o</a:t>
                      </a:r>
                      <a:r>
                        <a:rPr lang="en-US" sz="1600" b="1" dirty="0">
                          <a:latin typeface="+mn-lt"/>
                          <a:ea typeface="Times New Roman"/>
                          <a:cs typeface="Verdana"/>
                        </a:rPr>
                        <a:t>.</a:t>
                      </a:r>
                      <a:endParaRPr lang="en-US" sz="1600" dirty="0">
                        <a:latin typeface="+mn-lt"/>
                        <a:ea typeface="Verdana"/>
                        <a:cs typeface="Verdan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58750" marR="165100" algn="l">
                        <a:lnSpc>
                          <a:spcPct val="107000"/>
                        </a:lnSpc>
                        <a:spcBef>
                          <a:spcPts val="285"/>
                        </a:spcBef>
                        <a:spcAft>
                          <a:spcPts val="0"/>
                        </a:spcAft>
                      </a:pPr>
                      <a:r>
                        <a:rPr lang="en-US" sz="1600" b="1" spc="-10" dirty="0">
                          <a:latin typeface="+mn-lt"/>
                          <a:ea typeface="Times New Roman"/>
                          <a:cs typeface="Verdana"/>
                        </a:rPr>
                        <a:t>N</a:t>
                      </a:r>
                      <a:r>
                        <a:rPr lang="en-US" sz="1600" b="1" dirty="0">
                          <a:latin typeface="+mn-lt"/>
                          <a:ea typeface="Times New Roman"/>
                          <a:cs typeface="Verdana"/>
                        </a:rPr>
                        <a:t>a</a:t>
                      </a:r>
                      <a:r>
                        <a:rPr lang="en-US" sz="1600" b="1" spc="-25" dirty="0">
                          <a:latin typeface="+mn-lt"/>
                          <a:ea typeface="Times New Roman"/>
                          <a:cs typeface="Verdana"/>
                        </a:rPr>
                        <a:t>m</a:t>
                      </a:r>
                      <a:r>
                        <a:rPr lang="en-US" sz="1600" b="1" dirty="0">
                          <a:latin typeface="+mn-lt"/>
                          <a:ea typeface="Times New Roman"/>
                          <a:cs typeface="Verdana"/>
                        </a:rPr>
                        <a:t>e</a:t>
                      </a:r>
                      <a:r>
                        <a:rPr lang="en-US" sz="1600" b="1" spc="25" dirty="0">
                          <a:latin typeface="+mn-lt"/>
                          <a:ea typeface="Times New Roman"/>
                          <a:cs typeface="Verdana"/>
                        </a:rPr>
                        <a:t> </a:t>
                      </a:r>
                      <a:r>
                        <a:rPr lang="en-US" sz="1600" b="1" spc="-25" dirty="0">
                          <a:latin typeface="+mn-lt"/>
                          <a:ea typeface="Times New Roman"/>
                          <a:cs typeface="Verdana"/>
                        </a:rPr>
                        <a:t>o</a:t>
                      </a:r>
                      <a:r>
                        <a:rPr lang="en-US" sz="1600" b="1" dirty="0">
                          <a:latin typeface="+mn-lt"/>
                          <a:ea typeface="Times New Roman"/>
                          <a:cs typeface="Verdana"/>
                        </a:rPr>
                        <a:t>f</a:t>
                      </a:r>
                      <a:endParaRPr lang="en-US" sz="1600" dirty="0">
                        <a:latin typeface="+mn-lt"/>
                        <a:ea typeface="Verdana"/>
                        <a:cs typeface="Verdana"/>
                      </a:endParaRPr>
                    </a:p>
                    <a:p>
                      <a:pPr marL="83820" marR="90805" algn="l">
                        <a:lnSpc>
                          <a:spcPct val="107000"/>
                        </a:lnSpc>
                        <a:spcBef>
                          <a:spcPts val="17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+mn-lt"/>
                          <a:ea typeface="Times New Roman"/>
                          <a:cs typeface="Verdana"/>
                        </a:rPr>
                        <a:t>e</a:t>
                      </a:r>
                      <a:r>
                        <a:rPr lang="en-US" sz="1600" b="1" spc="-10" dirty="0">
                          <a:latin typeface="+mn-lt"/>
                          <a:ea typeface="Times New Roman"/>
                          <a:cs typeface="Verdana"/>
                        </a:rPr>
                        <a:t>q</a:t>
                      </a:r>
                      <a:r>
                        <a:rPr lang="en-US" sz="1600" b="1" spc="-30" dirty="0">
                          <a:latin typeface="+mn-lt"/>
                          <a:ea typeface="Times New Roman"/>
                          <a:cs typeface="Verdana"/>
                        </a:rPr>
                        <a:t>u</a:t>
                      </a:r>
                      <a:r>
                        <a:rPr lang="en-US" sz="1600" b="1" spc="5" dirty="0">
                          <a:latin typeface="+mn-lt"/>
                          <a:ea typeface="Times New Roman"/>
                          <a:cs typeface="Verdana"/>
                        </a:rPr>
                        <a:t>i</a:t>
                      </a:r>
                      <a:r>
                        <a:rPr lang="en-US" sz="1600" b="1" spc="15" dirty="0">
                          <a:latin typeface="+mn-lt"/>
                          <a:ea typeface="Times New Roman"/>
                          <a:cs typeface="Verdana"/>
                        </a:rPr>
                        <a:t>p</a:t>
                      </a:r>
                      <a:r>
                        <a:rPr lang="en-US" sz="1600" b="1" spc="-25" dirty="0">
                          <a:latin typeface="+mn-lt"/>
                          <a:ea typeface="Times New Roman"/>
                          <a:cs typeface="Verdana"/>
                        </a:rPr>
                        <a:t>m</a:t>
                      </a:r>
                      <a:r>
                        <a:rPr lang="en-US" sz="1600" b="1" spc="5" dirty="0">
                          <a:latin typeface="+mn-lt"/>
                          <a:ea typeface="Times New Roman"/>
                          <a:cs typeface="Verdana"/>
                        </a:rPr>
                        <a:t>e</a:t>
                      </a:r>
                      <a:r>
                        <a:rPr lang="en-US" sz="1600" b="1" spc="-10" dirty="0">
                          <a:latin typeface="+mn-lt"/>
                          <a:ea typeface="Times New Roman"/>
                          <a:cs typeface="Verdana"/>
                        </a:rPr>
                        <a:t>n</a:t>
                      </a:r>
                      <a:r>
                        <a:rPr lang="en-US" sz="1600" b="1" dirty="0">
                          <a:latin typeface="+mn-lt"/>
                          <a:ea typeface="Times New Roman"/>
                          <a:cs typeface="Verdana"/>
                        </a:rPr>
                        <a:t>t</a:t>
                      </a:r>
                      <a:endParaRPr lang="en-US" sz="1600" dirty="0">
                        <a:latin typeface="+mn-lt"/>
                        <a:ea typeface="Verdana"/>
                        <a:cs typeface="Verdan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54940" marR="0">
                        <a:lnSpc>
                          <a:spcPct val="107000"/>
                        </a:lnSpc>
                        <a:spcBef>
                          <a:spcPts val="285"/>
                        </a:spcBef>
                        <a:spcAft>
                          <a:spcPts val="0"/>
                        </a:spcAft>
                      </a:pPr>
                      <a:r>
                        <a:rPr lang="en-US" sz="1600" b="1" spc="-10" dirty="0">
                          <a:latin typeface="+mn-lt"/>
                          <a:ea typeface="Times New Roman"/>
                          <a:cs typeface="Verdana"/>
                        </a:rPr>
                        <a:t>Nu</a:t>
                      </a:r>
                      <a:r>
                        <a:rPr lang="en-US" sz="1600" b="1" spc="-25" dirty="0">
                          <a:latin typeface="+mn-lt"/>
                          <a:ea typeface="Times New Roman"/>
                          <a:cs typeface="Verdana"/>
                        </a:rPr>
                        <a:t>m</a:t>
                      </a:r>
                      <a:r>
                        <a:rPr lang="en-US" sz="1600" b="1" spc="-10" dirty="0">
                          <a:latin typeface="+mn-lt"/>
                          <a:ea typeface="Times New Roman"/>
                          <a:cs typeface="Verdana"/>
                        </a:rPr>
                        <a:t>b</a:t>
                      </a:r>
                      <a:r>
                        <a:rPr lang="en-US" sz="1600" b="1" spc="5" dirty="0">
                          <a:latin typeface="+mn-lt"/>
                          <a:ea typeface="Times New Roman"/>
                          <a:cs typeface="Verdana"/>
                        </a:rPr>
                        <a:t>e</a:t>
                      </a:r>
                      <a:r>
                        <a:rPr lang="en-US" sz="1600" b="1" dirty="0">
                          <a:latin typeface="+mn-lt"/>
                          <a:ea typeface="Times New Roman"/>
                          <a:cs typeface="Verdana"/>
                        </a:rPr>
                        <a:t>r</a:t>
                      </a:r>
                      <a:r>
                        <a:rPr lang="en-US" sz="1600" b="1" spc="30" dirty="0">
                          <a:latin typeface="+mn-lt"/>
                          <a:ea typeface="Times New Roman"/>
                          <a:cs typeface="Verdana"/>
                        </a:rPr>
                        <a:t> </a:t>
                      </a:r>
                      <a:r>
                        <a:rPr lang="en-US" sz="1600" b="1" spc="-25" dirty="0">
                          <a:latin typeface="+mn-lt"/>
                          <a:ea typeface="Times New Roman"/>
                          <a:cs typeface="Verdana"/>
                        </a:rPr>
                        <a:t>o</a:t>
                      </a:r>
                      <a:r>
                        <a:rPr lang="en-US" sz="1600" b="1" dirty="0">
                          <a:latin typeface="+mn-lt"/>
                          <a:ea typeface="Times New Roman"/>
                          <a:cs typeface="Verdana"/>
                        </a:rPr>
                        <a:t>f</a:t>
                      </a:r>
                      <a:endParaRPr lang="en-US" sz="1600" dirty="0">
                        <a:latin typeface="+mn-lt"/>
                        <a:ea typeface="Verdana"/>
                        <a:cs typeface="Verdana"/>
                      </a:endParaRPr>
                    </a:p>
                    <a:p>
                      <a:pPr marL="121285" marR="0">
                        <a:lnSpc>
                          <a:spcPct val="107000"/>
                        </a:lnSpc>
                        <a:spcBef>
                          <a:spcPts val="17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+mn-lt"/>
                          <a:ea typeface="Times New Roman"/>
                          <a:cs typeface="Verdana"/>
                        </a:rPr>
                        <a:t>e</a:t>
                      </a:r>
                      <a:r>
                        <a:rPr lang="en-US" sz="1600" b="1" spc="-10" dirty="0">
                          <a:latin typeface="+mn-lt"/>
                          <a:ea typeface="Times New Roman"/>
                          <a:cs typeface="Verdana"/>
                        </a:rPr>
                        <a:t>q</a:t>
                      </a:r>
                      <a:r>
                        <a:rPr lang="en-US" sz="1600" b="1" spc="-30" dirty="0">
                          <a:latin typeface="+mn-lt"/>
                          <a:ea typeface="Times New Roman"/>
                          <a:cs typeface="Verdana"/>
                        </a:rPr>
                        <a:t>u</a:t>
                      </a:r>
                      <a:r>
                        <a:rPr lang="en-US" sz="1600" b="1" spc="5" dirty="0">
                          <a:latin typeface="+mn-lt"/>
                          <a:ea typeface="Times New Roman"/>
                          <a:cs typeface="Verdana"/>
                        </a:rPr>
                        <a:t>i</a:t>
                      </a:r>
                      <a:r>
                        <a:rPr lang="en-US" sz="1600" b="1" spc="15" dirty="0">
                          <a:latin typeface="+mn-lt"/>
                          <a:ea typeface="Times New Roman"/>
                          <a:cs typeface="Verdana"/>
                        </a:rPr>
                        <a:t>p</a:t>
                      </a:r>
                      <a:r>
                        <a:rPr lang="en-US" sz="1600" b="1" spc="-25" dirty="0">
                          <a:latin typeface="+mn-lt"/>
                          <a:ea typeface="Times New Roman"/>
                          <a:cs typeface="Verdana"/>
                        </a:rPr>
                        <a:t>m</a:t>
                      </a:r>
                      <a:r>
                        <a:rPr lang="en-US" sz="1600" b="1" spc="5" dirty="0">
                          <a:latin typeface="+mn-lt"/>
                          <a:ea typeface="Times New Roman"/>
                          <a:cs typeface="Verdana"/>
                        </a:rPr>
                        <a:t>e</a:t>
                      </a:r>
                      <a:r>
                        <a:rPr lang="en-US" sz="1600" b="1" spc="-10" dirty="0">
                          <a:latin typeface="+mn-lt"/>
                          <a:ea typeface="Times New Roman"/>
                          <a:cs typeface="Verdana"/>
                        </a:rPr>
                        <a:t>n</a:t>
                      </a:r>
                      <a:r>
                        <a:rPr lang="en-US" sz="1600" b="1" dirty="0">
                          <a:latin typeface="+mn-lt"/>
                          <a:ea typeface="Times New Roman"/>
                          <a:cs typeface="Verdana"/>
                        </a:rPr>
                        <a:t>t’s</a:t>
                      </a:r>
                      <a:endParaRPr lang="en-US" sz="1600" dirty="0">
                        <a:latin typeface="+mn-lt"/>
                        <a:ea typeface="Verdana"/>
                        <a:cs typeface="Verdan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9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+mn-lt"/>
                        <a:ea typeface="Verdana"/>
                        <a:cs typeface="Verdana"/>
                      </a:endParaRPr>
                    </a:p>
                    <a:p>
                      <a:pPr marL="18542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+mn-lt"/>
                          <a:ea typeface="Times New Roman"/>
                          <a:cs typeface="Verdana"/>
                        </a:rPr>
                        <a:t>Lab</a:t>
                      </a:r>
                      <a:r>
                        <a:rPr lang="en-US" sz="1600" b="1" spc="5" dirty="0">
                          <a:latin typeface="+mn-lt"/>
                          <a:ea typeface="Times New Roman"/>
                          <a:cs typeface="Verdana"/>
                        </a:rPr>
                        <a:t> </a:t>
                      </a:r>
                      <a:r>
                        <a:rPr lang="en-US" sz="1600" b="1" spc="-10" dirty="0">
                          <a:latin typeface="+mn-lt"/>
                          <a:ea typeface="Times New Roman"/>
                          <a:cs typeface="Verdana"/>
                        </a:rPr>
                        <a:t>N</a:t>
                      </a:r>
                      <a:r>
                        <a:rPr lang="en-US" sz="1600" b="1" dirty="0">
                          <a:latin typeface="+mn-lt"/>
                          <a:ea typeface="Times New Roman"/>
                          <a:cs typeface="Verdana"/>
                        </a:rPr>
                        <a:t>a</a:t>
                      </a:r>
                      <a:r>
                        <a:rPr lang="en-US" sz="1600" b="1" spc="-25" dirty="0">
                          <a:latin typeface="+mn-lt"/>
                          <a:ea typeface="Times New Roman"/>
                          <a:cs typeface="Verdana"/>
                        </a:rPr>
                        <a:t>m</a:t>
                      </a:r>
                      <a:r>
                        <a:rPr lang="en-US" sz="1600" b="1" dirty="0">
                          <a:latin typeface="+mn-lt"/>
                          <a:ea typeface="Times New Roman"/>
                          <a:cs typeface="Verdana"/>
                        </a:rPr>
                        <a:t>e</a:t>
                      </a:r>
                      <a:endParaRPr lang="en-US" sz="1600" dirty="0">
                        <a:latin typeface="+mn-lt"/>
                        <a:ea typeface="Verdana"/>
                        <a:cs typeface="Verdan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9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+mn-lt"/>
                        <a:ea typeface="Verdana"/>
                        <a:cs typeface="Verdana"/>
                      </a:endParaRPr>
                    </a:p>
                    <a:p>
                      <a:pPr marL="911225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spc="5" dirty="0">
                          <a:latin typeface="+mn-lt"/>
                          <a:ea typeface="Times New Roman"/>
                          <a:cs typeface="Verdana"/>
                        </a:rPr>
                        <a:t>M</a:t>
                      </a:r>
                      <a:r>
                        <a:rPr lang="en-US" sz="1600" b="1" spc="-25" dirty="0">
                          <a:latin typeface="+mn-lt"/>
                          <a:ea typeface="Times New Roman"/>
                          <a:cs typeface="Verdana"/>
                        </a:rPr>
                        <a:t>o</a:t>
                      </a:r>
                      <a:r>
                        <a:rPr lang="en-US" sz="1600" b="1" spc="-10" dirty="0">
                          <a:latin typeface="+mn-lt"/>
                          <a:ea typeface="Times New Roman"/>
                          <a:cs typeface="Verdana"/>
                        </a:rPr>
                        <a:t>d</a:t>
                      </a:r>
                      <a:r>
                        <a:rPr lang="en-US" sz="1600" b="1" spc="5" dirty="0">
                          <a:latin typeface="+mn-lt"/>
                          <a:ea typeface="Times New Roman"/>
                          <a:cs typeface="Verdana"/>
                        </a:rPr>
                        <a:t>e</a:t>
                      </a:r>
                      <a:r>
                        <a:rPr lang="en-US" sz="1600" b="1" dirty="0">
                          <a:latin typeface="+mn-lt"/>
                          <a:ea typeface="Times New Roman"/>
                          <a:cs typeface="Verdana"/>
                        </a:rPr>
                        <a:t>l</a:t>
                      </a:r>
                      <a:r>
                        <a:rPr lang="en-US" sz="1600" b="1" spc="25" dirty="0">
                          <a:latin typeface="+mn-lt"/>
                          <a:ea typeface="Times New Roman"/>
                          <a:cs typeface="Verdana"/>
                        </a:rPr>
                        <a:t> </a:t>
                      </a:r>
                      <a:r>
                        <a:rPr lang="en-US" sz="1600" b="1" dirty="0">
                          <a:latin typeface="+mn-lt"/>
                          <a:ea typeface="Times New Roman"/>
                          <a:cs typeface="Verdana"/>
                        </a:rPr>
                        <a:t>a</a:t>
                      </a:r>
                      <a:r>
                        <a:rPr lang="en-US" sz="1600" b="1" spc="-10" dirty="0">
                          <a:latin typeface="+mn-lt"/>
                          <a:ea typeface="Times New Roman"/>
                          <a:cs typeface="Verdana"/>
                        </a:rPr>
                        <a:t>n</a:t>
                      </a:r>
                      <a:r>
                        <a:rPr lang="en-US" sz="1600" b="1" dirty="0">
                          <a:latin typeface="+mn-lt"/>
                          <a:ea typeface="Times New Roman"/>
                          <a:cs typeface="Verdana"/>
                        </a:rPr>
                        <a:t>d</a:t>
                      </a:r>
                      <a:r>
                        <a:rPr lang="en-US" sz="1600" b="1" spc="-20" dirty="0">
                          <a:latin typeface="+mn-lt"/>
                          <a:ea typeface="Times New Roman"/>
                          <a:cs typeface="Verdana"/>
                        </a:rPr>
                        <a:t> </a:t>
                      </a:r>
                      <a:r>
                        <a:rPr lang="en-US" sz="1600" b="1" spc="-10" dirty="0">
                          <a:latin typeface="+mn-lt"/>
                          <a:ea typeface="Times New Roman"/>
                          <a:cs typeface="Verdana"/>
                        </a:rPr>
                        <a:t>sp</a:t>
                      </a:r>
                      <a:r>
                        <a:rPr lang="en-US" sz="1600" b="1" spc="5" dirty="0">
                          <a:latin typeface="+mn-lt"/>
                          <a:ea typeface="Times New Roman"/>
                          <a:cs typeface="Verdana"/>
                        </a:rPr>
                        <a:t>e</a:t>
                      </a:r>
                      <a:r>
                        <a:rPr lang="en-US" sz="1600" b="1" spc="-15" dirty="0">
                          <a:latin typeface="+mn-lt"/>
                          <a:ea typeface="Times New Roman"/>
                          <a:cs typeface="Verdana"/>
                        </a:rPr>
                        <a:t>c</a:t>
                      </a:r>
                      <a:r>
                        <a:rPr lang="en-US" sz="1600" b="1" spc="5" dirty="0">
                          <a:latin typeface="+mn-lt"/>
                          <a:ea typeface="Times New Roman"/>
                          <a:cs typeface="Verdana"/>
                        </a:rPr>
                        <a:t>i</a:t>
                      </a:r>
                      <a:r>
                        <a:rPr lang="en-US" sz="1600" b="1" dirty="0">
                          <a:latin typeface="+mn-lt"/>
                          <a:ea typeface="Times New Roman"/>
                          <a:cs typeface="Verdana"/>
                        </a:rPr>
                        <a:t>f</a:t>
                      </a:r>
                      <a:r>
                        <a:rPr lang="en-US" sz="1600" b="1" spc="-15" dirty="0">
                          <a:latin typeface="+mn-lt"/>
                          <a:ea typeface="Times New Roman"/>
                          <a:cs typeface="Verdana"/>
                        </a:rPr>
                        <a:t>i</a:t>
                      </a:r>
                      <a:r>
                        <a:rPr lang="en-US" sz="1600" b="1" spc="5" dirty="0">
                          <a:latin typeface="+mn-lt"/>
                          <a:ea typeface="Times New Roman"/>
                          <a:cs typeface="Verdana"/>
                        </a:rPr>
                        <a:t>c</a:t>
                      </a:r>
                      <a:r>
                        <a:rPr lang="en-US" sz="1600" b="1" dirty="0">
                          <a:latin typeface="+mn-lt"/>
                          <a:ea typeface="Times New Roman"/>
                          <a:cs typeface="Verdana"/>
                        </a:rPr>
                        <a:t>a</a:t>
                      </a:r>
                      <a:r>
                        <a:rPr lang="en-US" sz="1600" b="1" spc="-25" dirty="0">
                          <a:latin typeface="+mn-lt"/>
                          <a:ea typeface="Times New Roman"/>
                          <a:cs typeface="Verdana"/>
                        </a:rPr>
                        <a:t>t</a:t>
                      </a:r>
                      <a:r>
                        <a:rPr lang="en-US" sz="1600" b="1" spc="5" dirty="0">
                          <a:latin typeface="+mn-lt"/>
                          <a:ea typeface="Times New Roman"/>
                          <a:cs typeface="Verdana"/>
                        </a:rPr>
                        <a:t>i</a:t>
                      </a:r>
                      <a:r>
                        <a:rPr lang="en-US" sz="1600" b="1" spc="-25" dirty="0">
                          <a:latin typeface="+mn-lt"/>
                          <a:ea typeface="Times New Roman"/>
                          <a:cs typeface="Verdana"/>
                        </a:rPr>
                        <a:t>o</a:t>
                      </a:r>
                      <a:r>
                        <a:rPr lang="en-US" sz="1600" b="1" dirty="0">
                          <a:latin typeface="+mn-lt"/>
                          <a:ea typeface="Times New Roman"/>
                          <a:cs typeface="Verdana"/>
                        </a:rPr>
                        <a:t>n</a:t>
                      </a:r>
                      <a:endParaRPr lang="en-US" sz="1600" dirty="0">
                        <a:latin typeface="+mn-lt"/>
                        <a:ea typeface="Verdana"/>
                        <a:cs typeface="Verdan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9189"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endParaRPr lang="en-US" sz="1600" b="0" dirty="0">
                        <a:latin typeface="+mn-lt"/>
                        <a:ea typeface="Verdana"/>
                        <a:cs typeface="Verdana"/>
                      </a:endParaRPr>
                    </a:p>
                    <a:p>
                      <a:pPr marL="226695" marR="230505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latin typeface="+mn-lt"/>
                          <a:ea typeface="Times New Roman"/>
                          <a:cs typeface="Verdana"/>
                        </a:rPr>
                        <a:t>1</a:t>
                      </a:r>
                      <a:endParaRPr lang="en-US" sz="1600" b="0" dirty="0">
                        <a:latin typeface="+mn-lt"/>
                        <a:ea typeface="Verdana"/>
                        <a:cs typeface="Verdan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170"/>
                        </a:spcBef>
                        <a:spcAft>
                          <a:spcPts val="0"/>
                        </a:spcAft>
                      </a:pPr>
                      <a:endParaRPr lang="en-US" sz="1600" kern="1200" dirty="0">
                        <a:solidFill>
                          <a:schemeClr val="tx1"/>
                        </a:solidFill>
                        <a:latin typeface="+mn-lt"/>
                        <a:ea typeface="Verdana"/>
                        <a:cs typeface="Verdana"/>
                      </a:endParaRPr>
                    </a:p>
                    <a:p>
                      <a:pPr marL="635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17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n-lt"/>
                          <a:ea typeface="Verdana"/>
                          <a:cs typeface="Verdana"/>
                        </a:rPr>
                        <a:t>Computers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170"/>
                        </a:spcBef>
                        <a:spcAft>
                          <a:spcPts val="0"/>
                        </a:spcAft>
                      </a:pPr>
                      <a:endParaRPr lang="en-US" sz="1600" kern="1200" dirty="0">
                        <a:solidFill>
                          <a:schemeClr val="tx1"/>
                        </a:solidFill>
                        <a:latin typeface="+mn-lt"/>
                        <a:ea typeface="Verdana"/>
                        <a:cs typeface="Verdana"/>
                      </a:endParaRPr>
                    </a:p>
                    <a:p>
                      <a:pPr marL="63500" marR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17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n-lt"/>
                          <a:ea typeface="Verdana"/>
                          <a:cs typeface="Verdana"/>
                        </a:rPr>
                        <a:t>35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170"/>
                        </a:spcBef>
                        <a:spcAft>
                          <a:spcPts val="0"/>
                        </a:spcAft>
                      </a:pPr>
                      <a:endParaRPr lang="en-US" sz="1600" kern="1200" dirty="0">
                        <a:solidFill>
                          <a:schemeClr val="tx1"/>
                        </a:solidFill>
                        <a:latin typeface="+mn-lt"/>
                        <a:ea typeface="Verdana"/>
                        <a:cs typeface="Verdana"/>
                      </a:endParaRPr>
                    </a:p>
                    <a:p>
                      <a:pPr marL="63500" marR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17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n-lt"/>
                          <a:ea typeface="Verdana"/>
                          <a:cs typeface="Verdana"/>
                        </a:rPr>
                        <a:t>Project Lab 1</a:t>
                      </a:r>
                    </a:p>
                    <a:p>
                      <a:pPr marL="63500" marR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17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n-lt"/>
                          <a:ea typeface="Verdana"/>
                          <a:cs typeface="Verdana"/>
                        </a:rPr>
                        <a:t> (B-106)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0" algn="just" defTabSz="914400" rtl="0" eaLnBrk="1" latinLnBrk="0" hangingPunct="1">
                        <a:lnSpc>
                          <a:spcPct val="100000"/>
                        </a:lnSpc>
                        <a:spcBef>
                          <a:spcPts val="17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n-lt"/>
                          <a:ea typeface="Verdana"/>
                          <a:cs typeface="Verdana"/>
                        </a:rPr>
                        <a:t>Computer System (Hewlett Packard Core i7, 8GB RAM, 120 GB SSD, HP 18” TFT, USB Keyboard, USB Mouse)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5644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endParaRPr lang="en-US" sz="1600" b="0" dirty="0">
                        <a:latin typeface="+mn-lt"/>
                        <a:ea typeface="Verdana"/>
                        <a:cs typeface="Verdana"/>
                      </a:endParaRPr>
                    </a:p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latin typeface="+mn-lt"/>
                          <a:ea typeface="Verdana"/>
                          <a:cs typeface="Verdana"/>
                        </a:rPr>
                        <a:t>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170"/>
                        </a:spcBef>
                        <a:spcAft>
                          <a:spcPts val="0"/>
                        </a:spcAft>
                      </a:pPr>
                      <a:endParaRPr lang="en-US" sz="1600" kern="1200" dirty="0">
                        <a:solidFill>
                          <a:schemeClr val="tx1"/>
                        </a:solidFill>
                        <a:latin typeface="+mn-lt"/>
                        <a:ea typeface="Verdana"/>
                        <a:cs typeface="Verdana"/>
                      </a:endParaRPr>
                    </a:p>
                    <a:p>
                      <a:pPr marL="635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17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n-lt"/>
                          <a:ea typeface="Verdana"/>
                          <a:cs typeface="Verdana"/>
                        </a:rPr>
                        <a:t>Computers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170"/>
                        </a:spcBef>
                        <a:spcAft>
                          <a:spcPts val="0"/>
                        </a:spcAft>
                      </a:pPr>
                      <a:endParaRPr lang="en-US" sz="1600" kern="1200" dirty="0">
                        <a:solidFill>
                          <a:schemeClr val="tx1"/>
                        </a:solidFill>
                        <a:latin typeface="+mn-lt"/>
                        <a:ea typeface="Verdana"/>
                        <a:cs typeface="Verdana"/>
                      </a:endParaRPr>
                    </a:p>
                    <a:p>
                      <a:pPr marL="63500" marR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17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n-lt"/>
                          <a:ea typeface="Verdana"/>
                          <a:cs typeface="Verdana"/>
                        </a:rPr>
                        <a:t>25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17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n-lt"/>
                          <a:ea typeface="Verdana"/>
                          <a:cs typeface="Verdana"/>
                        </a:rPr>
                        <a:t>Project Lab 2 </a:t>
                      </a:r>
                    </a:p>
                    <a:p>
                      <a:pPr marL="63500" marR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17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n-lt"/>
                          <a:ea typeface="Verdana"/>
                          <a:cs typeface="Verdana"/>
                        </a:rPr>
                        <a:t>(B-103)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0" algn="just" defTabSz="914400" rtl="0" eaLnBrk="1" latinLnBrk="0" hangingPunct="1">
                        <a:lnSpc>
                          <a:spcPct val="100000"/>
                        </a:lnSpc>
                        <a:spcBef>
                          <a:spcPts val="17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n-lt"/>
                          <a:ea typeface="Verdana"/>
                          <a:cs typeface="Verdana"/>
                        </a:rPr>
                        <a:t>Computer System (Core i5 CPU 2.90 GHz, 8 GB RAM, 120 GB SSD Hard Disk, 19.5” TFT ACER, USB Keyboard 15, HCL PS2 Keyboard 10, USB MOUSE)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4231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endParaRPr lang="en-US" sz="1600" b="0" dirty="0">
                        <a:latin typeface="+mn-lt"/>
                        <a:ea typeface="Verdana"/>
                        <a:cs typeface="Verdana"/>
                      </a:endParaRPr>
                    </a:p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latin typeface="+mn-lt"/>
                          <a:ea typeface="Verdana"/>
                          <a:cs typeface="Verdana"/>
                        </a:rPr>
                        <a:t>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170"/>
                        </a:spcBef>
                        <a:spcAft>
                          <a:spcPts val="0"/>
                        </a:spcAft>
                      </a:pPr>
                      <a:endParaRPr lang="en-US" sz="1600" kern="1200" dirty="0">
                        <a:solidFill>
                          <a:schemeClr val="tx1"/>
                        </a:solidFill>
                        <a:latin typeface="+mn-lt"/>
                        <a:ea typeface="Verdana"/>
                        <a:cs typeface="Verdana"/>
                      </a:endParaRPr>
                    </a:p>
                    <a:p>
                      <a:pPr marL="635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17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n-lt"/>
                          <a:ea typeface="Verdana"/>
                          <a:cs typeface="Verdana"/>
                        </a:rPr>
                        <a:t>Computers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170"/>
                        </a:spcBef>
                        <a:spcAft>
                          <a:spcPts val="0"/>
                        </a:spcAft>
                      </a:pPr>
                      <a:endParaRPr lang="en-US" sz="1600" kern="1200" dirty="0">
                        <a:solidFill>
                          <a:schemeClr val="tx1"/>
                        </a:solidFill>
                        <a:latin typeface="+mn-lt"/>
                        <a:ea typeface="Verdana"/>
                        <a:cs typeface="Verdana"/>
                      </a:endParaRPr>
                    </a:p>
                    <a:p>
                      <a:pPr marL="63500" marR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17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n-lt"/>
                          <a:ea typeface="Verdana"/>
                          <a:cs typeface="Verdana"/>
                        </a:rPr>
                        <a:t>25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17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n-lt"/>
                          <a:ea typeface="Verdana"/>
                          <a:cs typeface="Verdana"/>
                        </a:rPr>
                        <a:t>Project Lab 3 </a:t>
                      </a:r>
                    </a:p>
                    <a:p>
                      <a:pPr marL="63500" marR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17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n-lt"/>
                          <a:ea typeface="Verdana"/>
                          <a:cs typeface="Verdana"/>
                        </a:rPr>
                        <a:t>(B-109)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0" algn="just">
                        <a:lnSpc>
                          <a:spcPct val="100000"/>
                        </a:lnSpc>
                        <a:spcBef>
                          <a:spcPts val="17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+mn-lt"/>
                        <a:ea typeface="Verdana"/>
                        <a:cs typeface="Verdana"/>
                      </a:endParaRPr>
                    </a:p>
                    <a:p>
                      <a:pPr marL="63500" marR="0" algn="just">
                        <a:lnSpc>
                          <a:spcPct val="100000"/>
                        </a:lnSpc>
                        <a:spcBef>
                          <a:spcPts val="17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lt"/>
                          <a:ea typeface="Verdana"/>
                          <a:cs typeface="Verdana"/>
                        </a:rPr>
                        <a:t>Computer System(Acer Core i5, 4GB DDR-3 Ram, 500GB HDD SATA, Acer TFT 18.5”,</a:t>
                      </a:r>
                      <a:r>
                        <a:rPr lang="en-US" sz="1600" spc="-30" dirty="0">
                          <a:latin typeface="+mn-lt"/>
                          <a:ea typeface="Times New Roman"/>
                          <a:cs typeface="Verdana"/>
                        </a:rPr>
                        <a:t> U</a:t>
                      </a:r>
                      <a:r>
                        <a:rPr lang="en-US" sz="1600" spc="-10" dirty="0">
                          <a:latin typeface="+mn-lt"/>
                          <a:ea typeface="Times New Roman"/>
                          <a:cs typeface="Verdana"/>
                        </a:rPr>
                        <a:t>S</a:t>
                      </a:r>
                      <a:r>
                        <a:rPr lang="en-US" sz="1600" dirty="0">
                          <a:latin typeface="+mn-lt"/>
                          <a:ea typeface="Times New Roman"/>
                          <a:cs typeface="Verdana"/>
                        </a:rPr>
                        <a:t>B </a:t>
                      </a:r>
                      <a:r>
                        <a:rPr lang="en-US" sz="1600" spc="-10" dirty="0">
                          <a:latin typeface="+mn-lt"/>
                          <a:ea typeface="Times New Roman"/>
                          <a:cs typeface="Verdana"/>
                        </a:rPr>
                        <a:t>K</a:t>
                      </a:r>
                      <a:r>
                        <a:rPr lang="en-US" sz="1600" spc="5" dirty="0">
                          <a:latin typeface="+mn-lt"/>
                          <a:ea typeface="Times New Roman"/>
                          <a:cs typeface="Verdana"/>
                        </a:rPr>
                        <a:t>e</a:t>
                      </a:r>
                      <a:r>
                        <a:rPr lang="en-US" sz="1600" spc="-25" dirty="0">
                          <a:latin typeface="+mn-lt"/>
                          <a:ea typeface="Times New Roman"/>
                          <a:cs typeface="Verdana"/>
                        </a:rPr>
                        <a:t>y</a:t>
                      </a:r>
                      <a:r>
                        <a:rPr lang="en-US" sz="1600" dirty="0">
                          <a:latin typeface="+mn-lt"/>
                          <a:ea typeface="Times New Roman"/>
                          <a:cs typeface="Verdana"/>
                        </a:rPr>
                        <a:t>b</a:t>
                      </a:r>
                      <a:r>
                        <a:rPr lang="en-US" sz="1600" spc="-25" dirty="0">
                          <a:latin typeface="+mn-lt"/>
                          <a:ea typeface="Times New Roman"/>
                          <a:cs typeface="Verdana"/>
                        </a:rPr>
                        <a:t>o</a:t>
                      </a:r>
                      <a:r>
                        <a:rPr lang="en-US" sz="1600" spc="5" dirty="0">
                          <a:latin typeface="+mn-lt"/>
                          <a:ea typeface="Times New Roman"/>
                          <a:cs typeface="Verdana"/>
                        </a:rPr>
                        <a:t>a</a:t>
                      </a:r>
                      <a:r>
                        <a:rPr lang="en-US" sz="1600" spc="25" dirty="0">
                          <a:latin typeface="+mn-lt"/>
                          <a:ea typeface="Times New Roman"/>
                          <a:cs typeface="Verdana"/>
                        </a:rPr>
                        <a:t>r</a:t>
                      </a:r>
                      <a:r>
                        <a:rPr lang="en-US" sz="1600" dirty="0">
                          <a:latin typeface="+mn-lt"/>
                          <a:ea typeface="Times New Roman"/>
                          <a:cs typeface="Verdana"/>
                        </a:rPr>
                        <a:t>d,</a:t>
                      </a:r>
                      <a:r>
                        <a:rPr lang="en-US" sz="1600" spc="10" dirty="0">
                          <a:latin typeface="+mn-lt"/>
                          <a:ea typeface="Times New Roman"/>
                          <a:cs typeface="Verdana"/>
                        </a:rPr>
                        <a:t> </a:t>
                      </a:r>
                      <a:r>
                        <a:rPr lang="en-US" sz="1600" spc="-30" dirty="0">
                          <a:latin typeface="+mn-lt"/>
                          <a:ea typeface="Times New Roman"/>
                          <a:cs typeface="Verdana"/>
                        </a:rPr>
                        <a:t>U</a:t>
                      </a:r>
                      <a:r>
                        <a:rPr lang="en-US" sz="1600" spc="-10" dirty="0">
                          <a:latin typeface="+mn-lt"/>
                          <a:ea typeface="Times New Roman"/>
                          <a:cs typeface="Verdana"/>
                        </a:rPr>
                        <a:t>S</a:t>
                      </a:r>
                      <a:r>
                        <a:rPr lang="en-US" sz="1600" dirty="0">
                          <a:latin typeface="+mn-lt"/>
                          <a:ea typeface="Times New Roman"/>
                          <a:cs typeface="Verdana"/>
                        </a:rPr>
                        <a:t>B</a:t>
                      </a:r>
                      <a:r>
                        <a:rPr lang="en-US" sz="1600" spc="-10" dirty="0">
                          <a:latin typeface="+mn-lt"/>
                          <a:ea typeface="Times New Roman"/>
                          <a:cs typeface="Verdana"/>
                        </a:rPr>
                        <a:t> M</a:t>
                      </a:r>
                      <a:r>
                        <a:rPr lang="en-US" sz="1600" spc="-25" dirty="0">
                          <a:latin typeface="+mn-lt"/>
                          <a:ea typeface="Times New Roman"/>
                          <a:cs typeface="Verdana"/>
                        </a:rPr>
                        <a:t>o</a:t>
                      </a:r>
                      <a:r>
                        <a:rPr lang="en-US" sz="1600" dirty="0">
                          <a:latin typeface="+mn-lt"/>
                          <a:ea typeface="Times New Roman"/>
                          <a:cs typeface="Verdana"/>
                        </a:rPr>
                        <a:t>u</a:t>
                      </a:r>
                      <a:r>
                        <a:rPr lang="en-US" sz="1600" spc="15" dirty="0">
                          <a:latin typeface="+mn-lt"/>
                          <a:ea typeface="Times New Roman"/>
                          <a:cs typeface="Verdana"/>
                        </a:rPr>
                        <a:t>s</a:t>
                      </a:r>
                      <a:r>
                        <a:rPr lang="en-US" sz="1600" spc="-15" dirty="0">
                          <a:latin typeface="+mn-lt"/>
                          <a:ea typeface="Times New Roman"/>
                          <a:cs typeface="Verdana"/>
                        </a:rPr>
                        <a:t>e</a:t>
                      </a:r>
                      <a:r>
                        <a:rPr lang="en-US" sz="1600" dirty="0">
                          <a:latin typeface="+mn-lt"/>
                          <a:ea typeface="Verdana"/>
                          <a:cs typeface="Verdana"/>
                        </a:rPr>
                        <a:t>)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607330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3AE89E-FD9D-40B4-AA87-3F5925C6D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 facilities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B4A0B562-3F39-407F-B08B-B2FB88D5953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9632445"/>
              </p:ext>
            </p:extLst>
          </p:nvPr>
        </p:nvGraphicFramePr>
        <p:xfrm>
          <a:off x="1420761" y="1828800"/>
          <a:ext cx="9350478" cy="32301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85020">
                  <a:extLst>
                    <a:ext uri="{9D8B030D-6E8A-4147-A177-3AD203B41FA5}">
                      <a16:colId xmlns:a16="http://schemas.microsoft.com/office/drawing/2014/main" val="1233033870"/>
                    </a:ext>
                  </a:extLst>
                </a:gridCol>
                <a:gridCol w="1441807">
                  <a:extLst>
                    <a:ext uri="{9D8B030D-6E8A-4147-A177-3AD203B41FA5}">
                      <a16:colId xmlns:a16="http://schemas.microsoft.com/office/drawing/2014/main" val="2205878112"/>
                    </a:ext>
                  </a:extLst>
                </a:gridCol>
                <a:gridCol w="7323651">
                  <a:extLst>
                    <a:ext uri="{9D8B030D-6E8A-4147-A177-3AD203B41FA5}">
                      <a16:colId xmlns:a16="http://schemas.microsoft.com/office/drawing/2014/main" val="1567996534"/>
                    </a:ext>
                  </a:extLst>
                </a:gridCol>
              </a:tblGrid>
              <a:tr h="330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1" u="none" strike="noStrike" dirty="0">
                          <a:effectLst/>
                        </a:rPr>
                        <a:t>S. No.</a:t>
                      </a:r>
                      <a:endParaRPr lang="en-US" sz="1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1" u="none" strike="noStrike" dirty="0">
                          <a:effectLst/>
                        </a:rPr>
                        <a:t>Facility Name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1" u="none" strike="noStrike" dirty="0">
                          <a:effectLst/>
                        </a:rPr>
                        <a:t>Details</a:t>
                      </a:r>
                      <a:endParaRPr lang="en-US" sz="1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9912648"/>
                  </a:ext>
                </a:extLst>
              </a:tr>
              <a:tr h="491650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u="none" strike="noStrike" dirty="0">
                          <a:effectLst/>
                        </a:rPr>
                        <a:t>1</a:t>
                      </a:r>
                    </a:p>
                    <a:p>
                      <a:pPr algn="l" fontAlgn="b"/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fontAlgn="b"/>
                      <a:r>
                        <a:rPr lang="en-US" sz="1700" u="none" strike="noStrike" dirty="0">
                          <a:effectLst/>
                        </a:rPr>
                        <a:t>Internet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fontAlgn="b"/>
                      <a:r>
                        <a:rPr lang="en-US" sz="1700" u="none" strike="noStrike" dirty="0">
                          <a:effectLst/>
                        </a:rPr>
                        <a:t>Internet facility with 300Mbps bandwidth is provided in every computer lab.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6578752"/>
                  </a:ext>
                </a:extLst>
              </a:tr>
              <a:tr h="491650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u="none" strike="noStrike" dirty="0">
                          <a:effectLst/>
                        </a:rPr>
                        <a:t>2</a:t>
                      </a:r>
                    </a:p>
                    <a:p>
                      <a:pPr algn="l" fontAlgn="b"/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fontAlgn="b"/>
                      <a:r>
                        <a:rPr lang="en-US" sz="1700" u="none" strike="noStrike" dirty="0">
                          <a:effectLst/>
                        </a:rPr>
                        <a:t>Projector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fontAlgn="b"/>
                      <a:r>
                        <a:rPr lang="en-US" sz="1700" u="none" strike="noStrike" dirty="0">
                          <a:effectLst/>
                        </a:rPr>
                        <a:t>Projectors are installed and operative in computer labs.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6547659"/>
                  </a:ext>
                </a:extLst>
              </a:tr>
              <a:tr h="491650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u="none" strike="noStrike" dirty="0">
                          <a:effectLst/>
                        </a:rPr>
                        <a:t>3</a:t>
                      </a:r>
                    </a:p>
                    <a:p>
                      <a:pPr algn="l" fontAlgn="b"/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fontAlgn="b"/>
                      <a:r>
                        <a:rPr lang="en-US" sz="1700" u="none" strike="noStrike" dirty="0">
                          <a:effectLst/>
                        </a:rPr>
                        <a:t>White Boards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fontAlgn="b"/>
                      <a:r>
                        <a:rPr lang="en-US" sz="1700" u="none" strike="noStrike" dirty="0">
                          <a:effectLst/>
                        </a:rPr>
                        <a:t>White boards have been fixed in every lab.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9129618"/>
                  </a:ext>
                </a:extLst>
              </a:tr>
              <a:tr h="509088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u="none" strike="noStrike" dirty="0">
                          <a:effectLst/>
                        </a:rPr>
                        <a:t>4</a:t>
                      </a:r>
                    </a:p>
                    <a:p>
                      <a:pPr algn="l" fontAlgn="b"/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fontAlgn="b"/>
                      <a:r>
                        <a:rPr lang="en-US" sz="1700" u="none" strike="noStrike" dirty="0">
                          <a:effectLst/>
                        </a:rPr>
                        <a:t>Robotics Lab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fontAlgn="b"/>
                      <a:r>
                        <a:rPr lang="en-US" sz="1700" u="none" strike="noStrike" dirty="0">
                          <a:effectLst/>
                        </a:rPr>
                        <a:t>Spark V Robot, Fire Bird V 2560, Raspberry-Pi3, AVR Studio, Keil, Flash Magic, Sensors, etc.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6013463"/>
                  </a:ext>
                </a:extLst>
              </a:tr>
              <a:tr h="78913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700" u="none" strike="noStrike" dirty="0">
                          <a:effectLst/>
                        </a:rPr>
                        <a:t>5</a:t>
                      </a:r>
                    </a:p>
                    <a:p>
                      <a:pPr algn="l" fontAlgn="ctr"/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fontAlgn="ctr"/>
                      <a:r>
                        <a:rPr lang="en-US" sz="1700" u="none" strike="noStrike" dirty="0">
                          <a:effectLst/>
                        </a:rPr>
                        <a:t>Internet of Things  Lab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fontAlgn="ctr"/>
                      <a:r>
                        <a:rPr lang="en-US" sz="1700" u="none" strike="noStrike" dirty="0">
                          <a:effectLst/>
                        </a:rPr>
                        <a:t>Raspberry Pi Kit, Raspberry Pi Box, Arduino Uno, Arduino Mega, Node MCU, Memory cards, LCDs, Breadboards, Sensors, etc. and Computer Systems.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14504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53113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EA17FC2-2D22-4446-BE5F-0BA7106AEC6E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3566795"/>
          <a:ext cx="10515600" cy="292608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4180976689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40711183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Vision of the Department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Mission of the Department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89967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70C0"/>
                          </a:solidFill>
                        </a:rPr>
                        <a:t>To develop globally recognized computer science and engineering graduates 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</a:rPr>
                        <a:t>with ethical values </a:t>
                      </a:r>
                      <a:r>
                        <a:rPr lang="en-US" sz="2000" dirty="0">
                          <a:solidFill>
                            <a:srgbClr val="7030A0"/>
                          </a:solidFill>
                        </a:rPr>
                        <a:t>for the need of software industries</a:t>
                      </a:r>
                      <a:r>
                        <a:rPr lang="en-US" sz="2000" dirty="0"/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indent="-342900" algn="just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To impart knowledge through well defined instructional objectives in the field of computer science and engineering.</a:t>
                      </a:r>
                    </a:p>
                    <a:p>
                      <a:pPr marL="342900" indent="-342900" algn="just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To provide learning ambience for skills, innovation, leadership and overall personality development.</a:t>
                      </a:r>
                    </a:p>
                    <a:p>
                      <a:pPr marL="342900" indent="-342900" algn="just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To inculcate professional ethics, teamwork and responsiveness towards society.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2811719"/>
                  </a:ext>
                </a:extLst>
              </a:tr>
            </a:tbl>
          </a:graphicData>
        </a:graphic>
      </p:graphicFrame>
      <p:graphicFrame>
        <p:nvGraphicFramePr>
          <p:cNvPr id="7" name="Table 4">
            <a:extLst>
              <a:ext uri="{FF2B5EF4-FFF2-40B4-BE49-F238E27FC236}">
                <a16:creationId xmlns:a16="http://schemas.microsoft.com/office/drawing/2014/main" id="{61BA38B6-CC29-4346-8425-B1E6A4353581}"/>
              </a:ext>
            </a:extLst>
          </p:cNvPr>
          <p:cNvGraphicFramePr>
            <a:graphicFrameLocks/>
          </p:cNvGraphicFramePr>
          <p:nvPr/>
        </p:nvGraphicFramePr>
        <p:xfrm>
          <a:off x="838200" y="510344"/>
          <a:ext cx="10515600" cy="262128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1120157059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20244851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Vision of the Institute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Mission of the Institute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02958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70C0"/>
                          </a:solidFill>
                        </a:rPr>
                        <a:t>To develop industry ready professionals 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</a:rPr>
                        <a:t>with values and ethics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>
                          <a:solidFill>
                            <a:srgbClr val="7030A0"/>
                          </a:solidFill>
                        </a:rPr>
                        <a:t>for global needs</a:t>
                      </a:r>
                      <a:r>
                        <a:rPr lang="en-US" sz="2000" dirty="0"/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To impart education through outcome based pedagogic principles.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To provide conducive environment for personality development, training and entrepreneurial skills.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To induct high professional ethics and accountability towards society in students.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1667011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FEA68D80-92F0-43A4-8466-A9E64A8E4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0973D88B-C4E2-48B3-AA15-F728F6C9D5C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510344"/>
          <a:ext cx="10515600" cy="262128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1120157059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20244851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Vision of the Institute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Mission of the Institute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02958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To develop industry ready professionals with values and ethics for global needs.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To impart education through outcome based pedagogic principles.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To provide conducive environment for personality development, training and entrepreneurial skills.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To induct high professional ethics and accountability towards society in students.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1667011"/>
                  </a:ext>
                </a:extLst>
              </a:tr>
            </a:tbl>
          </a:graphicData>
        </a:graphic>
      </p:graphicFrame>
      <p:graphicFrame>
        <p:nvGraphicFramePr>
          <p:cNvPr id="6" name="Table 4">
            <a:extLst>
              <a:ext uri="{FF2B5EF4-FFF2-40B4-BE49-F238E27FC236}">
                <a16:creationId xmlns:a16="http://schemas.microsoft.com/office/drawing/2014/main" id="{A02A99D9-F95B-4199-B74F-085E736B712B}"/>
              </a:ext>
            </a:extLst>
          </p:cNvPr>
          <p:cNvGraphicFramePr>
            <a:graphicFrameLocks/>
          </p:cNvGraphicFramePr>
          <p:nvPr/>
        </p:nvGraphicFramePr>
        <p:xfrm>
          <a:off x="838200" y="3566795"/>
          <a:ext cx="10515600" cy="292608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1120157059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20244851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Vision of the Department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Mission of the Department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02958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To develop globally recognized computer science and engineering graduates with ethical values for the need of software industries.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indent="-342900" algn="just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To impart knowledge through well defined instructional objectives in the field of computer science and engineering.</a:t>
                      </a:r>
                    </a:p>
                    <a:p>
                      <a:pPr marL="342900" indent="-342900" algn="just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To provide learning ambience for skills, innovation, leadership and overall personality development.</a:t>
                      </a:r>
                    </a:p>
                    <a:p>
                      <a:pPr marL="342900" indent="-342900" algn="just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To inculcate professional ethics, teamwork and responsiveness towards society.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1667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757976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F9114-1255-4364-90EB-39EC0530B11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7. Continuous Improvement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B7B4F5-2DDC-4277-9957-62131B25627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44099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A55CE0-8BA6-49A1-8257-EC3A2AF5C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817" y="192340"/>
            <a:ext cx="5500255" cy="993595"/>
          </a:xfrm>
        </p:spPr>
        <p:txBody>
          <a:bodyPr vert="horz">
            <a:normAutofit fontScale="90000"/>
          </a:bodyPr>
          <a:lstStyle/>
          <a:p>
            <a:r>
              <a:rPr lang="en-US" dirty="0"/>
              <a:t>Continuous Improvement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D2D291-FAE0-4D15-A212-87CF4C694E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466686"/>
            <a:ext cx="10515600" cy="2265687"/>
          </a:xfrm>
        </p:spPr>
        <p:txBody>
          <a:bodyPr>
            <a:normAutofit/>
          </a:bodyPr>
          <a:lstStyle/>
          <a:p>
            <a:pPr algn="just"/>
            <a:r>
              <a:rPr lang="en-US" sz="2400" dirty="0"/>
              <a:t>Program Assessment and Quality Improvement Committee (PAQIC) conduction two academic audits in each semester.</a:t>
            </a:r>
          </a:p>
          <a:p>
            <a:pPr lvl="1" algn="just"/>
            <a:r>
              <a:rPr lang="en-US" sz="2000" dirty="0"/>
              <a:t>Just before the beginning of the semester to check readiness.</a:t>
            </a:r>
          </a:p>
          <a:p>
            <a:pPr lvl="1" algn="just"/>
            <a:r>
              <a:rPr lang="en-US" sz="2000" dirty="0"/>
              <a:t>Just before the end to the semester to check the effectiveness and implementation of Teaching-learning processes.</a:t>
            </a:r>
          </a:p>
          <a:p>
            <a:pPr algn="just"/>
            <a:r>
              <a:rPr lang="en-US" sz="2400" dirty="0"/>
              <a:t>Academic audit with external members are also conducted time to time by IQAC.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86A89EF-C75A-441F-8CCD-05CC68F9A633}"/>
              </a:ext>
            </a:extLst>
          </p:cNvPr>
          <p:cNvSpPr txBox="1">
            <a:spLocks/>
          </p:cNvSpPr>
          <p:nvPr/>
        </p:nvSpPr>
        <p:spPr>
          <a:xfrm>
            <a:off x="838200" y="2962493"/>
            <a:ext cx="10515600" cy="9935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2400" dirty="0"/>
              <a:t>For each of the POs/PSOs, based on their attainment levels, gaps are identified and actions has been planned and taken to bridge the gaps.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DB51684-25D4-4A7B-A3BA-4FFEBD1D44CA}"/>
              </a:ext>
            </a:extLst>
          </p:cNvPr>
          <p:cNvSpPr txBox="1">
            <a:spLocks/>
          </p:cNvSpPr>
          <p:nvPr/>
        </p:nvSpPr>
        <p:spPr>
          <a:xfrm>
            <a:off x="207816" y="3598718"/>
            <a:ext cx="5500255" cy="9935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Academic Audit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5477E516-C724-43B1-B4A1-F66B03DE978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8566349"/>
              </p:ext>
            </p:extLst>
          </p:nvPr>
        </p:nvGraphicFramePr>
        <p:xfrm>
          <a:off x="551543" y="928914"/>
          <a:ext cx="10802258" cy="21392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19056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FC100-9266-469C-8FE6-F50709C82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045" y="970359"/>
            <a:ext cx="3497826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Placements, Higher Studies and Entrepreneur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70951B9B-8A65-4B4D-9B5B-49C23B1520A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49045" y="4085304"/>
          <a:ext cx="9738851" cy="2625778"/>
        </p:xfrm>
        <a:graphic>
          <a:graphicData uri="http://schemas.openxmlformats.org/drawingml/2006/table">
            <a:tbl>
              <a:tblPr firstRow="1">
                <a:tableStyleId>{5940675A-B579-460E-94D1-54222C63F5DA}</a:tableStyleId>
              </a:tblPr>
              <a:tblGrid>
                <a:gridCol w="3490104">
                  <a:extLst>
                    <a:ext uri="{9D8B030D-6E8A-4147-A177-3AD203B41FA5}">
                      <a16:colId xmlns:a16="http://schemas.microsoft.com/office/drawing/2014/main" val="218743719"/>
                    </a:ext>
                  </a:extLst>
                </a:gridCol>
                <a:gridCol w="2438617">
                  <a:extLst>
                    <a:ext uri="{9D8B030D-6E8A-4147-A177-3AD203B41FA5}">
                      <a16:colId xmlns:a16="http://schemas.microsoft.com/office/drawing/2014/main" val="326067844"/>
                    </a:ext>
                  </a:extLst>
                </a:gridCol>
                <a:gridCol w="946990">
                  <a:extLst>
                    <a:ext uri="{9D8B030D-6E8A-4147-A177-3AD203B41FA5}">
                      <a16:colId xmlns:a16="http://schemas.microsoft.com/office/drawing/2014/main" val="641977658"/>
                    </a:ext>
                  </a:extLst>
                </a:gridCol>
                <a:gridCol w="856851">
                  <a:extLst>
                    <a:ext uri="{9D8B030D-6E8A-4147-A177-3AD203B41FA5}">
                      <a16:colId xmlns:a16="http://schemas.microsoft.com/office/drawing/2014/main" val="115637126"/>
                    </a:ext>
                  </a:extLst>
                </a:gridCol>
                <a:gridCol w="874897">
                  <a:extLst>
                    <a:ext uri="{9D8B030D-6E8A-4147-A177-3AD203B41FA5}">
                      <a16:colId xmlns:a16="http://schemas.microsoft.com/office/drawing/2014/main" val="792904552"/>
                    </a:ext>
                  </a:extLst>
                </a:gridCol>
                <a:gridCol w="1131392">
                  <a:extLst>
                    <a:ext uri="{9D8B030D-6E8A-4147-A177-3AD203B41FA5}">
                      <a16:colId xmlns:a16="http://schemas.microsoft.com/office/drawing/2014/main" val="1401321767"/>
                    </a:ext>
                  </a:extLst>
                </a:gridCol>
              </a:tblGrid>
              <a:tr h="247610">
                <a:tc>
                  <a:txBody>
                    <a:bodyPr/>
                    <a:lstStyle/>
                    <a:p>
                      <a:pPr indent="457200"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0" marT="9525" marB="0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457200"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0" marT="9525" marB="0" anchor="ctr" anchorCtr="1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l" fontAlgn="b"/>
                      <a:r>
                        <a:rPr lang="en-US" sz="1200" u="none" strike="noStrike" spc="10" dirty="0">
                          <a:effectLst/>
                        </a:rPr>
                        <a:t>2020 -21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58738" algn="l" fontAlgn="b"/>
                      <a:r>
                        <a:rPr lang="en-US" sz="1200" u="none" strike="noStrike" spc="10" dirty="0">
                          <a:effectLst/>
                        </a:rPr>
                        <a:t>2019-20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/>
                      <a:r>
                        <a:rPr lang="en-US" sz="1200" u="none" strike="noStrike" spc="-5" dirty="0">
                          <a:effectLst/>
                        </a:rPr>
                        <a:t>2018-19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 anchorCtr="1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/>
                      <a:r>
                        <a:rPr lang="en-US" sz="1200" u="none" strike="noStrike" spc="5" dirty="0">
                          <a:effectLst/>
                        </a:rPr>
                        <a:t>2017-18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 anchorCtr="1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5196656"/>
                  </a:ext>
                </a:extLst>
              </a:tr>
              <a:tr h="247610">
                <a:tc rowSpan="3">
                  <a:txBody>
                    <a:bodyPr/>
                    <a:lstStyle/>
                    <a:p>
                      <a:pPr marL="0" indent="0" algn="ctr" fontAlgn="ctr"/>
                      <a:r>
                        <a:rPr lang="en-US" sz="1200" u="none" strike="noStrike" spc="5" dirty="0">
                          <a:effectLst/>
                        </a:rPr>
                        <a:t>UPSEE State Entrance Examination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b"/>
                      <a:r>
                        <a:rPr lang="en-US" sz="1200" u="none" strike="noStrike" spc="5" dirty="0">
                          <a:effectLst/>
                        </a:rPr>
                        <a:t>Number of students admitted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b"/>
                      <a:r>
                        <a:rPr lang="en-US" sz="1200" u="none" strike="noStrike" spc="5" dirty="0">
                          <a:effectLst/>
                        </a:rPr>
                        <a:t>43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b"/>
                      <a:r>
                        <a:rPr lang="en-US" sz="1200" u="none" strike="noStrike" spc="5" dirty="0">
                          <a:effectLst/>
                        </a:rPr>
                        <a:t>45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b"/>
                      <a:r>
                        <a:rPr lang="en-US" sz="1200" u="none" strike="noStrike" spc="-5" dirty="0">
                          <a:effectLst/>
                        </a:rPr>
                        <a:t>56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b"/>
                      <a:r>
                        <a:rPr lang="en-US" sz="1200" u="none" strike="noStrike" spc="5" dirty="0">
                          <a:effectLst/>
                        </a:rPr>
                        <a:t>54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7280147"/>
                  </a:ext>
                </a:extLst>
              </a:tr>
              <a:tr h="33145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fontAlgn="b"/>
                      <a:r>
                        <a:rPr lang="en-US" sz="1200" u="none" strike="noStrike" spc="10" dirty="0">
                          <a:effectLst/>
                        </a:rPr>
                        <a:t>Opening Rank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b"/>
                      <a:r>
                        <a:rPr lang="en-US" sz="1200" u="none" strike="noStrike" spc="5" dirty="0">
                          <a:effectLst/>
                        </a:rPr>
                        <a:t>9291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b"/>
                      <a:r>
                        <a:rPr lang="en-US" sz="1200" u="none" strike="noStrike" spc="5" dirty="0">
                          <a:effectLst/>
                        </a:rPr>
                        <a:t>7268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b"/>
                      <a:r>
                        <a:rPr lang="en-US" sz="1200" u="none" strike="noStrike" spc="-5" dirty="0">
                          <a:effectLst/>
                        </a:rPr>
                        <a:t>7105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b"/>
                      <a:r>
                        <a:rPr lang="en-US" sz="1200" u="none" strike="noStrike" spc="5" dirty="0">
                          <a:effectLst/>
                        </a:rPr>
                        <a:t>5370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779650"/>
                  </a:ext>
                </a:extLst>
              </a:tr>
              <a:tr h="33145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fontAlgn="b"/>
                      <a:r>
                        <a:rPr lang="en-US" sz="1200" u="none" strike="noStrike" spc="5" dirty="0">
                          <a:effectLst/>
                        </a:rPr>
                        <a:t>Closing Rank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b"/>
                      <a:r>
                        <a:rPr lang="en-US" sz="1200" u="none" strike="noStrike" spc="5" dirty="0">
                          <a:effectLst/>
                        </a:rPr>
                        <a:t>72456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b"/>
                      <a:r>
                        <a:rPr lang="en-US" sz="1200" u="none" strike="noStrike" spc="5" dirty="0">
                          <a:effectLst/>
                        </a:rPr>
                        <a:t>81614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b"/>
                      <a:r>
                        <a:rPr lang="en-US" sz="1200" u="none" strike="noStrike" spc="-5" dirty="0">
                          <a:effectLst/>
                        </a:rPr>
                        <a:t>99999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b"/>
                      <a:r>
                        <a:rPr lang="en-US" sz="1200" u="none" strike="noStrike" spc="5" dirty="0">
                          <a:effectLst/>
                        </a:rPr>
                        <a:t>98935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6903084"/>
                  </a:ext>
                </a:extLst>
              </a:tr>
              <a:tr h="247610">
                <a:tc rowSpan="3">
                  <a:txBody>
                    <a:bodyPr/>
                    <a:lstStyle/>
                    <a:p>
                      <a:pPr marL="0" indent="0" algn="ctr" fontAlgn="ctr"/>
                      <a:r>
                        <a:rPr lang="en-US" sz="1200" u="none" strike="noStrike" spc="5" dirty="0">
                          <a:effectLst/>
                        </a:rPr>
                        <a:t>UPSEE for Lateral Entry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 anchorCtr="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b"/>
                      <a:r>
                        <a:rPr lang="en-US" sz="1200" u="none" strike="noStrike" spc="5" dirty="0">
                          <a:effectLst/>
                        </a:rPr>
                        <a:t>Number of students admitted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b"/>
                      <a:r>
                        <a:rPr lang="en-US" sz="1200" u="none" strike="noStrike" dirty="0">
                          <a:effectLst/>
                        </a:rPr>
                        <a:t>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b"/>
                      <a:r>
                        <a:rPr lang="en-US" sz="1200" u="none" strike="noStrike" dirty="0">
                          <a:effectLst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b"/>
                      <a:r>
                        <a:rPr lang="en-US" sz="1200" u="none" strike="noStrike" dirty="0">
                          <a:effectLst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1090613" fontAlgn="b"/>
                      <a:r>
                        <a:rPr lang="en-US" sz="1200" u="none" strike="noStrike" dirty="0">
                          <a:effectLst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7104351"/>
                  </a:ext>
                </a:extLst>
              </a:tr>
              <a:tr h="33145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fontAlgn="b"/>
                      <a:r>
                        <a:rPr lang="en-US" sz="1200" u="none" strike="noStrike" spc="10" dirty="0">
                          <a:effectLst/>
                        </a:rPr>
                        <a:t>Opening Rank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b"/>
                      <a:r>
                        <a:rPr lang="en-US" sz="1200" u="none" strike="noStrike" spc="5" dirty="0">
                          <a:effectLst/>
                        </a:rPr>
                        <a:t>3921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b"/>
                      <a:r>
                        <a:rPr lang="en-US" sz="1200" u="none" strike="noStrike" spc="5" dirty="0">
                          <a:effectLst/>
                        </a:rPr>
                        <a:t>4329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b"/>
                      <a:r>
                        <a:rPr lang="en-US" sz="1200" u="none" strike="noStrike" spc="-5" dirty="0">
                          <a:effectLst/>
                        </a:rPr>
                        <a:t>2283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b"/>
                      <a:r>
                        <a:rPr lang="en-US" sz="1200" u="none" strike="noStrike" spc="5" dirty="0">
                          <a:effectLst/>
                        </a:rPr>
                        <a:t>4205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5927799"/>
                  </a:ext>
                </a:extLst>
              </a:tr>
              <a:tr h="33145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fontAlgn="b"/>
                      <a:r>
                        <a:rPr lang="en-US" sz="1200" u="none" strike="noStrike" spc="5" dirty="0">
                          <a:effectLst/>
                        </a:rPr>
                        <a:t>Closing Rank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b"/>
                      <a:r>
                        <a:rPr lang="en-US" sz="1200" u="none" strike="noStrike" spc="5" dirty="0">
                          <a:effectLst/>
                        </a:rPr>
                        <a:t>7183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b"/>
                      <a:r>
                        <a:rPr lang="en-US" sz="1200" u="none" strike="noStrike" spc="5" dirty="0">
                          <a:effectLst/>
                        </a:rPr>
                        <a:t>4329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b"/>
                      <a:r>
                        <a:rPr lang="en-US" sz="1200" u="none" strike="noStrike" spc="-5" dirty="0">
                          <a:effectLst/>
                        </a:rPr>
                        <a:t>2283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b"/>
                      <a:r>
                        <a:rPr lang="en-US" sz="1200" u="none" strike="noStrike" spc="5" dirty="0">
                          <a:effectLst/>
                        </a:rPr>
                        <a:t>6189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6184614"/>
                  </a:ext>
                </a:extLst>
              </a:tr>
              <a:tr h="557124">
                <a:tc gridSpan="2">
                  <a:txBody>
                    <a:bodyPr/>
                    <a:lstStyle/>
                    <a:p>
                      <a:pPr marL="0" indent="0" algn="ctr" fontAlgn="b"/>
                      <a:r>
                        <a:rPr lang="en-US" sz="1200" u="none" strike="noStrike" kern="1200" spc="0" baseline="0" dirty="0">
                          <a:effectLst/>
                        </a:rPr>
                        <a:t>Average CBSE/Any other board result of admitted students(Physics, Chemistry &amp; Mathematics)</a:t>
                      </a:r>
                      <a:endParaRPr lang="en-US" sz="1200" b="0" i="0" u="none" strike="noStrike" kern="1200" spc="0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 anchorCtr="1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fontAlgn="ctr"/>
                      <a:r>
                        <a:rPr lang="en-US" sz="1200" u="none" strike="noStrike" kern="1200" spc="0" baseline="0" dirty="0">
                          <a:effectLst/>
                        </a:rPr>
                        <a:t>68</a:t>
                      </a:r>
                      <a:endParaRPr lang="en-US" sz="1200" b="0" i="0" u="none" strike="noStrike" kern="1200" spc="0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ctr"/>
                      <a:r>
                        <a:rPr lang="en-US" sz="1200" u="none" strike="noStrike" kern="1200" spc="0" baseline="0" dirty="0">
                          <a:effectLst/>
                        </a:rPr>
                        <a:t>65</a:t>
                      </a:r>
                      <a:endParaRPr lang="en-US" sz="1200" b="0" i="0" u="none" strike="noStrike" kern="1200" spc="0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ctr"/>
                      <a:r>
                        <a:rPr lang="en-US" sz="1200" u="none" strike="noStrike" kern="1200" spc="0" baseline="0" dirty="0">
                          <a:effectLst/>
                        </a:rPr>
                        <a:t>67</a:t>
                      </a:r>
                      <a:endParaRPr lang="en-US" sz="1200" b="0" i="0" u="none" strike="noStrike" kern="1200" spc="0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ctr"/>
                      <a:r>
                        <a:rPr lang="en-US" sz="1200" u="none" strike="noStrike" kern="1200" spc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73</a:t>
                      </a:r>
                    </a:p>
                  </a:txBody>
                  <a:tcPr marL="0" marR="0" marT="0" marB="0"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9825508"/>
                  </a:ext>
                </a:extLst>
              </a:tr>
            </a:tbl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EC79EAF4-E3AD-435A-A6F2-00D3B8395885}"/>
              </a:ext>
            </a:extLst>
          </p:cNvPr>
          <p:cNvSpPr txBox="1">
            <a:spLocks/>
          </p:cNvSpPr>
          <p:nvPr/>
        </p:nvSpPr>
        <p:spPr>
          <a:xfrm>
            <a:off x="10306372" y="4494508"/>
            <a:ext cx="1885628" cy="20147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Quality of Students admitted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9F326EC1-C039-44E3-8A40-04192767593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7639034"/>
              </p:ext>
            </p:extLst>
          </p:nvPr>
        </p:nvGraphicFramePr>
        <p:xfrm>
          <a:off x="3328986" y="311943"/>
          <a:ext cx="8024813" cy="35933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72662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F9114-1255-4364-90EB-39EC0530B11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Thank You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B7B4F5-2DDC-4277-9957-62131B25627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3896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FF22F7-A81D-45AA-805A-39D537916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D2B9EEE4-BFE2-40EC-BC34-A9B20AEA067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7136039"/>
              </p:ext>
            </p:extLst>
          </p:nvPr>
        </p:nvGraphicFramePr>
        <p:xfrm>
          <a:off x="838199" y="3100243"/>
          <a:ext cx="10515600" cy="3413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809510">
                  <a:extLst>
                    <a:ext uri="{9D8B030D-6E8A-4147-A177-3AD203B41FA5}">
                      <a16:colId xmlns:a16="http://schemas.microsoft.com/office/drawing/2014/main" val="1456831236"/>
                    </a:ext>
                  </a:extLst>
                </a:gridCol>
                <a:gridCol w="1330036">
                  <a:extLst>
                    <a:ext uri="{9D8B030D-6E8A-4147-A177-3AD203B41FA5}">
                      <a16:colId xmlns:a16="http://schemas.microsoft.com/office/drawing/2014/main" val="3823225564"/>
                    </a:ext>
                  </a:extLst>
                </a:gridCol>
                <a:gridCol w="1260764">
                  <a:extLst>
                    <a:ext uri="{9D8B030D-6E8A-4147-A177-3AD203B41FA5}">
                      <a16:colId xmlns:a16="http://schemas.microsoft.com/office/drawing/2014/main" val="2860127482"/>
                    </a:ext>
                  </a:extLst>
                </a:gridCol>
                <a:gridCol w="1115290">
                  <a:extLst>
                    <a:ext uri="{9D8B030D-6E8A-4147-A177-3AD203B41FA5}">
                      <a16:colId xmlns:a16="http://schemas.microsoft.com/office/drawing/2014/main" val="41229777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Program Educational Objectives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M1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M2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M3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81827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just">
                        <a:buNone/>
                      </a:pPr>
                      <a:r>
                        <a:rPr lang="en-US" sz="2000" dirty="0">
                          <a:solidFill>
                            <a:sysClr val="windowText" lastClr="000000"/>
                          </a:solidFill>
                        </a:rPr>
                        <a:t>PEO1: The graduates will have entrepreneurial and employable skills in software industries, by adapting themselves in the corporate world by utilizing the defined instructional objectives learnt in the program.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2000" dirty="0">
                          <a:solidFill>
                            <a:sysClr val="windowText" lastClr="000000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2000" dirty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2000" dirty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7458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just">
                        <a:buNone/>
                      </a:pPr>
                      <a:r>
                        <a:rPr lang="en-US" sz="2000" dirty="0">
                          <a:solidFill>
                            <a:sysClr val="windowText" lastClr="000000"/>
                          </a:solidFill>
                        </a:rPr>
                        <a:t>PEO2: The graduates will engage in skill enhancement, that would help to work in their own area of interest, individually or in a team.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2000" dirty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2000" dirty="0">
                          <a:solidFill>
                            <a:sysClr val="windowText" lastClr="000000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2000" dirty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0127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ysClr val="windowText" lastClr="000000"/>
                          </a:solidFill>
                        </a:rPr>
                        <a:t>PEO3: The graduates will demonstrate ownership and responsiveness towards the profession and the society.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2000" dirty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2000" dirty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2000" dirty="0">
                          <a:solidFill>
                            <a:sysClr val="windowText" lastClr="000000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8912015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F4383F3-80F3-480C-A776-4C0FE70D17D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0732974"/>
              </p:ext>
            </p:extLst>
          </p:nvPr>
        </p:nvGraphicFramePr>
        <p:xfrm>
          <a:off x="838199" y="510344"/>
          <a:ext cx="10515599" cy="201168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10515599">
                  <a:extLst>
                    <a:ext uri="{9D8B030D-6E8A-4147-A177-3AD203B41FA5}">
                      <a16:colId xmlns:a16="http://schemas.microsoft.com/office/drawing/2014/main" val="11201570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Mission of the Department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02958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 algn="just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M1: To impart knowledge through well defined instructional objectives in the field of computer science and engineering.</a:t>
                      </a:r>
                    </a:p>
                    <a:p>
                      <a:pPr marL="342900" indent="-342900" algn="just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M2: To provide learning ambience for skills, innovation, leadership and overall personality development.</a:t>
                      </a:r>
                    </a:p>
                    <a:p>
                      <a:pPr marL="342900" indent="-342900" algn="just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M3: To inculcate professional ethics, teamwork and responsiveness towards society.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1667011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FCFE4D38-096C-435C-B6CE-F2FB7713CCAB}"/>
              </a:ext>
            </a:extLst>
          </p:cNvPr>
          <p:cNvSpPr txBox="1"/>
          <p:nvPr/>
        </p:nvSpPr>
        <p:spPr>
          <a:xfrm>
            <a:off x="145695" y="1385876"/>
            <a:ext cx="461665" cy="422359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vert="vert270" wrap="none" rtlCol="0">
            <a:spAutoFit/>
          </a:bodyPr>
          <a:lstStyle/>
          <a:p>
            <a:r>
              <a:rPr lang="en-US" b="1" dirty="0"/>
              <a:t>Mapping of PEOs with Department Mission</a:t>
            </a:r>
          </a:p>
        </p:txBody>
      </p:sp>
    </p:spTree>
    <p:extLst>
      <p:ext uri="{BB962C8B-B14F-4D97-AF65-F5344CB8AC3E}">
        <p14:creationId xmlns:p14="http://schemas.microsoft.com/office/powerpoint/2010/main" val="31432809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D23D9-1BE6-4F88-B25D-598923CC8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Stakeholders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864A67-CB3D-42B6-8C23-478B4B6326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CA6DF31-D146-4E6A-8000-A1DEEBE32C9A}"/>
              </a:ext>
            </a:extLst>
          </p:cNvPr>
          <p:cNvGrpSpPr/>
          <p:nvPr/>
        </p:nvGrpSpPr>
        <p:grpSpPr>
          <a:xfrm>
            <a:off x="1150374" y="1825623"/>
            <a:ext cx="4265973" cy="4351338"/>
            <a:chOff x="1150374" y="1825623"/>
            <a:chExt cx="4265973" cy="4351338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2D85F0EF-7A3A-471A-8ED6-0ECB21E952DA}"/>
                </a:ext>
              </a:extLst>
            </p:cNvPr>
            <p:cNvGrpSpPr/>
            <p:nvPr/>
          </p:nvGrpSpPr>
          <p:grpSpPr>
            <a:xfrm>
              <a:off x="2968115" y="1825623"/>
              <a:ext cx="2448232" cy="4351338"/>
              <a:chOff x="973393" y="1825624"/>
              <a:chExt cx="2448232" cy="4886022"/>
            </a:xfrm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F8D1CF5-D3AE-4E39-9B25-5DF019915043}"/>
                  </a:ext>
                </a:extLst>
              </p:cNvPr>
              <p:cNvSpPr/>
              <p:nvPr/>
            </p:nvSpPr>
            <p:spPr>
              <a:xfrm>
                <a:off x="973393" y="1825624"/>
                <a:ext cx="2448232" cy="914400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Students</a:t>
                </a:r>
                <a:endParaRPr lang="en-US" sz="1400" dirty="0"/>
              </a:p>
            </p:txBody>
          </p:sp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92A923F-E0A3-49C8-93B2-5DA47855A541}"/>
                  </a:ext>
                </a:extLst>
              </p:cNvPr>
              <p:cNvSpPr/>
              <p:nvPr/>
            </p:nvSpPr>
            <p:spPr>
              <a:xfrm>
                <a:off x="973393" y="3203576"/>
                <a:ext cx="2448232" cy="914400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Faculty Members</a:t>
                </a:r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ADFE69D-F0DB-47AB-B131-0DD570E75ACD}"/>
                  </a:ext>
                </a:extLst>
              </p:cNvPr>
              <p:cNvSpPr/>
              <p:nvPr/>
            </p:nvSpPr>
            <p:spPr>
              <a:xfrm>
                <a:off x="973393" y="4500411"/>
                <a:ext cx="2448232" cy="914400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Supporting Staff</a:t>
                </a:r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0DEE17D-D83E-4512-920E-A3A229BF5B4F}"/>
                  </a:ext>
                </a:extLst>
              </p:cNvPr>
              <p:cNvSpPr/>
              <p:nvPr/>
            </p:nvSpPr>
            <p:spPr>
              <a:xfrm>
                <a:off x="973393" y="5797246"/>
                <a:ext cx="2448232" cy="914400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Management</a:t>
                </a:r>
              </a:p>
            </p:txBody>
          </p:sp>
        </p:grpSp>
        <p:sp>
          <p:nvSpPr>
            <p:cNvPr id="14" name="Scroll: Vertical 13">
              <a:extLst>
                <a:ext uri="{FF2B5EF4-FFF2-40B4-BE49-F238E27FC236}">
                  <a16:creationId xmlns:a16="http://schemas.microsoft.com/office/drawing/2014/main" id="{8D538654-B674-40D0-87FB-E64089CAEBC4}"/>
                </a:ext>
              </a:extLst>
            </p:cNvPr>
            <p:cNvSpPr/>
            <p:nvPr/>
          </p:nvSpPr>
          <p:spPr>
            <a:xfrm>
              <a:off x="1150374" y="1932039"/>
              <a:ext cx="1033272" cy="4070555"/>
            </a:xfrm>
            <a:prstGeom prst="verticalScroll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2400" dirty="0"/>
                <a:t>Internal Stakeholders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1BF74EF-C56C-47E2-AE96-1483E94E809E}"/>
              </a:ext>
            </a:extLst>
          </p:cNvPr>
          <p:cNvGrpSpPr/>
          <p:nvPr/>
        </p:nvGrpSpPr>
        <p:grpSpPr>
          <a:xfrm>
            <a:off x="7351801" y="1825623"/>
            <a:ext cx="4001999" cy="4351338"/>
            <a:chOff x="7351801" y="1825623"/>
            <a:chExt cx="4001999" cy="4351338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4BBEE23A-650A-4A8C-BF60-FC9B84ED451B}"/>
                </a:ext>
              </a:extLst>
            </p:cNvPr>
            <p:cNvGrpSpPr/>
            <p:nvPr/>
          </p:nvGrpSpPr>
          <p:grpSpPr>
            <a:xfrm>
              <a:off x="8905568" y="1825623"/>
              <a:ext cx="2448232" cy="4351338"/>
              <a:chOff x="973393" y="1825625"/>
              <a:chExt cx="2448232" cy="4886021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82E29B33-F100-4502-A573-623679382C32}"/>
                  </a:ext>
                </a:extLst>
              </p:cNvPr>
              <p:cNvSpPr/>
              <p:nvPr/>
            </p:nvSpPr>
            <p:spPr>
              <a:xfrm>
                <a:off x="973393" y="1825625"/>
                <a:ext cx="2448232" cy="914400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Parents</a:t>
                </a: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EC9682C2-4868-4747-960B-5543F3F86663}"/>
                  </a:ext>
                </a:extLst>
              </p:cNvPr>
              <p:cNvSpPr/>
              <p:nvPr/>
            </p:nvSpPr>
            <p:spPr>
              <a:xfrm>
                <a:off x="973393" y="3203576"/>
                <a:ext cx="2448232" cy="914400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Alumni</a:t>
                </a:r>
                <a:endParaRPr lang="en-US" sz="1400" dirty="0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A25CA77C-0ED1-43D3-9E46-55BFCA31AD04}"/>
                  </a:ext>
                </a:extLst>
              </p:cNvPr>
              <p:cNvSpPr/>
              <p:nvPr/>
            </p:nvSpPr>
            <p:spPr>
              <a:xfrm>
                <a:off x="973393" y="4500411"/>
                <a:ext cx="2448232" cy="914400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Industry</a:t>
                </a: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91D5444E-8675-4BB7-8F2D-5A02D7F7C0D9}"/>
                  </a:ext>
                </a:extLst>
              </p:cNvPr>
              <p:cNvSpPr/>
              <p:nvPr/>
            </p:nvSpPr>
            <p:spPr>
              <a:xfrm>
                <a:off x="973393" y="5797246"/>
                <a:ext cx="2448232" cy="914400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Employer</a:t>
                </a:r>
              </a:p>
            </p:txBody>
          </p:sp>
        </p:grpSp>
        <p:sp>
          <p:nvSpPr>
            <p:cNvPr id="17" name="Scroll: Vertical 16">
              <a:extLst>
                <a:ext uri="{FF2B5EF4-FFF2-40B4-BE49-F238E27FC236}">
                  <a16:creationId xmlns:a16="http://schemas.microsoft.com/office/drawing/2014/main" id="{FC28A788-35CB-46E4-AC3E-3CB9DE84B0DA}"/>
                </a:ext>
              </a:extLst>
            </p:cNvPr>
            <p:cNvSpPr/>
            <p:nvPr/>
          </p:nvSpPr>
          <p:spPr>
            <a:xfrm>
              <a:off x="7351801" y="1932038"/>
              <a:ext cx="1033272" cy="4070555"/>
            </a:xfrm>
            <a:prstGeom prst="verticalScroll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2400" dirty="0"/>
                <a:t>External Stakeholders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424101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2398</TotalTime>
  <Words>6853</Words>
  <Application>Microsoft Office PowerPoint</Application>
  <PresentationFormat>Widescreen</PresentationFormat>
  <Paragraphs>1167</Paragraphs>
  <Slides>73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73</vt:i4>
      </vt:variant>
    </vt:vector>
  </HeadingPairs>
  <TitlesOfParts>
    <vt:vector size="78" baseType="lpstr">
      <vt:lpstr>Arial</vt:lpstr>
      <vt:lpstr>Calibri</vt:lpstr>
      <vt:lpstr>Calibri Light</vt:lpstr>
      <vt:lpstr>Wingdings</vt:lpstr>
      <vt:lpstr>Office Theme</vt:lpstr>
      <vt:lpstr>Department of Computer Science and Engineering</vt:lpstr>
      <vt:lpstr>PowerPoint Presentation</vt:lpstr>
      <vt:lpstr>PowerPoint Presentation</vt:lpstr>
      <vt:lpstr>PowerPoint Presentation</vt:lpstr>
      <vt:lpstr>PowerPoint Presentation</vt:lpstr>
      <vt:lpstr>1. Vision, Mission and Program Educational Objectives</vt:lpstr>
      <vt:lpstr>PowerPoint Presentation</vt:lpstr>
      <vt:lpstr>PowerPoint Presentation</vt:lpstr>
      <vt:lpstr>Stakeholders</vt:lpstr>
      <vt:lpstr>Process for Defining of Vision and Mission of the Department</vt:lpstr>
      <vt:lpstr>Process for Defining of PEOs of the Department</vt:lpstr>
      <vt:lpstr>2. Program Curriculum and Teaching-Learning Processes </vt:lpstr>
      <vt:lpstr>Program Curriculum</vt:lpstr>
      <vt:lpstr>Course Components</vt:lpstr>
      <vt:lpstr>PowerPoint Presentation</vt:lpstr>
      <vt:lpstr>Process to Identify Curriculum Gaps</vt:lpstr>
      <vt:lpstr>Teaching-Learning Processes</vt:lpstr>
      <vt:lpstr>Instructional Methods and Pedagogies</vt:lpstr>
      <vt:lpstr>Support to Weak Students</vt:lpstr>
      <vt:lpstr>Encouragement for Bright Students</vt:lpstr>
      <vt:lpstr>Assessment Plan and Instruments</vt:lpstr>
      <vt:lpstr>Assessment Plan and Instruments</vt:lpstr>
      <vt:lpstr>Assessment Plan and Instruments</vt:lpstr>
      <vt:lpstr>Assessment Plan and Instruments</vt:lpstr>
      <vt:lpstr>Process for Conduction and Evaluation of Internal Papers</vt:lpstr>
      <vt:lpstr>Process for Project Allocations</vt:lpstr>
      <vt:lpstr>Rubrics for Project Evaluation</vt:lpstr>
      <vt:lpstr>Process for monitoring and evaluation of Projects</vt:lpstr>
      <vt:lpstr>3. Course Outcomes and Program Outcomes</vt:lpstr>
      <vt:lpstr>Attainment Process of Course outcome (CO’s) </vt:lpstr>
      <vt:lpstr>Attainment Process of Course outcome (CO’s) </vt:lpstr>
      <vt:lpstr>Attainment Process of Course outcome (CO’s) </vt:lpstr>
      <vt:lpstr>Attainment Process of Course outcome (CO’s) </vt:lpstr>
      <vt:lpstr>Attainment Process of Course outcome (CO’s) </vt:lpstr>
      <vt:lpstr>Attainment Process of Course outcome (CO’s) </vt:lpstr>
      <vt:lpstr>Attainment Process of Course outcome (CO’s) </vt:lpstr>
      <vt:lpstr>Attainment Process of Course outcome (CO’s) </vt:lpstr>
      <vt:lpstr>Attainment Process of Course outcome (CO’s) </vt:lpstr>
      <vt:lpstr>Attainment Process of Program Outcomes (PO’s) and Program Specific Outcomes (PSO’s) </vt:lpstr>
      <vt:lpstr>Attainment Process of Program Outcomes (PO’s) and Program Specific Outcomes (PSO’s) </vt:lpstr>
      <vt:lpstr>Attainment Process of Program Outcomes (PO’s) and Program Specific Outcomes (PSO’s) </vt:lpstr>
      <vt:lpstr>Attainment Process of Program Outcomes (PO’s) and Program Specific Outcomes (PSO’s) </vt:lpstr>
      <vt:lpstr>Attainment Process of Program Outcomes (PO’s) and Program Specific Outcomes (PSO’s) </vt:lpstr>
      <vt:lpstr>Attainment Process of Program Outcomes (PO’s) and Program Specific Outcomes (PSO’s) </vt:lpstr>
      <vt:lpstr>Attainment Process of Program Outcomes (PO’s) and Program Specific Outcomes (PSO’s) </vt:lpstr>
      <vt:lpstr>Attainment Process of Program Outcomes (PO’s) and Program Specific Outcomes (PSO’s) </vt:lpstr>
      <vt:lpstr>Attainment Process of Program Outcomes (PO’s) and Program Specific Outcomes (PSO’s) </vt:lpstr>
      <vt:lpstr>Attainment Process of Program Outcomes (PO’s) and Program Specific Outcomes (PSO’s) </vt:lpstr>
      <vt:lpstr>Attainment Process of Program Outcomes (PO’s) and Program Specific Outcomes (PSO’s) </vt:lpstr>
      <vt:lpstr>Attainment Process of Program Outcomes (PO’s) and Program Specific Outcomes (PSO’s) </vt:lpstr>
      <vt:lpstr>Attainment Process of Program Outcomes (PO’s) and Program Specific Outcomes (PSO’s) </vt:lpstr>
      <vt:lpstr>Attainment Process of Program Outcomes (PO’s) and Program Specific Outcomes (PSO’s) </vt:lpstr>
      <vt:lpstr>Attainment Process of Program Outcomes (PO’s) and Program Specific Outcomes (PSO’s) </vt:lpstr>
      <vt:lpstr>Attainment Process of Program Outcomes (PO’s) and Program Specific Outcomes (PSO’s) </vt:lpstr>
      <vt:lpstr>4. Student’s Performance</vt:lpstr>
      <vt:lpstr>Student’s Intake and Enrollment in Program</vt:lpstr>
      <vt:lpstr>Success Rate</vt:lpstr>
      <vt:lpstr>Average Performance Index  (API)</vt:lpstr>
      <vt:lpstr>Student Placement</vt:lpstr>
      <vt:lpstr>PowerPoint Presentation</vt:lpstr>
      <vt:lpstr>5. Faculty Information And Contributions</vt:lpstr>
      <vt:lpstr>Student-Faculty Ratio</vt:lpstr>
      <vt:lpstr>Faculty Qualification</vt:lpstr>
      <vt:lpstr>Research paper publications</vt:lpstr>
      <vt:lpstr>PowerPoint Presentation</vt:lpstr>
      <vt:lpstr>6. Facilities and Technical Support</vt:lpstr>
      <vt:lpstr>Laboratories and technical manpower</vt:lpstr>
      <vt:lpstr>Project laboratory</vt:lpstr>
      <vt:lpstr>Additional  facilities</vt:lpstr>
      <vt:lpstr>7. Continuous Improvement</vt:lpstr>
      <vt:lpstr>Continuous Improvement</vt:lpstr>
      <vt:lpstr>Placements, Higher Studies and Entrepreneur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Department of Computer Science and Engineering</dc:title>
  <dc:creator>praveen_saini@mitmoradabad.edu.in</dc:creator>
  <cp:lastModifiedBy>praveen_saini@mitmoradabad.edu.in</cp:lastModifiedBy>
  <cp:revision>223</cp:revision>
  <dcterms:created xsi:type="dcterms:W3CDTF">2021-09-06T04:34:58Z</dcterms:created>
  <dcterms:modified xsi:type="dcterms:W3CDTF">2021-09-13T08:49:10Z</dcterms:modified>
</cp:coreProperties>
</file>