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818" r:id="rId2"/>
  </p:sldMasterIdLst>
  <p:notesMasterIdLst>
    <p:notesMasterId r:id="rId51"/>
  </p:notesMasterIdLst>
  <p:handoutMasterIdLst>
    <p:handoutMasterId r:id="rId52"/>
  </p:handoutMasterIdLst>
  <p:sldIdLst>
    <p:sldId id="358" r:id="rId3"/>
    <p:sldId id="258" r:id="rId4"/>
    <p:sldId id="448" r:id="rId5"/>
    <p:sldId id="435" r:id="rId6"/>
    <p:sldId id="436" r:id="rId7"/>
    <p:sldId id="437" r:id="rId8"/>
    <p:sldId id="380" r:id="rId9"/>
    <p:sldId id="402" r:id="rId10"/>
    <p:sldId id="434" r:id="rId11"/>
    <p:sldId id="450" r:id="rId12"/>
    <p:sldId id="381" r:id="rId13"/>
    <p:sldId id="382" r:id="rId14"/>
    <p:sldId id="383" r:id="rId15"/>
    <p:sldId id="384" r:id="rId16"/>
    <p:sldId id="440" r:id="rId17"/>
    <p:sldId id="449" r:id="rId18"/>
    <p:sldId id="385" r:id="rId19"/>
    <p:sldId id="386" r:id="rId20"/>
    <p:sldId id="391" r:id="rId21"/>
    <p:sldId id="417" r:id="rId22"/>
    <p:sldId id="392" r:id="rId23"/>
    <p:sldId id="393" r:id="rId24"/>
    <p:sldId id="394" r:id="rId25"/>
    <p:sldId id="441" r:id="rId26"/>
    <p:sldId id="397" r:id="rId27"/>
    <p:sldId id="398" r:id="rId28"/>
    <p:sldId id="458" r:id="rId29"/>
    <p:sldId id="457" r:id="rId30"/>
    <p:sldId id="404" r:id="rId31"/>
    <p:sldId id="405" r:id="rId32"/>
    <p:sldId id="407" r:id="rId33"/>
    <p:sldId id="408" r:id="rId34"/>
    <p:sldId id="432" r:id="rId35"/>
    <p:sldId id="412" r:id="rId36"/>
    <p:sldId id="445" r:id="rId37"/>
    <p:sldId id="447" r:id="rId38"/>
    <p:sldId id="430" r:id="rId39"/>
    <p:sldId id="424" r:id="rId40"/>
    <p:sldId id="454" r:id="rId41"/>
    <p:sldId id="429" r:id="rId42"/>
    <p:sldId id="438" r:id="rId43"/>
    <p:sldId id="439" r:id="rId44"/>
    <p:sldId id="409" r:id="rId45"/>
    <p:sldId id="410" r:id="rId46"/>
    <p:sldId id="451" r:id="rId47"/>
    <p:sldId id="452" r:id="rId48"/>
    <p:sldId id="453" r:id="rId49"/>
    <p:sldId id="329" r:id="rId50"/>
  </p:sldIdLst>
  <p:sldSz cx="9144000" cy="5143500" type="screen16x9"/>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6ED"/>
    <a:srgbClr val="33CCFF"/>
    <a:srgbClr val="FF6600"/>
    <a:srgbClr val="0E13F0"/>
    <a:srgbClr val="006600"/>
    <a:srgbClr val="003399"/>
    <a:srgbClr val="FFFF00"/>
    <a:srgbClr val="A50021"/>
    <a:srgbClr val="99FF3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9" autoAdjust="0"/>
    <p:restoredTop sz="87253" autoAdjust="0"/>
  </p:normalViewPr>
  <p:slideViewPr>
    <p:cSldViewPr>
      <p:cViewPr varScale="1">
        <p:scale>
          <a:sx n="78" d="100"/>
          <a:sy n="78" d="100"/>
        </p:scale>
        <p:origin x="912" y="84"/>
      </p:cViewPr>
      <p:guideLst>
        <p:guide orient="horz" pos="1620"/>
        <p:guide pos="28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4CEB37-B544-479A-B017-A16CD586C819}" type="doc">
      <dgm:prSet loTypeId="urn:microsoft.com/office/officeart/2005/8/layout/vList3#1" loCatId="list" qsTypeId="urn:microsoft.com/office/officeart/2005/8/quickstyle/simple1" qsCatId="simple" csTypeId="urn:microsoft.com/office/officeart/2005/8/colors/accent1_2" csCatId="accent1" phldr="1"/>
      <dgm:spPr/>
      <dgm:t>
        <a:bodyPr/>
        <a:lstStyle/>
        <a:p>
          <a:endParaRPr lang="en-IN"/>
        </a:p>
      </dgm:t>
    </dgm:pt>
    <dgm:pt modelId="{0FE904D2-CFE4-40F4-88FF-E77CD8A60692}">
      <dgm:prSet phldrT="[Text]" custT="1"/>
      <dgm:spPr>
        <a:solidFill>
          <a:schemeClr val="accent3">
            <a:lumMod val="20000"/>
            <a:lumOff val="80000"/>
          </a:schemeClr>
        </a:solidFill>
      </dgm:spPr>
      <dgm:t>
        <a:bodyPr/>
        <a:lstStyle/>
        <a:p>
          <a:r>
            <a:rPr lang="en-US" sz="1800" b="1" i="0" dirty="0" smtClean="0">
              <a:solidFill>
                <a:schemeClr val="dk1"/>
              </a:solidFill>
              <a:effectLst/>
              <a:latin typeface="Segoe UI Black" pitchFamily="34" charset="0"/>
              <a:ea typeface="Segoe UI Black" pitchFamily="34" charset="0"/>
              <a:cs typeface="Calibri" pitchFamily="34" charset="0"/>
            </a:rPr>
            <a:t>Sh. Arvind             Kumar </a:t>
          </a:r>
          <a:r>
            <a:rPr lang="en-US" sz="1800" b="1" i="0" dirty="0" err="1" smtClean="0">
              <a:solidFill>
                <a:schemeClr val="dk1"/>
              </a:solidFill>
              <a:effectLst/>
              <a:latin typeface="Segoe UI Black" pitchFamily="34" charset="0"/>
              <a:ea typeface="Segoe UI Black" pitchFamily="34" charset="0"/>
              <a:cs typeface="Calibri" pitchFamily="34" charset="0"/>
            </a:rPr>
            <a:t>Goel</a:t>
          </a:r>
          <a:endParaRPr lang="en-US" sz="1800" b="1" i="0" dirty="0" smtClean="0">
            <a:solidFill>
              <a:schemeClr val="dk1"/>
            </a:solidFill>
            <a:effectLst/>
            <a:latin typeface="Segoe UI Black" pitchFamily="34" charset="0"/>
            <a:ea typeface="Segoe UI Black" pitchFamily="34" charset="0"/>
            <a:cs typeface="Calibri" pitchFamily="34" charset="0"/>
          </a:endParaRPr>
        </a:p>
        <a:p>
          <a:r>
            <a:rPr lang="en-US" sz="2000" b="0" i="0" dirty="0" smtClean="0">
              <a:solidFill>
                <a:srgbClr val="FF0000"/>
              </a:solidFill>
              <a:effectLst/>
              <a:latin typeface="Times New Roman" pitchFamily="18" charset="0"/>
              <a:ea typeface="+mn-ea"/>
              <a:cs typeface="Times New Roman" pitchFamily="18" charset="0"/>
            </a:rPr>
            <a:t>Vice- Chairman</a:t>
          </a:r>
          <a:endParaRPr lang="en-US" sz="2000" b="0" dirty="0">
            <a:solidFill>
              <a:srgbClr val="FF0000"/>
            </a:solidFill>
            <a:latin typeface="Times New Roman" pitchFamily="18" charset="0"/>
            <a:cs typeface="Times New Roman" pitchFamily="18" charset="0"/>
          </a:endParaRPr>
        </a:p>
      </dgm:t>
    </dgm:pt>
    <dgm:pt modelId="{0FBCAA0D-1E8D-4675-8D11-548CB1FEBC72}" type="parTrans" cxnId="{D513EE5E-7DD5-4DCF-B3C2-9F616522B4D6}">
      <dgm:prSet/>
      <dgm:spPr/>
      <dgm:t>
        <a:bodyPr/>
        <a:lstStyle/>
        <a:p>
          <a:endParaRPr lang="en-US"/>
        </a:p>
      </dgm:t>
    </dgm:pt>
    <dgm:pt modelId="{A7C8BDD1-DF53-4BDF-A7B7-8DC94B3AA022}" type="sibTrans" cxnId="{D513EE5E-7DD5-4DCF-B3C2-9F616522B4D6}">
      <dgm:prSet/>
      <dgm:spPr/>
      <dgm:t>
        <a:bodyPr/>
        <a:lstStyle/>
        <a:p>
          <a:endParaRPr lang="en-US"/>
        </a:p>
      </dgm:t>
    </dgm:pt>
    <dgm:pt modelId="{38584690-83C2-44F3-ABA1-974CCA106760}">
      <dgm:prSet phldrT="[Text]" custT="1"/>
      <dgm:spPr>
        <a:solidFill>
          <a:schemeClr val="accent5">
            <a:lumMod val="60000"/>
            <a:lumOff val="40000"/>
          </a:schemeClr>
        </a:solidFill>
      </dgm:spPr>
      <dgm:t>
        <a:bodyPr/>
        <a:lstStyle/>
        <a:p>
          <a:r>
            <a:rPr lang="en-US" sz="1800" b="1" i="0" dirty="0" smtClean="0">
              <a:solidFill>
                <a:schemeClr val="dk1"/>
              </a:solidFill>
              <a:effectLst/>
              <a:latin typeface="Segoe UI Black" pitchFamily="34" charset="0"/>
              <a:ea typeface="Segoe UI Black" pitchFamily="34" charset="0"/>
              <a:cs typeface="+mn-cs"/>
            </a:rPr>
            <a:t>Sh. </a:t>
          </a:r>
          <a:r>
            <a:rPr lang="en-US" sz="1800" b="1" i="0" dirty="0" err="1" smtClean="0">
              <a:solidFill>
                <a:schemeClr val="dk1"/>
              </a:solidFill>
              <a:effectLst/>
              <a:latin typeface="Segoe UI Black" pitchFamily="34" charset="0"/>
              <a:ea typeface="Segoe UI Black" pitchFamily="34" charset="0"/>
              <a:cs typeface="+mn-cs"/>
            </a:rPr>
            <a:t>Adarsh</a:t>
          </a:r>
          <a:r>
            <a:rPr lang="en-US" sz="1800" b="1" i="0" dirty="0" smtClean="0">
              <a:solidFill>
                <a:schemeClr val="dk1"/>
              </a:solidFill>
              <a:effectLst/>
              <a:latin typeface="Segoe UI Black" pitchFamily="34" charset="0"/>
              <a:ea typeface="Segoe UI Black" pitchFamily="34" charset="0"/>
              <a:cs typeface="+mn-cs"/>
            </a:rPr>
            <a:t> Kumar </a:t>
          </a:r>
          <a:r>
            <a:rPr lang="en-US" sz="1800" b="1" i="0" dirty="0" err="1" smtClean="0">
              <a:solidFill>
                <a:schemeClr val="dk1"/>
              </a:solidFill>
              <a:effectLst/>
              <a:latin typeface="Segoe UI Black" pitchFamily="34" charset="0"/>
              <a:ea typeface="Segoe UI Black" pitchFamily="34" charset="0"/>
              <a:cs typeface="+mn-cs"/>
            </a:rPr>
            <a:t>Agarwal</a:t>
          </a:r>
          <a:endParaRPr lang="en-US" sz="1800" b="1" i="0" dirty="0" smtClean="0">
            <a:solidFill>
              <a:schemeClr val="dk1"/>
            </a:solidFill>
            <a:effectLst/>
            <a:latin typeface="Segoe UI Black" pitchFamily="34" charset="0"/>
            <a:ea typeface="Segoe UI Black" pitchFamily="34" charset="0"/>
            <a:cs typeface="+mn-cs"/>
          </a:endParaRPr>
        </a:p>
        <a:p>
          <a:r>
            <a:rPr lang="en-US" sz="2000" b="0" i="0" dirty="0" smtClean="0">
              <a:solidFill>
                <a:srgbClr val="FF0000"/>
              </a:solidFill>
              <a:effectLst/>
              <a:latin typeface="Times New Roman" pitchFamily="18" charset="0"/>
              <a:ea typeface="+mn-ea"/>
              <a:cs typeface="Times New Roman" pitchFamily="18" charset="0"/>
            </a:rPr>
            <a:t>Secretary</a:t>
          </a:r>
          <a:endParaRPr lang="en-US" sz="2000" b="0" i="0" dirty="0">
            <a:solidFill>
              <a:srgbClr val="FF0000"/>
            </a:solidFill>
            <a:effectLst/>
            <a:latin typeface="Times New Roman" pitchFamily="18" charset="0"/>
            <a:ea typeface="+mn-ea"/>
            <a:cs typeface="Times New Roman" pitchFamily="18" charset="0"/>
          </a:endParaRPr>
        </a:p>
      </dgm:t>
    </dgm:pt>
    <dgm:pt modelId="{1A88B631-CC20-4EE2-91D7-CA0B56117FA4}" type="parTrans" cxnId="{94107315-95A9-4F14-905C-21D6E70AC9CD}">
      <dgm:prSet/>
      <dgm:spPr/>
      <dgm:t>
        <a:bodyPr/>
        <a:lstStyle/>
        <a:p>
          <a:endParaRPr lang="en-IN"/>
        </a:p>
      </dgm:t>
    </dgm:pt>
    <dgm:pt modelId="{D9049485-99C2-4426-B6F9-FFA4067820F1}" type="sibTrans" cxnId="{94107315-95A9-4F14-905C-21D6E70AC9CD}">
      <dgm:prSet/>
      <dgm:spPr/>
      <dgm:t>
        <a:bodyPr/>
        <a:lstStyle/>
        <a:p>
          <a:endParaRPr lang="en-IN"/>
        </a:p>
      </dgm:t>
    </dgm:pt>
    <dgm:pt modelId="{CFFCF03C-E7EF-45CF-AB2A-FD9EB0030E8A}">
      <dgm:prSet phldrT="[Text]" custT="1"/>
      <dgm:spPr>
        <a:solidFill>
          <a:schemeClr val="accent5">
            <a:lumMod val="60000"/>
            <a:lumOff val="40000"/>
          </a:schemeClr>
        </a:solidFill>
        <a:ln>
          <a:solidFill>
            <a:srgbClr val="C1EFFF"/>
          </a:solidFill>
        </a:ln>
      </dgm:spPr>
      <dgm:t>
        <a:bodyPr/>
        <a:lstStyle/>
        <a:p>
          <a:r>
            <a:rPr lang="en-US" sz="1800" b="1" i="0" dirty="0" smtClean="0">
              <a:solidFill>
                <a:schemeClr val="dk1"/>
              </a:solidFill>
              <a:effectLst/>
              <a:latin typeface="Segoe UI Black" pitchFamily="34" charset="0"/>
              <a:ea typeface="Segoe UI Black" pitchFamily="34" charset="0"/>
              <a:cs typeface="+mn-cs"/>
            </a:rPr>
            <a:t> Sh. Y. P. Gupta</a:t>
          </a:r>
        </a:p>
        <a:p>
          <a:r>
            <a:rPr lang="en-US" sz="2000" b="0" i="0" dirty="0" smtClean="0">
              <a:solidFill>
                <a:srgbClr val="FF0000"/>
              </a:solidFill>
              <a:effectLst/>
              <a:latin typeface="Times New Roman" pitchFamily="18" charset="0"/>
              <a:ea typeface="+mn-ea"/>
              <a:cs typeface="Times New Roman" pitchFamily="18" charset="0"/>
            </a:rPr>
            <a:t>Vice-Chairman</a:t>
          </a:r>
          <a:endParaRPr lang="en-US" sz="2000" b="0" dirty="0">
            <a:solidFill>
              <a:srgbClr val="FF0000"/>
            </a:solidFill>
            <a:latin typeface="Times New Roman" pitchFamily="18" charset="0"/>
            <a:cs typeface="Times New Roman" pitchFamily="18" charset="0"/>
          </a:endParaRPr>
        </a:p>
      </dgm:t>
    </dgm:pt>
    <dgm:pt modelId="{77FA1833-F3C3-4005-A078-A77F4B43E10A}" type="sibTrans" cxnId="{1290CDA7-B9D6-4ACD-915F-8E3DE55AC04D}">
      <dgm:prSet/>
      <dgm:spPr/>
      <dgm:t>
        <a:bodyPr/>
        <a:lstStyle/>
        <a:p>
          <a:endParaRPr lang="en-US"/>
        </a:p>
      </dgm:t>
    </dgm:pt>
    <dgm:pt modelId="{990AF46B-7ADE-49DA-8A6F-8A4C3999BE02}" type="parTrans" cxnId="{1290CDA7-B9D6-4ACD-915F-8E3DE55AC04D}">
      <dgm:prSet/>
      <dgm:spPr/>
      <dgm:t>
        <a:bodyPr/>
        <a:lstStyle/>
        <a:p>
          <a:endParaRPr lang="en-US"/>
        </a:p>
      </dgm:t>
    </dgm:pt>
    <dgm:pt modelId="{D515DEF4-FA44-44AB-8608-584B3732CF31}" type="pres">
      <dgm:prSet presAssocID="{034CEB37-B544-479A-B017-A16CD586C819}" presName="linearFlow" presStyleCnt="0">
        <dgm:presLayoutVars>
          <dgm:dir/>
          <dgm:resizeHandles val="exact"/>
        </dgm:presLayoutVars>
      </dgm:prSet>
      <dgm:spPr/>
      <dgm:t>
        <a:bodyPr/>
        <a:lstStyle/>
        <a:p>
          <a:endParaRPr lang="en-US"/>
        </a:p>
      </dgm:t>
    </dgm:pt>
    <dgm:pt modelId="{24CE4A5E-15D3-4449-8DA6-4BB8AE391DF0}" type="pres">
      <dgm:prSet presAssocID="{CFFCF03C-E7EF-45CF-AB2A-FD9EB0030E8A}" presName="composite" presStyleCnt="0"/>
      <dgm:spPr/>
    </dgm:pt>
    <dgm:pt modelId="{9A03BD41-15A2-4FD0-A0EA-6B00D82AE87D}" type="pres">
      <dgm:prSet presAssocID="{CFFCF03C-E7EF-45CF-AB2A-FD9EB0030E8A}" presName="imgShp" presStyleLbl="fgImgPlace1" presStyleIdx="0" presStyleCnt="3" custScaleX="102566" custScaleY="111279" custLinFactNeighborX="-1005" custLinFactNeighborY="-31648"/>
      <dgm:spPr>
        <a:blipFill rotWithShape="0">
          <a:blip xmlns:r="http://schemas.openxmlformats.org/officeDocument/2006/relationships" r:embed="rId1"/>
          <a:stretch>
            <a:fillRect/>
          </a:stretch>
        </a:blipFill>
      </dgm:spPr>
    </dgm:pt>
    <dgm:pt modelId="{71B2E77B-F45C-45D9-8375-C6732AC1A8E5}" type="pres">
      <dgm:prSet presAssocID="{CFFCF03C-E7EF-45CF-AB2A-FD9EB0030E8A}" presName="txShp" presStyleLbl="node1" presStyleIdx="0" presStyleCnt="3" custScaleX="139112" custScaleY="144696" custLinFactNeighborX="5707" custLinFactNeighborY="-40493">
        <dgm:presLayoutVars>
          <dgm:bulletEnabled val="1"/>
        </dgm:presLayoutVars>
      </dgm:prSet>
      <dgm:spPr/>
      <dgm:t>
        <a:bodyPr/>
        <a:lstStyle/>
        <a:p>
          <a:endParaRPr lang="en-US"/>
        </a:p>
      </dgm:t>
    </dgm:pt>
    <dgm:pt modelId="{03469E6D-7094-4D06-B5DA-BBEA6F168E86}" type="pres">
      <dgm:prSet presAssocID="{77FA1833-F3C3-4005-A078-A77F4B43E10A}" presName="spacing" presStyleCnt="0"/>
      <dgm:spPr/>
    </dgm:pt>
    <dgm:pt modelId="{6226BBE8-68E3-4406-91CB-226B5E3CB407}" type="pres">
      <dgm:prSet presAssocID="{0FE904D2-CFE4-40F4-88FF-E77CD8A60692}" presName="composite" presStyleCnt="0"/>
      <dgm:spPr/>
    </dgm:pt>
    <dgm:pt modelId="{DB24745B-C7CF-4665-978A-0A2D34714F3A}" type="pres">
      <dgm:prSet presAssocID="{0FE904D2-CFE4-40F4-88FF-E77CD8A60692}" presName="imgShp" presStyleLbl="fgImgPlace1" presStyleIdx="1" presStyleCnt="3" custScaleX="112782" custScaleY="118867" custLinFactNeighborX="2452" custLinFactNeighborY="-25929"/>
      <dgm:spPr>
        <a:blipFill rotWithShape="0">
          <a:blip xmlns:r="http://schemas.openxmlformats.org/officeDocument/2006/relationships" r:embed="rId2"/>
          <a:stretch>
            <a:fillRect/>
          </a:stretch>
        </a:blipFill>
      </dgm:spPr>
      <dgm:t>
        <a:bodyPr/>
        <a:lstStyle/>
        <a:p>
          <a:endParaRPr lang="en-IN"/>
        </a:p>
      </dgm:t>
    </dgm:pt>
    <dgm:pt modelId="{3DA5AD7F-221C-42E8-880B-10794F2CB8B2}" type="pres">
      <dgm:prSet presAssocID="{0FE904D2-CFE4-40F4-88FF-E77CD8A60692}" presName="txShp" presStyleLbl="node1" presStyleIdx="1" presStyleCnt="3" custScaleX="133103" custScaleY="140431" custLinFactNeighborX="-513" custLinFactNeighborY="-21903">
        <dgm:presLayoutVars>
          <dgm:bulletEnabled val="1"/>
        </dgm:presLayoutVars>
      </dgm:prSet>
      <dgm:spPr/>
      <dgm:t>
        <a:bodyPr/>
        <a:lstStyle/>
        <a:p>
          <a:endParaRPr lang="en-US"/>
        </a:p>
      </dgm:t>
    </dgm:pt>
    <dgm:pt modelId="{00100C2F-7200-4AFB-BCA1-DAE829BFEC22}" type="pres">
      <dgm:prSet presAssocID="{A7C8BDD1-DF53-4BDF-A7B7-8DC94B3AA022}" presName="spacing" presStyleCnt="0"/>
      <dgm:spPr/>
    </dgm:pt>
    <dgm:pt modelId="{CC9C3D9A-8C8F-47AE-B2A8-CDE54556AE82}" type="pres">
      <dgm:prSet presAssocID="{38584690-83C2-44F3-ABA1-974CCA106760}" presName="composite" presStyleCnt="0"/>
      <dgm:spPr/>
    </dgm:pt>
    <dgm:pt modelId="{4CE2284D-E648-4435-B2F6-50FE271CA46E}" type="pres">
      <dgm:prSet presAssocID="{38584690-83C2-44F3-ABA1-974CCA106760}" presName="imgShp" presStyleLbl="fgImgPlace1" presStyleIdx="2" presStyleCnt="3" custScaleX="111008" custScaleY="111351" custLinFactNeighborX="-1829" custLinFactNeighborY="101"/>
      <dgm:spPr>
        <a:blipFill rotWithShape="0">
          <a:blip xmlns:r="http://schemas.openxmlformats.org/officeDocument/2006/relationships" r:embed="rId3"/>
          <a:stretch>
            <a:fillRect/>
          </a:stretch>
        </a:blipFill>
      </dgm:spPr>
      <dgm:t>
        <a:bodyPr/>
        <a:lstStyle/>
        <a:p>
          <a:endParaRPr lang="en-IN"/>
        </a:p>
      </dgm:t>
    </dgm:pt>
    <dgm:pt modelId="{7AA1C1E7-F492-4F2A-89A7-0CCF838142EF}" type="pres">
      <dgm:prSet presAssocID="{38584690-83C2-44F3-ABA1-974CCA106760}" presName="txShp" presStyleLbl="node1" presStyleIdx="2" presStyleCnt="3" custScaleX="125378" custScaleY="131240" custLinFactNeighborX="-337" custLinFactNeighborY="-3246">
        <dgm:presLayoutVars>
          <dgm:bulletEnabled val="1"/>
        </dgm:presLayoutVars>
      </dgm:prSet>
      <dgm:spPr/>
      <dgm:t>
        <a:bodyPr/>
        <a:lstStyle/>
        <a:p>
          <a:endParaRPr lang="en-IN"/>
        </a:p>
      </dgm:t>
    </dgm:pt>
  </dgm:ptLst>
  <dgm:cxnLst>
    <dgm:cxn modelId="{94107315-95A9-4F14-905C-21D6E70AC9CD}" srcId="{034CEB37-B544-479A-B017-A16CD586C819}" destId="{38584690-83C2-44F3-ABA1-974CCA106760}" srcOrd="2" destOrd="0" parTransId="{1A88B631-CC20-4EE2-91D7-CA0B56117FA4}" sibTransId="{D9049485-99C2-4426-B6F9-FFA4067820F1}"/>
    <dgm:cxn modelId="{F5FB469B-45DA-4DF2-A2CD-E91DC2E522B5}" type="presOf" srcId="{0FE904D2-CFE4-40F4-88FF-E77CD8A60692}" destId="{3DA5AD7F-221C-42E8-880B-10794F2CB8B2}" srcOrd="0" destOrd="0" presId="urn:microsoft.com/office/officeart/2005/8/layout/vList3#1"/>
    <dgm:cxn modelId="{D513EE5E-7DD5-4DCF-B3C2-9F616522B4D6}" srcId="{034CEB37-B544-479A-B017-A16CD586C819}" destId="{0FE904D2-CFE4-40F4-88FF-E77CD8A60692}" srcOrd="1" destOrd="0" parTransId="{0FBCAA0D-1E8D-4675-8D11-548CB1FEBC72}" sibTransId="{A7C8BDD1-DF53-4BDF-A7B7-8DC94B3AA022}"/>
    <dgm:cxn modelId="{B9EE5AF7-F67A-4C78-A3A1-189FBB899891}" type="presOf" srcId="{CFFCF03C-E7EF-45CF-AB2A-FD9EB0030E8A}" destId="{71B2E77B-F45C-45D9-8375-C6732AC1A8E5}" srcOrd="0" destOrd="0" presId="urn:microsoft.com/office/officeart/2005/8/layout/vList3#1"/>
    <dgm:cxn modelId="{1290CDA7-B9D6-4ACD-915F-8E3DE55AC04D}" srcId="{034CEB37-B544-479A-B017-A16CD586C819}" destId="{CFFCF03C-E7EF-45CF-AB2A-FD9EB0030E8A}" srcOrd="0" destOrd="0" parTransId="{990AF46B-7ADE-49DA-8A6F-8A4C3999BE02}" sibTransId="{77FA1833-F3C3-4005-A078-A77F4B43E10A}"/>
    <dgm:cxn modelId="{4FDF126B-FB09-47B2-8381-213AEF31DE81}" type="presOf" srcId="{034CEB37-B544-479A-B017-A16CD586C819}" destId="{D515DEF4-FA44-44AB-8608-584B3732CF31}" srcOrd="0" destOrd="0" presId="urn:microsoft.com/office/officeart/2005/8/layout/vList3#1"/>
    <dgm:cxn modelId="{D0B6398F-7776-4EA9-944C-4C3D9DB89A3A}" type="presOf" srcId="{38584690-83C2-44F3-ABA1-974CCA106760}" destId="{7AA1C1E7-F492-4F2A-89A7-0CCF838142EF}" srcOrd="0" destOrd="0" presId="urn:microsoft.com/office/officeart/2005/8/layout/vList3#1"/>
    <dgm:cxn modelId="{8E4F7768-4A07-4AFF-96DA-E142350F3901}" type="presParOf" srcId="{D515DEF4-FA44-44AB-8608-584B3732CF31}" destId="{24CE4A5E-15D3-4449-8DA6-4BB8AE391DF0}" srcOrd="0" destOrd="0" presId="urn:microsoft.com/office/officeart/2005/8/layout/vList3#1"/>
    <dgm:cxn modelId="{BBF86BDF-0471-4F5A-9EB4-342A532D35BD}" type="presParOf" srcId="{24CE4A5E-15D3-4449-8DA6-4BB8AE391DF0}" destId="{9A03BD41-15A2-4FD0-A0EA-6B00D82AE87D}" srcOrd="0" destOrd="0" presId="urn:microsoft.com/office/officeart/2005/8/layout/vList3#1"/>
    <dgm:cxn modelId="{919F1B67-EA24-496D-89ED-BCA366BD52BE}" type="presParOf" srcId="{24CE4A5E-15D3-4449-8DA6-4BB8AE391DF0}" destId="{71B2E77B-F45C-45D9-8375-C6732AC1A8E5}" srcOrd="1" destOrd="0" presId="urn:microsoft.com/office/officeart/2005/8/layout/vList3#1"/>
    <dgm:cxn modelId="{516F9A25-C936-4920-BA26-1829FF5543EF}" type="presParOf" srcId="{D515DEF4-FA44-44AB-8608-584B3732CF31}" destId="{03469E6D-7094-4D06-B5DA-BBEA6F168E86}" srcOrd="1" destOrd="0" presId="urn:microsoft.com/office/officeart/2005/8/layout/vList3#1"/>
    <dgm:cxn modelId="{03BFBD98-8481-4368-B94B-616155428FE1}" type="presParOf" srcId="{D515DEF4-FA44-44AB-8608-584B3732CF31}" destId="{6226BBE8-68E3-4406-91CB-226B5E3CB407}" srcOrd="2" destOrd="0" presId="urn:microsoft.com/office/officeart/2005/8/layout/vList3#1"/>
    <dgm:cxn modelId="{99435AE9-5871-4E1C-8615-8B9A91D0796D}" type="presParOf" srcId="{6226BBE8-68E3-4406-91CB-226B5E3CB407}" destId="{DB24745B-C7CF-4665-978A-0A2D34714F3A}" srcOrd="0" destOrd="0" presId="urn:microsoft.com/office/officeart/2005/8/layout/vList3#1"/>
    <dgm:cxn modelId="{50DE4EB8-FE52-4B67-991B-8763A6E31E67}" type="presParOf" srcId="{6226BBE8-68E3-4406-91CB-226B5E3CB407}" destId="{3DA5AD7F-221C-42E8-880B-10794F2CB8B2}" srcOrd="1" destOrd="0" presId="urn:microsoft.com/office/officeart/2005/8/layout/vList3#1"/>
    <dgm:cxn modelId="{1104D7FD-6EAA-4ECA-940D-83AF88D35BF2}" type="presParOf" srcId="{D515DEF4-FA44-44AB-8608-584B3732CF31}" destId="{00100C2F-7200-4AFB-BCA1-DAE829BFEC22}" srcOrd="3" destOrd="0" presId="urn:microsoft.com/office/officeart/2005/8/layout/vList3#1"/>
    <dgm:cxn modelId="{E1564B3F-51AB-42FE-9B57-5B01EF4490D3}" type="presParOf" srcId="{D515DEF4-FA44-44AB-8608-584B3732CF31}" destId="{CC9C3D9A-8C8F-47AE-B2A8-CDE54556AE82}" srcOrd="4" destOrd="0" presId="urn:microsoft.com/office/officeart/2005/8/layout/vList3#1"/>
    <dgm:cxn modelId="{37F52BF1-302D-4D84-9265-2B350ED513B8}" type="presParOf" srcId="{CC9C3D9A-8C8F-47AE-B2A8-CDE54556AE82}" destId="{4CE2284D-E648-4435-B2F6-50FE271CA46E}" srcOrd="0" destOrd="0" presId="urn:microsoft.com/office/officeart/2005/8/layout/vList3#1"/>
    <dgm:cxn modelId="{AF24FC0A-2DE9-4146-8B97-554DE7C93329}" type="presParOf" srcId="{CC9C3D9A-8C8F-47AE-B2A8-CDE54556AE82}" destId="{7AA1C1E7-F492-4F2A-89A7-0CCF838142EF}"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BF0302-31DD-4292-A322-15165A317A5E}" type="doc">
      <dgm:prSet loTypeId="urn:microsoft.com/office/officeart/2005/8/layout/vList3#2" loCatId="list" qsTypeId="urn:microsoft.com/office/officeart/2005/8/quickstyle/simple1" qsCatId="simple" csTypeId="urn:microsoft.com/office/officeart/2005/8/colors/accent1_2" csCatId="accent1" phldr="1"/>
      <dgm:spPr/>
      <dgm:t>
        <a:bodyPr/>
        <a:lstStyle/>
        <a:p>
          <a:endParaRPr lang="en-US"/>
        </a:p>
      </dgm:t>
    </dgm:pt>
    <dgm:pt modelId="{199ED53F-57D6-412A-B976-5544EF714AAB}">
      <dgm:prSet phldrT="[Text]" custT="1"/>
      <dgm:spPr>
        <a:solidFill>
          <a:schemeClr val="accent5">
            <a:lumMod val="60000"/>
            <a:lumOff val="40000"/>
          </a:schemeClr>
        </a:solidFill>
      </dgm:spPr>
      <dgm:t>
        <a:bodyPr/>
        <a:lstStyle/>
        <a:p>
          <a:endParaRPr lang="en-US" sz="1800" b="1" i="0" dirty="0" smtClean="0">
            <a:solidFill>
              <a:schemeClr val="dk1"/>
            </a:solidFill>
            <a:effectLst/>
            <a:latin typeface="Segoe UI Black" pitchFamily="34" charset="0"/>
            <a:ea typeface="Segoe UI Black" pitchFamily="34" charset="0"/>
            <a:cs typeface="+mn-cs"/>
          </a:endParaRPr>
        </a:p>
        <a:p>
          <a:r>
            <a:rPr lang="en-US" sz="1800" b="1" i="0" dirty="0" smtClean="0">
              <a:solidFill>
                <a:schemeClr val="dk1"/>
              </a:solidFill>
              <a:effectLst/>
              <a:latin typeface="Segoe UI Black" pitchFamily="34" charset="0"/>
              <a:ea typeface="Segoe UI Black" pitchFamily="34" charset="0"/>
              <a:cs typeface="+mn-cs"/>
            </a:rPr>
            <a:t>Sh. </a:t>
          </a:r>
          <a:r>
            <a:rPr lang="en-US" sz="1800" b="1" i="0" dirty="0" err="1" smtClean="0">
              <a:solidFill>
                <a:schemeClr val="dk1"/>
              </a:solidFill>
              <a:effectLst/>
              <a:latin typeface="Segoe UI Black" pitchFamily="34" charset="0"/>
              <a:ea typeface="Segoe UI Black" pitchFamily="34" charset="0"/>
              <a:cs typeface="+mn-cs"/>
            </a:rPr>
            <a:t>Neeraj</a:t>
          </a:r>
          <a:r>
            <a:rPr lang="en-US" sz="1800" b="1" i="0" dirty="0" smtClean="0">
              <a:solidFill>
                <a:schemeClr val="dk1"/>
              </a:solidFill>
              <a:effectLst/>
              <a:latin typeface="Segoe UI Black" pitchFamily="34" charset="0"/>
              <a:ea typeface="Segoe UI Black" pitchFamily="34" charset="0"/>
              <a:cs typeface="+mn-cs"/>
            </a:rPr>
            <a:t> Kumar </a:t>
          </a:r>
          <a:r>
            <a:rPr lang="en-US" sz="1800" b="1" i="0" dirty="0" err="1" smtClean="0">
              <a:solidFill>
                <a:schemeClr val="dk1"/>
              </a:solidFill>
              <a:effectLst/>
              <a:latin typeface="Segoe UI Black" pitchFamily="34" charset="0"/>
              <a:ea typeface="Segoe UI Black" pitchFamily="34" charset="0"/>
              <a:cs typeface="+mn-cs"/>
            </a:rPr>
            <a:t>Agarwal</a:t>
          </a:r>
          <a:endParaRPr lang="en-US" sz="1800" b="1" i="0" dirty="0" smtClean="0">
            <a:solidFill>
              <a:schemeClr val="dk1"/>
            </a:solidFill>
            <a:effectLst/>
            <a:latin typeface="Segoe UI Black" pitchFamily="34" charset="0"/>
            <a:ea typeface="Segoe UI Black" pitchFamily="34" charset="0"/>
            <a:cs typeface="+mn-cs"/>
          </a:endParaRPr>
        </a:p>
        <a:p>
          <a:r>
            <a:rPr lang="en-US" sz="2000" b="0" i="0" dirty="0" smtClean="0">
              <a:solidFill>
                <a:srgbClr val="FF0000"/>
              </a:solidFill>
              <a:effectLst/>
              <a:latin typeface="Times New Roman" pitchFamily="18" charset="0"/>
              <a:ea typeface="+mn-ea"/>
              <a:cs typeface="Times New Roman" pitchFamily="18" charset="0"/>
            </a:rPr>
            <a:t>Treasurer</a:t>
          </a:r>
        </a:p>
        <a:p>
          <a:endParaRPr lang="en-US" sz="1600" dirty="0"/>
        </a:p>
      </dgm:t>
    </dgm:pt>
    <dgm:pt modelId="{80AAC375-FCCB-4C0D-AB6F-8784FC35AD8A}" type="parTrans" cxnId="{2A2149F0-1CF6-4870-A51A-749C3EC1526E}">
      <dgm:prSet/>
      <dgm:spPr/>
      <dgm:t>
        <a:bodyPr/>
        <a:lstStyle/>
        <a:p>
          <a:endParaRPr lang="en-US"/>
        </a:p>
      </dgm:t>
    </dgm:pt>
    <dgm:pt modelId="{6E0BFA4D-3B3E-4F45-922C-0C47B18BD745}" type="sibTrans" cxnId="{2A2149F0-1CF6-4870-A51A-749C3EC1526E}">
      <dgm:prSet/>
      <dgm:spPr/>
      <dgm:t>
        <a:bodyPr/>
        <a:lstStyle/>
        <a:p>
          <a:endParaRPr lang="en-US"/>
        </a:p>
      </dgm:t>
    </dgm:pt>
    <dgm:pt modelId="{2B1DA485-7A66-4DFF-B54F-017DD509C53C}">
      <dgm:prSet phldrT="[Text]" custT="1"/>
      <dgm:spPr>
        <a:solidFill>
          <a:schemeClr val="accent3">
            <a:lumMod val="20000"/>
            <a:lumOff val="80000"/>
          </a:schemeClr>
        </a:solidFill>
      </dgm:spPr>
      <dgm:t>
        <a:bodyPr/>
        <a:lstStyle/>
        <a:p>
          <a:r>
            <a:rPr lang="en-US" sz="1800" b="1" i="0" dirty="0" smtClean="0">
              <a:solidFill>
                <a:schemeClr val="dk1"/>
              </a:solidFill>
              <a:effectLst/>
              <a:latin typeface="Segoe UI Black" pitchFamily="34" charset="0"/>
              <a:ea typeface="Segoe UI Black" pitchFamily="34" charset="0"/>
              <a:cs typeface="+mn-cs"/>
            </a:rPr>
            <a:t>Sh. Anil Kumar </a:t>
          </a:r>
          <a:r>
            <a:rPr lang="en-US" sz="1800" b="1" i="0" dirty="0" err="1" smtClean="0">
              <a:solidFill>
                <a:schemeClr val="dk1"/>
              </a:solidFill>
              <a:effectLst/>
              <a:latin typeface="Segoe UI Black" pitchFamily="34" charset="0"/>
              <a:ea typeface="Segoe UI Black" pitchFamily="34" charset="0"/>
              <a:cs typeface="+mn-cs"/>
            </a:rPr>
            <a:t>Agarwal</a:t>
          </a:r>
          <a:r>
            <a:rPr lang="en-US" sz="1800" b="1" i="0" dirty="0" smtClean="0">
              <a:solidFill>
                <a:schemeClr val="dk1"/>
              </a:solidFill>
              <a:effectLst/>
              <a:latin typeface="Segoe UI Black" pitchFamily="34" charset="0"/>
              <a:ea typeface="Segoe UI Black" pitchFamily="34" charset="0"/>
              <a:cs typeface="+mn-cs"/>
            </a:rPr>
            <a:t> </a:t>
          </a:r>
        </a:p>
        <a:p>
          <a:r>
            <a:rPr lang="en-US" sz="2000" b="0" i="0" dirty="0" smtClean="0">
              <a:solidFill>
                <a:srgbClr val="FF0000"/>
              </a:solidFill>
              <a:effectLst/>
              <a:latin typeface="Times New Roman" pitchFamily="18" charset="0"/>
              <a:ea typeface="+mn-ea"/>
              <a:cs typeface="Times New Roman" pitchFamily="18" charset="0"/>
            </a:rPr>
            <a:t>Trustee</a:t>
          </a:r>
          <a:endParaRPr lang="en-US" sz="2000" b="0" dirty="0">
            <a:solidFill>
              <a:srgbClr val="FF0000"/>
            </a:solidFill>
            <a:latin typeface="Times New Roman" pitchFamily="18" charset="0"/>
            <a:cs typeface="Times New Roman" pitchFamily="18" charset="0"/>
          </a:endParaRPr>
        </a:p>
      </dgm:t>
    </dgm:pt>
    <dgm:pt modelId="{BC4ACA1A-34F2-48E2-9A46-7874C3ECE7A2}" type="parTrans" cxnId="{FB4327D8-03B0-40DD-9107-D470011F1913}">
      <dgm:prSet/>
      <dgm:spPr/>
      <dgm:t>
        <a:bodyPr/>
        <a:lstStyle/>
        <a:p>
          <a:endParaRPr lang="en-US"/>
        </a:p>
      </dgm:t>
    </dgm:pt>
    <dgm:pt modelId="{4A93E1D0-E4A0-44E8-AD11-2933C72FCAC8}" type="sibTrans" cxnId="{FB4327D8-03B0-40DD-9107-D470011F1913}">
      <dgm:prSet/>
      <dgm:spPr/>
      <dgm:t>
        <a:bodyPr/>
        <a:lstStyle/>
        <a:p>
          <a:endParaRPr lang="en-US"/>
        </a:p>
      </dgm:t>
    </dgm:pt>
    <dgm:pt modelId="{4EBE930E-F768-447D-B81E-C5AAEDCF8B2C}">
      <dgm:prSet phldrT="[Text]" custT="1"/>
      <dgm:spPr>
        <a:solidFill>
          <a:schemeClr val="accent5">
            <a:lumMod val="60000"/>
            <a:lumOff val="40000"/>
          </a:schemeClr>
        </a:solidFill>
      </dgm:spPr>
      <dgm:t>
        <a:bodyPr/>
        <a:lstStyle/>
        <a:p>
          <a:r>
            <a:rPr lang="en-US" sz="1800" b="1" i="0" dirty="0" smtClean="0">
              <a:solidFill>
                <a:schemeClr val="dk1"/>
              </a:solidFill>
              <a:effectLst/>
              <a:latin typeface="Segoe UI Black" pitchFamily="34" charset="0"/>
              <a:ea typeface="Segoe UI Black" pitchFamily="34" charset="0"/>
              <a:cs typeface="+mn-cs"/>
            </a:rPr>
            <a:t>Sh. </a:t>
          </a:r>
          <a:r>
            <a:rPr lang="en-US" sz="1800" b="1" i="0" dirty="0" err="1" smtClean="0">
              <a:solidFill>
                <a:schemeClr val="dk1"/>
              </a:solidFill>
              <a:effectLst/>
              <a:latin typeface="Segoe UI Black" pitchFamily="34" charset="0"/>
              <a:ea typeface="Segoe UI Black" pitchFamily="34" charset="0"/>
              <a:cs typeface="+mn-cs"/>
            </a:rPr>
            <a:t>Pradeep</a:t>
          </a:r>
          <a:r>
            <a:rPr lang="en-US" sz="1800" b="1" i="0" dirty="0" smtClean="0">
              <a:solidFill>
                <a:schemeClr val="dk1"/>
              </a:solidFill>
              <a:effectLst/>
              <a:latin typeface="Segoe UI Black" pitchFamily="34" charset="0"/>
              <a:ea typeface="Segoe UI Black" pitchFamily="34" charset="0"/>
              <a:cs typeface="+mn-cs"/>
            </a:rPr>
            <a:t> Jain</a:t>
          </a:r>
        </a:p>
        <a:p>
          <a:r>
            <a:rPr lang="en-US" sz="2000" b="0" i="0" dirty="0" smtClean="0">
              <a:solidFill>
                <a:srgbClr val="FF0000"/>
              </a:solidFill>
              <a:effectLst/>
              <a:latin typeface="Times New Roman" pitchFamily="18" charset="0"/>
              <a:ea typeface="+mn-ea"/>
              <a:cs typeface="Times New Roman" pitchFamily="18" charset="0"/>
            </a:rPr>
            <a:t>Trustee</a:t>
          </a:r>
          <a:endParaRPr lang="en-US" sz="2000" b="0" dirty="0">
            <a:solidFill>
              <a:srgbClr val="FF0000"/>
            </a:solidFill>
            <a:latin typeface="Times New Roman" pitchFamily="18" charset="0"/>
            <a:cs typeface="Times New Roman" pitchFamily="18" charset="0"/>
          </a:endParaRPr>
        </a:p>
      </dgm:t>
    </dgm:pt>
    <dgm:pt modelId="{BFEC5A5E-577E-48B6-A9E1-238AF99761F4}" type="parTrans" cxnId="{ADE9DAC4-0B40-4E73-B39A-39FD8E866ABC}">
      <dgm:prSet/>
      <dgm:spPr/>
      <dgm:t>
        <a:bodyPr/>
        <a:lstStyle/>
        <a:p>
          <a:endParaRPr lang="en-US"/>
        </a:p>
      </dgm:t>
    </dgm:pt>
    <dgm:pt modelId="{0DFAE176-B311-4924-BF53-7F7FDB880BF7}" type="sibTrans" cxnId="{ADE9DAC4-0B40-4E73-B39A-39FD8E866ABC}">
      <dgm:prSet/>
      <dgm:spPr/>
      <dgm:t>
        <a:bodyPr/>
        <a:lstStyle/>
        <a:p>
          <a:endParaRPr lang="en-US"/>
        </a:p>
      </dgm:t>
    </dgm:pt>
    <dgm:pt modelId="{E56C992F-5A02-48AB-8222-8489F1A1B8E5}" type="pres">
      <dgm:prSet presAssocID="{B0BF0302-31DD-4292-A322-15165A317A5E}" presName="linearFlow" presStyleCnt="0">
        <dgm:presLayoutVars>
          <dgm:dir/>
          <dgm:resizeHandles val="exact"/>
        </dgm:presLayoutVars>
      </dgm:prSet>
      <dgm:spPr/>
      <dgm:t>
        <a:bodyPr/>
        <a:lstStyle/>
        <a:p>
          <a:endParaRPr lang="en-IN"/>
        </a:p>
      </dgm:t>
    </dgm:pt>
    <dgm:pt modelId="{76518DF7-F21C-4232-9CE0-2D7AB2363729}" type="pres">
      <dgm:prSet presAssocID="{199ED53F-57D6-412A-B976-5544EF714AAB}" presName="composite" presStyleCnt="0"/>
      <dgm:spPr/>
    </dgm:pt>
    <dgm:pt modelId="{6C01F0C1-E546-4D6A-94D8-1EEDE3D06493}" type="pres">
      <dgm:prSet presAssocID="{199ED53F-57D6-412A-B976-5544EF714AAB}" presName="imgShp" presStyleLbl="fgImgPlace1" presStyleIdx="0" presStyleCnt="3" custScaleX="90922" custLinFactNeighborX="-19074" custLinFactNeighborY="-9218"/>
      <dgm:spPr>
        <a:blipFill rotWithShape="0">
          <a:blip xmlns:r="http://schemas.openxmlformats.org/officeDocument/2006/relationships" r:embed="rId1"/>
          <a:stretch>
            <a:fillRect/>
          </a:stretch>
        </a:blipFill>
      </dgm:spPr>
      <dgm:t>
        <a:bodyPr/>
        <a:lstStyle/>
        <a:p>
          <a:endParaRPr lang="en-IN"/>
        </a:p>
      </dgm:t>
    </dgm:pt>
    <dgm:pt modelId="{031B9171-3830-4BDC-9F81-46DE329E0366}" type="pres">
      <dgm:prSet presAssocID="{199ED53F-57D6-412A-B976-5544EF714AAB}" presName="txShp" presStyleLbl="node1" presStyleIdx="0" presStyleCnt="3" custScaleX="116596" custScaleY="111233" custLinFactNeighborX="-1533" custLinFactNeighborY="-16459">
        <dgm:presLayoutVars>
          <dgm:bulletEnabled val="1"/>
        </dgm:presLayoutVars>
      </dgm:prSet>
      <dgm:spPr/>
      <dgm:t>
        <a:bodyPr/>
        <a:lstStyle/>
        <a:p>
          <a:endParaRPr lang="en-US"/>
        </a:p>
      </dgm:t>
    </dgm:pt>
    <dgm:pt modelId="{8C92FD7E-D62D-448E-9402-0B32428F3A59}" type="pres">
      <dgm:prSet presAssocID="{6E0BFA4D-3B3E-4F45-922C-0C47B18BD745}" presName="spacing" presStyleCnt="0"/>
      <dgm:spPr/>
    </dgm:pt>
    <dgm:pt modelId="{54680B9F-D6A9-42A9-8860-BACAEC005370}" type="pres">
      <dgm:prSet presAssocID="{2B1DA485-7A66-4DFF-B54F-017DD509C53C}" presName="composite" presStyleCnt="0"/>
      <dgm:spPr/>
    </dgm:pt>
    <dgm:pt modelId="{8A7F210F-8A71-4C0E-9C5F-E80B4F8E6738}" type="pres">
      <dgm:prSet presAssocID="{2B1DA485-7A66-4DFF-B54F-017DD509C53C}" presName="imgShp" presStyleLbl="fgImgPlace1" presStyleIdx="1" presStyleCnt="3" custScaleX="97047" custLinFactNeighborX="-13198" custLinFactNeighborY="3992"/>
      <dgm:spPr>
        <a:blipFill rotWithShape="0">
          <a:blip xmlns:r="http://schemas.openxmlformats.org/officeDocument/2006/relationships" r:embed="rId2"/>
          <a:stretch>
            <a:fillRect/>
          </a:stretch>
        </a:blipFill>
      </dgm:spPr>
      <dgm:t>
        <a:bodyPr/>
        <a:lstStyle/>
        <a:p>
          <a:endParaRPr lang="en-US"/>
        </a:p>
      </dgm:t>
    </dgm:pt>
    <dgm:pt modelId="{FD6C7551-D4DA-45F3-9746-953346950AB4}" type="pres">
      <dgm:prSet presAssocID="{2B1DA485-7A66-4DFF-B54F-017DD509C53C}" presName="txShp" presStyleLbl="node1" presStyleIdx="1" presStyleCnt="3" custScaleX="112402" custScaleY="117774" custLinFactNeighborX="-2214" custLinFactNeighborY="1534">
        <dgm:presLayoutVars>
          <dgm:bulletEnabled val="1"/>
        </dgm:presLayoutVars>
      </dgm:prSet>
      <dgm:spPr/>
      <dgm:t>
        <a:bodyPr/>
        <a:lstStyle/>
        <a:p>
          <a:endParaRPr lang="en-US"/>
        </a:p>
      </dgm:t>
    </dgm:pt>
    <dgm:pt modelId="{664DE34F-C125-405C-B6B8-2AE0F7BB542E}" type="pres">
      <dgm:prSet presAssocID="{4A93E1D0-E4A0-44E8-AD11-2933C72FCAC8}" presName="spacing" presStyleCnt="0"/>
      <dgm:spPr/>
    </dgm:pt>
    <dgm:pt modelId="{D232F7BA-389D-4786-810B-8BC001A1154C}" type="pres">
      <dgm:prSet presAssocID="{4EBE930E-F768-447D-B81E-C5AAEDCF8B2C}" presName="composite" presStyleCnt="0"/>
      <dgm:spPr/>
    </dgm:pt>
    <dgm:pt modelId="{9F69CC26-A5C2-4DA1-8030-90F4705DB7D6}" type="pres">
      <dgm:prSet presAssocID="{4EBE930E-F768-447D-B81E-C5AAEDCF8B2C}" presName="imgShp" presStyleLbl="fgImgPlace1" presStyleIdx="2" presStyleCnt="3" custLinFactNeighborX="-20306" custLinFactNeighborY="14259"/>
      <dgm:spPr>
        <a:blipFill rotWithShape="0">
          <a:blip xmlns:r="http://schemas.openxmlformats.org/officeDocument/2006/relationships" r:embed="rId3"/>
          <a:stretch>
            <a:fillRect/>
          </a:stretch>
        </a:blipFill>
      </dgm:spPr>
      <dgm:t>
        <a:bodyPr/>
        <a:lstStyle/>
        <a:p>
          <a:endParaRPr lang="en-IN"/>
        </a:p>
      </dgm:t>
    </dgm:pt>
    <dgm:pt modelId="{74D6F69B-1C95-494C-9E5C-F1F808181372}" type="pres">
      <dgm:prSet presAssocID="{4EBE930E-F768-447D-B81E-C5AAEDCF8B2C}" presName="txShp" presStyleLbl="node1" presStyleIdx="2" presStyleCnt="3" custScaleX="109547" custScaleY="109775" custLinFactNeighborX="-3187" custLinFactNeighborY="5334">
        <dgm:presLayoutVars>
          <dgm:bulletEnabled val="1"/>
        </dgm:presLayoutVars>
      </dgm:prSet>
      <dgm:spPr/>
      <dgm:t>
        <a:bodyPr/>
        <a:lstStyle/>
        <a:p>
          <a:endParaRPr lang="en-US"/>
        </a:p>
      </dgm:t>
    </dgm:pt>
  </dgm:ptLst>
  <dgm:cxnLst>
    <dgm:cxn modelId="{71A84E16-DD34-49A7-B6ED-198E7DC39EE9}" type="presOf" srcId="{199ED53F-57D6-412A-B976-5544EF714AAB}" destId="{031B9171-3830-4BDC-9F81-46DE329E0366}" srcOrd="0" destOrd="0" presId="urn:microsoft.com/office/officeart/2005/8/layout/vList3#2"/>
    <dgm:cxn modelId="{2A2149F0-1CF6-4870-A51A-749C3EC1526E}" srcId="{B0BF0302-31DD-4292-A322-15165A317A5E}" destId="{199ED53F-57D6-412A-B976-5544EF714AAB}" srcOrd="0" destOrd="0" parTransId="{80AAC375-FCCB-4C0D-AB6F-8784FC35AD8A}" sibTransId="{6E0BFA4D-3B3E-4F45-922C-0C47B18BD745}"/>
    <dgm:cxn modelId="{50CEAFFC-A73E-4A28-BD72-E96ADE619960}" type="presOf" srcId="{B0BF0302-31DD-4292-A322-15165A317A5E}" destId="{E56C992F-5A02-48AB-8222-8489F1A1B8E5}" srcOrd="0" destOrd="0" presId="urn:microsoft.com/office/officeart/2005/8/layout/vList3#2"/>
    <dgm:cxn modelId="{ADE9DAC4-0B40-4E73-B39A-39FD8E866ABC}" srcId="{B0BF0302-31DD-4292-A322-15165A317A5E}" destId="{4EBE930E-F768-447D-B81E-C5AAEDCF8B2C}" srcOrd="2" destOrd="0" parTransId="{BFEC5A5E-577E-48B6-A9E1-238AF99761F4}" sibTransId="{0DFAE176-B311-4924-BF53-7F7FDB880BF7}"/>
    <dgm:cxn modelId="{FB4327D8-03B0-40DD-9107-D470011F1913}" srcId="{B0BF0302-31DD-4292-A322-15165A317A5E}" destId="{2B1DA485-7A66-4DFF-B54F-017DD509C53C}" srcOrd="1" destOrd="0" parTransId="{BC4ACA1A-34F2-48E2-9A46-7874C3ECE7A2}" sibTransId="{4A93E1D0-E4A0-44E8-AD11-2933C72FCAC8}"/>
    <dgm:cxn modelId="{09ABFB99-0BC8-4EA3-AD6B-D5B369E429BD}" type="presOf" srcId="{4EBE930E-F768-447D-B81E-C5AAEDCF8B2C}" destId="{74D6F69B-1C95-494C-9E5C-F1F808181372}" srcOrd="0" destOrd="0" presId="urn:microsoft.com/office/officeart/2005/8/layout/vList3#2"/>
    <dgm:cxn modelId="{81EAB856-8E88-4AAE-95BE-1E258ACFB051}" type="presOf" srcId="{2B1DA485-7A66-4DFF-B54F-017DD509C53C}" destId="{FD6C7551-D4DA-45F3-9746-953346950AB4}" srcOrd="0" destOrd="0" presId="urn:microsoft.com/office/officeart/2005/8/layout/vList3#2"/>
    <dgm:cxn modelId="{CC34737C-F94C-464D-8901-B300EB3982C8}" type="presParOf" srcId="{E56C992F-5A02-48AB-8222-8489F1A1B8E5}" destId="{76518DF7-F21C-4232-9CE0-2D7AB2363729}" srcOrd="0" destOrd="0" presId="urn:microsoft.com/office/officeart/2005/8/layout/vList3#2"/>
    <dgm:cxn modelId="{3D769ABB-A744-45AB-8EBD-4F62034B3C3B}" type="presParOf" srcId="{76518DF7-F21C-4232-9CE0-2D7AB2363729}" destId="{6C01F0C1-E546-4D6A-94D8-1EEDE3D06493}" srcOrd="0" destOrd="0" presId="urn:microsoft.com/office/officeart/2005/8/layout/vList3#2"/>
    <dgm:cxn modelId="{076D84C7-64EA-4E92-AFA1-96F37DB1F701}" type="presParOf" srcId="{76518DF7-F21C-4232-9CE0-2D7AB2363729}" destId="{031B9171-3830-4BDC-9F81-46DE329E0366}" srcOrd="1" destOrd="0" presId="urn:microsoft.com/office/officeart/2005/8/layout/vList3#2"/>
    <dgm:cxn modelId="{150691AB-ADF9-4394-872F-DEF6D6E63A82}" type="presParOf" srcId="{E56C992F-5A02-48AB-8222-8489F1A1B8E5}" destId="{8C92FD7E-D62D-448E-9402-0B32428F3A59}" srcOrd="1" destOrd="0" presId="urn:microsoft.com/office/officeart/2005/8/layout/vList3#2"/>
    <dgm:cxn modelId="{4F534DFC-CDA5-4C26-A097-3CAE1EBF96D5}" type="presParOf" srcId="{E56C992F-5A02-48AB-8222-8489F1A1B8E5}" destId="{54680B9F-D6A9-42A9-8860-BACAEC005370}" srcOrd="2" destOrd="0" presId="urn:microsoft.com/office/officeart/2005/8/layout/vList3#2"/>
    <dgm:cxn modelId="{07A176E6-7806-4734-8713-15AAC98D0A30}" type="presParOf" srcId="{54680B9F-D6A9-42A9-8860-BACAEC005370}" destId="{8A7F210F-8A71-4C0E-9C5F-E80B4F8E6738}" srcOrd="0" destOrd="0" presId="urn:microsoft.com/office/officeart/2005/8/layout/vList3#2"/>
    <dgm:cxn modelId="{6F22CD84-44F2-4C12-914A-B7C1DFD83835}" type="presParOf" srcId="{54680B9F-D6A9-42A9-8860-BACAEC005370}" destId="{FD6C7551-D4DA-45F3-9746-953346950AB4}" srcOrd="1" destOrd="0" presId="urn:microsoft.com/office/officeart/2005/8/layout/vList3#2"/>
    <dgm:cxn modelId="{98C5CC88-69FE-426E-A46A-F462B939AAF0}" type="presParOf" srcId="{E56C992F-5A02-48AB-8222-8489F1A1B8E5}" destId="{664DE34F-C125-405C-B6B8-2AE0F7BB542E}" srcOrd="3" destOrd="0" presId="urn:microsoft.com/office/officeart/2005/8/layout/vList3#2"/>
    <dgm:cxn modelId="{26BC7F48-5D11-4CFC-8710-F254266F4046}" type="presParOf" srcId="{E56C992F-5A02-48AB-8222-8489F1A1B8E5}" destId="{D232F7BA-389D-4786-810B-8BC001A1154C}" srcOrd="4" destOrd="0" presId="urn:microsoft.com/office/officeart/2005/8/layout/vList3#2"/>
    <dgm:cxn modelId="{D27D9E89-7CAB-4C28-B30F-C9D5B3A8B691}" type="presParOf" srcId="{D232F7BA-389D-4786-810B-8BC001A1154C}" destId="{9F69CC26-A5C2-4DA1-8030-90F4705DB7D6}" srcOrd="0" destOrd="0" presId="urn:microsoft.com/office/officeart/2005/8/layout/vList3#2"/>
    <dgm:cxn modelId="{A12C8CD5-909B-4FC9-A2F0-27174F8C6801}" type="presParOf" srcId="{D232F7BA-389D-4786-810B-8BC001A1154C}" destId="{74D6F69B-1C95-494C-9E5C-F1F808181372}" srcOrd="1" destOrd="0" presId="urn:microsoft.com/office/officeart/2005/8/layout/vList3#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2E77B-F45C-45D9-8375-C6732AC1A8E5}">
      <dsp:nvSpPr>
        <dsp:cNvPr id="0" name=""/>
        <dsp:cNvSpPr/>
      </dsp:nvSpPr>
      <dsp:spPr>
        <a:xfrm rot="10800000">
          <a:off x="203338" y="41311"/>
          <a:ext cx="2511272" cy="1314572"/>
        </a:xfrm>
        <a:prstGeom prst="homePlate">
          <a:avLst/>
        </a:prstGeom>
        <a:solidFill>
          <a:schemeClr val="accent5">
            <a:lumMod val="60000"/>
            <a:lumOff val="40000"/>
          </a:schemeClr>
        </a:solidFill>
        <a:ln w="25400" cap="flat" cmpd="sng" algn="ctr">
          <a:solidFill>
            <a:srgbClr val="C1EF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62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dk1"/>
              </a:solidFill>
              <a:effectLst/>
              <a:latin typeface="Segoe UI Black" pitchFamily="34" charset="0"/>
              <a:ea typeface="Segoe UI Black" pitchFamily="34" charset="0"/>
              <a:cs typeface="+mn-cs"/>
            </a:rPr>
            <a:t> Sh. Y. P. Gupta</a:t>
          </a:r>
        </a:p>
        <a:p>
          <a:pPr lvl="0" algn="ctr" defTabSz="800100">
            <a:lnSpc>
              <a:spcPct val="90000"/>
            </a:lnSpc>
            <a:spcBef>
              <a:spcPct val="0"/>
            </a:spcBef>
            <a:spcAft>
              <a:spcPct val="35000"/>
            </a:spcAft>
          </a:pPr>
          <a:r>
            <a:rPr lang="en-US" sz="2000" b="0" i="0" kern="1200" dirty="0" smtClean="0">
              <a:solidFill>
                <a:srgbClr val="FF0000"/>
              </a:solidFill>
              <a:effectLst/>
              <a:latin typeface="Times New Roman" pitchFamily="18" charset="0"/>
              <a:ea typeface="+mn-ea"/>
              <a:cs typeface="Times New Roman" pitchFamily="18" charset="0"/>
            </a:rPr>
            <a:t>Vice-Chairman</a:t>
          </a:r>
          <a:endParaRPr lang="en-US" sz="2000" b="0" kern="1200" dirty="0">
            <a:solidFill>
              <a:srgbClr val="FF0000"/>
            </a:solidFill>
            <a:latin typeface="Times New Roman" pitchFamily="18" charset="0"/>
            <a:cs typeface="Times New Roman" pitchFamily="18" charset="0"/>
          </a:endParaRPr>
        </a:p>
      </dsp:txBody>
      <dsp:txXfrm rot="10800000">
        <a:off x="531981" y="41311"/>
        <a:ext cx="2182629" cy="1314572"/>
      </dsp:txXfrm>
    </dsp:sp>
    <dsp:sp modelId="{9A03BD41-15A2-4FD0-A0EA-6B00D82AE87D}">
      <dsp:nvSpPr>
        <dsp:cNvPr id="0" name=""/>
        <dsp:cNvSpPr/>
      </dsp:nvSpPr>
      <dsp:spPr>
        <a:xfrm>
          <a:off x="36098" y="273466"/>
          <a:ext cx="931818" cy="101097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A5AD7F-221C-42E8-880B-10794F2CB8B2}">
      <dsp:nvSpPr>
        <dsp:cNvPr id="0" name=""/>
        <dsp:cNvSpPr/>
      </dsp:nvSpPr>
      <dsp:spPr>
        <a:xfrm rot="10800000">
          <a:off x="253408" y="1795971"/>
          <a:ext cx="2402797" cy="1275824"/>
        </a:xfrm>
        <a:prstGeom prst="homePlate">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62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dk1"/>
              </a:solidFill>
              <a:effectLst/>
              <a:latin typeface="Segoe UI Black" pitchFamily="34" charset="0"/>
              <a:ea typeface="Segoe UI Black" pitchFamily="34" charset="0"/>
              <a:cs typeface="Calibri" pitchFamily="34" charset="0"/>
            </a:rPr>
            <a:t>Sh. Arvind             Kumar </a:t>
          </a:r>
          <a:r>
            <a:rPr lang="en-US" sz="1800" b="1" i="0" kern="1200" dirty="0" err="1" smtClean="0">
              <a:solidFill>
                <a:schemeClr val="dk1"/>
              </a:solidFill>
              <a:effectLst/>
              <a:latin typeface="Segoe UI Black" pitchFamily="34" charset="0"/>
              <a:ea typeface="Segoe UI Black" pitchFamily="34" charset="0"/>
              <a:cs typeface="Calibri" pitchFamily="34" charset="0"/>
            </a:rPr>
            <a:t>Goel</a:t>
          </a:r>
          <a:endParaRPr lang="en-US" sz="1800" b="1" i="0" kern="1200" dirty="0" smtClean="0">
            <a:solidFill>
              <a:schemeClr val="dk1"/>
            </a:solidFill>
            <a:effectLst/>
            <a:latin typeface="Segoe UI Black" pitchFamily="34" charset="0"/>
            <a:ea typeface="Segoe UI Black" pitchFamily="34" charset="0"/>
            <a:cs typeface="Calibri" pitchFamily="34" charset="0"/>
          </a:endParaRPr>
        </a:p>
        <a:p>
          <a:pPr lvl="0" algn="ctr" defTabSz="800100">
            <a:lnSpc>
              <a:spcPct val="90000"/>
            </a:lnSpc>
            <a:spcBef>
              <a:spcPct val="0"/>
            </a:spcBef>
            <a:spcAft>
              <a:spcPct val="35000"/>
            </a:spcAft>
          </a:pPr>
          <a:r>
            <a:rPr lang="en-US" sz="2000" b="0" i="0" kern="1200" dirty="0" smtClean="0">
              <a:solidFill>
                <a:srgbClr val="FF0000"/>
              </a:solidFill>
              <a:effectLst/>
              <a:latin typeface="Times New Roman" pitchFamily="18" charset="0"/>
              <a:ea typeface="+mn-ea"/>
              <a:cs typeface="Times New Roman" pitchFamily="18" charset="0"/>
            </a:rPr>
            <a:t>Vice- Chairman</a:t>
          </a:r>
          <a:endParaRPr lang="en-US" sz="2000" b="0" kern="1200" dirty="0">
            <a:solidFill>
              <a:srgbClr val="FF0000"/>
            </a:solidFill>
            <a:latin typeface="Times New Roman" pitchFamily="18" charset="0"/>
            <a:cs typeface="Times New Roman" pitchFamily="18" charset="0"/>
          </a:endParaRPr>
        </a:p>
      </dsp:txBody>
      <dsp:txXfrm rot="10800000">
        <a:off x="572364" y="1795971"/>
        <a:ext cx="2083841" cy="1275824"/>
      </dsp:txXfrm>
    </dsp:sp>
    <dsp:sp modelId="{DB24745B-C7CF-4665-978A-0A2D34714F3A}">
      <dsp:nvSpPr>
        <dsp:cNvPr id="0" name=""/>
        <dsp:cNvSpPr/>
      </dsp:nvSpPr>
      <dsp:spPr>
        <a:xfrm>
          <a:off x="71420" y="1857350"/>
          <a:ext cx="1024631" cy="107991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A1C1E7-F492-4F2A-89A7-0CCF838142EF}">
      <dsp:nvSpPr>
        <dsp:cNvPr id="0" name=""/>
        <dsp:cNvSpPr/>
      </dsp:nvSpPr>
      <dsp:spPr>
        <a:xfrm rot="10800000">
          <a:off x="357146" y="3512492"/>
          <a:ext cx="2263344" cy="1192324"/>
        </a:xfrm>
        <a:prstGeom prst="homePlate">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62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dk1"/>
              </a:solidFill>
              <a:effectLst/>
              <a:latin typeface="Segoe UI Black" pitchFamily="34" charset="0"/>
              <a:ea typeface="Segoe UI Black" pitchFamily="34" charset="0"/>
              <a:cs typeface="+mn-cs"/>
            </a:rPr>
            <a:t>Sh. </a:t>
          </a:r>
          <a:r>
            <a:rPr lang="en-US" sz="1800" b="1" i="0" kern="1200" dirty="0" err="1" smtClean="0">
              <a:solidFill>
                <a:schemeClr val="dk1"/>
              </a:solidFill>
              <a:effectLst/>
              <a:latin typeface="Segoe UI Black" pitchFamily="34" charset="0"/>
              <a:ea typeface="Segoe UI Black" pitchFamily="34" charset="0"/>
              <a:cs typeface="+mn-cs"/>
            </a:rPr>
            <a:t>Adarsh</a:t>
          </a:r>
          <a:r>
            <a:rPr lang="en-US" sz="1800" b="1" i="0" kern="1200" dirty="0" smtClean="0">
              <a:solidFill>
                <a:schemeClr val="dk1"/>
              </a:solidFill>
              <a:effectLst/>
              <a:latin typeface="Segoe UI Black" pitchFamily="34" charset="0"/>
              <a:ea typeface="Segoe UI Black" pitchFamily="34" charset="0"/>
              <a:cs typeface="+mn-cs"/>
            </a:rPr>
            <a:t> Kumar </a:t>
          </a:r>
          <a:r>
            <a:rPr lang="en-US" sz="1800" b="1" i="0" kern="1200" dirty="0" err="1" smtClean="0">
              <a:solidFill>
                <a:schemeClr val="dk1"/>
              </a:solidFill>
              <a:effectLst/>
              <a:latin typeface="Segoe UI Black" pitchFamily="34" charset="0"/>
              <a:ea typeface="Segoe UI Black" pitchFamily="34" charset="0"/>
              <a:cs typeface="+mn-cs"/>
            </a:rPr>
            <a:t>Agarwal</a:t>
          </a:r>
          <a:endParaRPr lang="en-US" sz="1800" b="1" i="0" kern="1200" dirty="0" smtClean="0">
            <a:solidFill>
              <a:schemeClr val="dk1"/>
            </a:solidFill>
            <a:effectLst/>
            <a:latin typeface="Segoe UI Black" pitchFamily="34" charset="0"/>
            <a:ea typeface="Segoe UI Black" pitchFamily="34" charset="0"/>
            <a:cs typeface="+mn-cs"/>
          </a:endParaRPr>
        </a:p>
        <a:p>
          <a:pPr lvl="0" algn="ctr" defTabSz="800100">
            <a:lnSpc>
              <a:spcPct val="90000"/>
            </a:lnSpc>
            <a:spcBef>
              <a:spcPct val="0"/>
            </a:spcBef>
            <a:spcAft>
              <a:spcPct val="35000"/>
            </a:spcAft>
          </a:pPr>
          <a:r>
            <a:rPr lang="en-US" sz="2000" b="0" i="0" kern="1200" dirty="0" smtClean="0">
              <a:solidFill>
                <a:srgbClr val="FF0000"/>
              </a:solidFill>
              <a:effectLst/>
              <a:latin typeface="Times New Roman" pitchFamily="18" charset="0"/>
              <a:ea typeface="+mn-ea"/>
              <a:cs typeface="Times New Roman" pitchFamily="18" charset="0"/>
            </a:rPr>
            <a:t>Secretary</a:t>
          </a:r>
          <a:endParaRPr lang="en-US" sz="2000" b="0" i="0" kern="1200" dirty="0">
            <a:solidFill>
              <a:srgbClr val="FF0000"/>
            </a:solidFill>
            <a:effectLst/>
            <a:latin typeface="Times New Roman" pitchFamily="18" charset="0"/>
            <a:ea typeface="+mn-ea"/>
            <a:cs typeface="Times New Roman" pitchFamily="18" charset="0"/>
          </a:endParaRPr>
        </a:p>
      </dsp:txBody>
      <dsp:txXfrm rot="10800000">
        <a:off x="655227" y="3512492"/>
        <a:ext cx="1965263" cy="1192324"/>
      </dsp:txXfrm>
    </dsp:sp>
    <dsp:sp modelId="{4CE2284D-E648-4435-B2F6-50FE271CA46E}">
      <dsp:nvSpPr>
        <dsp:cNvPr id="0" name=""/>
        <dsp:cNvSpPr/>
      </dsp:nvSpPr>
      <dsp:spPr>
        <a:xfrm>
          <a:off x="71420" y="3633246"/>
          <a:ext cx="1008515" cy="1011631"/>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B9171-3830-4BDC-9F81-46DE329E0366}">
      <dsp:nvSpPr>
        <dsp:cNvPr id="0" name=""/>
        <dsp:cNvSpPr/>
      </dsp:nvSpPr>
      <dsp:spPr>
        <a:xfrm rot="10800000">
          <a:off x="500063" y="15336"/>
          <a:ext cx="2574475" cy="1236054"/>
        </a:xfrm>
        <a:prstGeom prst="homePlate">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022" tIns="68580" rIns="128016" bIns="68580" numCol="1" spcCol="1270" anchor="ctr" anchorCtr="0">
          <a:noAutofit/>
        </a:bodyPr>
        <a:lstStyle/>
        <a:p>
          <a:pPr lvl="0" algn="ctr" defTabSz="800100">
            <a:lnSpc>
              <a:spcPct val="90000"/>
            </a:lnSpc>
            <a:spcBef>
              <a:spcPct val="0"/>
            </a:spcBef>
            <a:spcAft>
              <a:spcPct val="35000"/>
            </a:spcAft>
          </a:pPr>
          <a:endParaRPr lang="en-US" sz="1800" b="1" i="0" kern="1200" dirty="0" smtClean="0">
            <a:solidFill>
              <a:schemeClr val="dk1"/>
            </a:solidFill>
            <a:effectLst/>
            <a:latin typeface="Segoe UI Black" pitchFamily="34" charset="0"/>
            <a:ea typeface="Segoe UI Black" pitchFamily="34" charset="0"/>
            <a:cs typeface="+mn-cs"/>
          </a:endParaRPr>
        </a:p>
        <a:p>
          <a:pPr lvl="0" algn="ctr" defTabSz="800100">
            <a:lnSpc>
              <a:spcPct val="90000"/>
            </a:lnSpc>
            <a:spcBef>
              <a:spcPct val="0"/>
            </a:spcBef>
            <a:spcAft>
              <a:spcPct val="35000"/>
            </a:spcAft>
          </a:pPr>
          <a:r>
            <a:rPr lang="en-US" sz="1800" b="1" i="0" kern="1200" dirty="0" smtClean="0">
              <a:solidFill>
                <a:schemeClr val="dk1"/>
              </a:solidFill>
              <a:effectLst/>
              <a:latin typeface="Segoe UI Black" pitchFamily="34" charset="0"/>
              <a:ea typeface="Segoe UI Black" pitchFamily="34" charset="0"/>
              <a:cs typeface="+mn-cs"/>
            </a:rPr>
            <a:t>Sh. </a:t>
          </a:r>
          <a:r>
            <a:rPr lang="en-US" sz="1800" b="1" i="0" kern="1200" dirty="0" err="1" smtClean="0">
              <a:solidFill>
                <a:schemeClr val="dk1"/>
              </a:solidFill>
              <a:effectLst/>
              <a:latin typeface="Segoe UI Black" pitchFamily="34" charset="0"/>
              <a:ea typeface="Segoe UI Black" pitchFamily="34" charset="0"/>
              <a:cs typeface="+mn-cs"/>
            </a:rPr>
            <a:t>Neeraj</a:t>
          </a:r>
          <a:r>
            <a:rPr lang="en-US" sz="1800" b="1" i="0" kern="1200" dirty="0" smtClean="0">
              <a:solidFill>
                <a:schemeClr val="dk1"/>
              </a:solidFill>
              <a:effectLst/>
              <a:latin typeface="Segoe UI Black" pitchFamily="34" charset="0"/>
              <a:ea typeface="Segoe UI Black" pitchFamily="34" charset="0"/>
              <a:cs typeface="+mn-cs"/>
            </a:rPr>
            <a:t> Kumar </a:t>
          </a:r>
          <a:r>
            <a:rPr lang="en-US" sz="1800" b="1" i="0" kern="1200" dirty="0" err="1" smtClean="0">
              <a:solidFill>
                <a:schemeClr val="dk1"/>
              </a:solidFill>
              <a:effectLst/>
              <a:latin typeface="Segoe UI Black" pitchFamily="34" charset="0"/>
              <a:ea typeface="Segoe UI Black" pitchFamily="34" charset="0"/>
              <a:cs typeface="+mn-cs"/>
            </a:rPr>
            <a:t>Agarwal</a:t>
          </a:r>
          <a:endParaRPr lang="en-US" sz="1800" b="1" i="0" kern="1200" dirty="0" smtClean="0">
            <a:solidFill>
              <a:schemeClr val="dk1"/>
            </a:solidFill>
            <a:effectLst/>
            <a:latin typeface="Segoe UI Black" pitchFamily="34" charset="0"/>
            <a:ea typeface="Segoe UI Black" pitchFamily="34" charset="0"/>
            <a:cs typeface="+mn-cs"/>
          </a:endParaRPr>
        </a:p>
        <a:p>
          <a:pPr lvl="0" algn="ctr" defTabSz="800100">
            <a:lnSpc>
              <a:spcPct val="90000"/>
            </a:lnSpc>
            <a:spcBef>
              <a:spcPct val="0"/>
            </a:spcBef>
            <a:spcAft>
              <a:spcPct val="35000"/>
            </a:spcAft>
          </a:pPr>
          <a:r>
            <a:rPr lang="en-US" sz="2000" b="0" i="0" kern="1200" dirty="0" smtClean="0">
              <a:solidFill>
                <a:srgbClr val="FF0000"/>
              </a:solidFill>
              <a:effectLst/>
              <a:latin typeface="Times New Roman" pitchFamily="18" charset="0"/>
              <a:ea typeface="+mn-ea"/>
              <a:cs typeface="Times New Roman" pitchFamily="18" charset="0"/>
            </a:rPr>
            <a:t>Treasurer</a:t>
          </a:r>
        </a:p>
        <a:p>
          <a:pPr lvl="0" algn="ctr" defTabSz="800100">
            <a:lnSpc>
              <a:spcPct val="90000"/>
            </a:lnSpc>
            <a:spcBef>
              <a:spcPct val="0"/>
            </a:spcBef>
            <a:spcAft>
              <a:spcPct val="35000"/>
            </a:spcAft>
          </a:pPr>
          <a:endParaRPr lang="en-US" sz="1600" kern="1200" dirty="0"/>
        </a:p>
      </dsp:txBody>
      <dsp:txXfrm rot="10800000">
        <a:off x="809076" y="15336"/>
        <a:ext cx="2265462" cy="1236054"/>
      </dsp:txXfrm>
    </dsp:sp>
    <dsp:sp modelId="{6C01F0C1-E546-4D6A-94D8-1EEDE3D06493}">
      <dsp:nvSpPr>
        <dsp:cNvPr id="0" name=""/>
        <dsp:cNvSpPr/>
      </dsp:nvSpPr>
      <dsp:spPr>
        <a:xfrm>
          <a:off x="2" y="158212"/>
          <a:ext cx="1010352" cy="111122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6C7551-D4DA-45F3-9746-953346950AB4}">
      <dsp:nvSpPr>
        <dsp:cNvPr id="0" name=""/>
        <dsp:cNvSpPr/>
      </dsp:nvSpPr>
      <dsp:spPr>
        <a:xfrm rot="10800000">
          <a:off x="571496" y="1783045"/>
          <a:ext cx="2481870" cy="1308740"/>
        </a:xfrm>
        <a:prstGeom prst="homePlate">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022"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dk1"/>
              </a:solidFill>
              <a:effectLst/>
              <a:latin typeface="Segoe UI Black" pitchFamily="34" charset="0"/>
              <a:ea typeface="Segoe UI Black" pitchFamily="34" charset="0"/>
              <a:cs typeface="+mn-cs"/>
            </a:rPr>
            <a:t>Sh. Anil Kumar </a:t>
          </a:r>
          <a:r>
            <a:rPr lang="en-US" sz="1800" b="1" i="0" kern="1200" dirty="0" err="1" smtClean="0">
              <a:solidFill>
                <a:schemeClr val="dk1"/>
              </a:solidFill>
              <a:effectLst/>
              <a:latin typeface="Segoe UI Black" pitchFamily="34" charset="0"/>
              <a:ea typeface="Segoe UI Black" pitchFamily="34" charset="0"/>
              <a:cs typeface="+mn-cs"/>
            </a:rPr>
            <a:t>Agarwal</a:t>
          </a:r>
          <a:r>
            <a:rPr lang="en-US" sz="1800" b="1" i="0" kern="1200" dirty="0" smtClean="0">
              <a:solidFill>
                <a:schemeClr val="dk1"/>
              </a:solidFill>
              <a:effectLst/>
              <a:latin typeface="Segoe UI Black" pitchFamily="34" charset="0"/>
              <a:ea typeface="Segoe UI Black" pitchFamily="34" charset="0"/>
              <a:cs typeface="+mn-cs"/>
            </a:rPr>
            <a:t> </a:t>
          </a:r>
        </a:p>
        <a:p>
          <a:pPr lvl="0" algn="ctr" defTabSz="800100">
            <a:lnSpc>
              <a:spcPct val="90000"/>
            </a:lnSpc>
            <a:spcBef>
              <a:spcPct val="0"/>
            </a:spcBef>
            <a:spcAft>
              <a:spcPct val="35000"/>
            </a:spcAft>
          </a:pPr>
          <a:r>
            <a:rPr lang="en-US" sz="2000" b="0" i="0" kern="1200" dirty="0" smtClean="0">
              <a:solidFill>
                <a:srgbClr val="FF0000"/>
              </a:solidFill>
              <a:effectLst/>
              <a:latin typeface="Times New Roman" pitchFamily="18" charset="0"/>
              <a:ea typeface="+mn-ea"/>
              <a:cs typeface="Times New Roman" pitchFamily="18" charset="0"/>
            </a:rPr>
            <a:t>Trustee</a:t>
          </a:r>
          <a:endParaRPr lang="en-US" sz="2000" b="0" kern="1200" dirty="0">
            <a:solidFill>
              <a:srgbClr val="FF0000"/>
            </a:solidFill>
            <a:latin typeface="Times New Roman" pitchFamily="18" charset="0"/>
            <a:cs typeface="Times New Roman" pitchFamily="18" charset="0"/>
          </a:endParaRPr>
        </a:p>
      </dsp:txBody>
      <dsp:txXfrm rot="10800000">
        <a:off x="898681" y="1783045"/>
        <a:ext cx="2154685" cy="1308740"/>
      </dsp:txXfrm>
    </dsp:sp>
    <dsp:sp modelId="{8A7F210F-8A71-4C0E-9C5F-E80B4F8E6738}">
      <dsp:nvSpPr>
        <dsp:cNvPr id="0" name=""/>
        <dsp:cNvSpPr/>
      </dsp:nvSpPr>
      <dsp:spPr>
        <a:xfrm>
          <a:off x="71434" y="1909114"/>
          <a:ext cx="1078415" cy="1111229"/>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D6F69B-1C95-494C-9E5C-F1F808181372}">
      <dsp:nvSpPr>
        <dsp:cNvPr id="0" name=""/>
        <dsp:cNvSpPr/>
      </dsp:nvSpPr>
      <dsp:spPr>
        <a:xfrm rot="10800000">
          <a:off x="605495" y="3465722"/>
          <a:ext cx="2418831" cy="1219852"/>
        </a:xfrm>
        <a:prstGeom prst="homePlate">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0022"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dk1"/>
              </a:solidFill>
              <a:effectLst/>
              <a:latin typeface="Segoe UI Black" pitchFamily="34" charset="0"/>
              <a:ea typeface="Segoe UI Black" pitchFamily="34" charset="0"/>
              <a:cs typeface="+mn-cs"/>
            </a:rPr>
            <a:t>Sh. </a:t>
          </a:r>
          <a:r>
            <a:rPr lang="en-US" sz="1800" b="1" i="0" kern="1200" dirty="0" err="1" smtClean="0">
              <a:solidFill>
                <a:schemeClr val="dk1"/>
              </a:solidFill>
              <a:effectLst/>
              <a:latin typeface="Segoe UI Black" pitchFamily="34" charset="0"/>
              <a:ea typeface="Segoe UI Black" pitchFamily="34" charset="0"/>
              <a:cs typeface="+mn-cs"/>
            </a:rPr>
            <a:t>Pradeep</a:t>
          </a:r>
          <a:r>
            <a:rPr lang="en-US" sz="1800" b="1" i="0" kern="1200" dirty="0" smtClean="0">
              <a:solidFill>
                <a:schemeClr val="dk1"/>
              </a:solidFill>
              <a:effectLst/>
              <a:latin typeface="Segoe UI Black" pitchFamily="34" charset="0"/>
              <a:ea typeface="Segoe UI Black" pitchFamily="34" charset="0"/>
              <a:cs typeface="+mn-cs"/>
            </a:rPr>
            <a:t> Jain</a:t>
          </a:r>
        </a:p>
        <a:p>
          <a:pPr lvl="0" algn="ctr" defTabSz="800100">
            <a:lnSpc>
              <a:spcPct val="90000"/>
            </a:lnSpc>
            <a:spcBef>
              <a:spcPct val="0"/>
            </a:spcBef>
            <a:spcAft>
              <a:spcPct val="35000"/>
            </a:spcAft>
          </a:pPr>
          <a:r>
            <a:rPr lang="en-US" sz="2000" b="0" i="0" kern="1200" dirty="0" smtClean="0">
              <a:solidFill>
                <a:srgbClr val="FF0000"/>
              </a:solidFill>
              <a:effectLst/>
              <a:latin typeface="Times New Roman" pitchFamily="18" charset="0"/>
              <a:ea typeface="+mn-ea"/>
              <a:cs typeface="Times New Roman" pitchFamily="18" charset="0"/>
            </a:rPr>
            <a:t>Trustee</a:t>
          </a:r>
          <a:endParaRPr lang="en-US" sz="2000" b="0" kern="1200" dirty="0">
            <a:solidFill>
              <a:srgbClr val="FF0000"/>
            </a:solidFill>
            <a:latin typeface="Times New Roman" pitchFamily="18" charset="0"/>
            <a:cs typeface="Times New Roman" pitchFamily="18" charset="0"/>
          </a:endParaRPr>
        </a:p>
      </dsp:txBody>
      <dsp:txXfrm rot="10800000">
        <a:off x="910458" y="3465722"/>
        <a:ext cx="2113868" cy="1219852"/>
      </dsp:txXfrm>
    </dsp:sp>
    <dsp:sp modelId="{9F69CC26-A5C2-4DA1-8030-90F4705DB7D6}">
      <dsp:nvSpPr>
        <dsp:cNvPr id="0" name=""/>
        <dsp:cNvSpPr/>
      </dsp:nvSpPr>
      <dsp:spPr>
        <a:xfrm>
          <a:off x="4" y="3619210"/>
          <a:ext cx="1111229" cy="1111229"/>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29050" y="0"/>
            <a:ext cx="2930525" cy="498475"/>
          </a:xfrm>
          <a:prstGeom prst="rect">
            <a:avLst/>
          </a:prstGeom>
        </p:spPr>
        <p:txBody>
          <a:bodyPr vert="horz" lIns="91440" tIns="45720" rIns="91440" bIns="45720" rtlCol="0"/>
          <a:lstStyle>
            <a:lvl1pPr algn="r">
              <a:defRPr sz="1200"/>
            </a:lvl1pPr>
          </a:lstStyle>
          <a:p>
            <a:fld id="{5BE94C63-1007-4468-BD82-F2874C7AC9D9}" type="datetimeFigureOut">
              <a:rPr lang="en-IN" smtClean="0"/>
              <a:t>16-09-2021</a:t>
            </a:fld>
            <a:endParaRPr lang="en-IN"/>
          </a:p>
        </p:txBody>
      </p:sp>
      <p:sp>
        <p:nvSpPr>
          <p:cNvPr id="4" name="Footer Placeholder 3"/>
          <p:cNvSpPr>
            <a:spLocks noGrp="1"/>
          </p:cNvSpPr>
          <p:nvPr>
            <p:ph type="ftr" sz="quarter" idx="2"/>
          </p:nvPr>
        </p:nvSpPr>
        <p:spPr>
          <a:xfrm>
            <a:off x="0" y="9444038"/>
            <a:ext cx="2930525" cy="498475"/>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29050" y="9444038"/>
            <a:ext cx="2930525" cy="498475"/>
          </a:xfrm>
          <a:prstGeom prst="rect">
            <a:avLst/>
          </a:prstGeom>
        </p:spPr>
        <p:txBody>
          <a:bodyPr vert="horz" lIns="91440" tIns="45720" rIns="91440" bIns="45720" rtlCol="0" anchor="b"/>
          <a:lstStyle>
            <a:lvl1pPr algn="r">
              <a:defRPr sz="1200"/>
            </a:lvl1pPr>
          </a:lstStyle>
          <a:p>
            <a:fld id="{FFEE017C-9340-4211-B357-F195F99F6EE5}" type="slidenum">
              <a:rPr lang="en-IN" smtClean="0"/>
              <a:t>‹#›</a:t>
            </a:fld>
            <a:endParaRPr lang="en-IN"/>
          </a:p>
        </p:txBody>
      </p:sp>
    </p:spTree>
    <p:extLst>
      <p:ext uri="{BB962C8B-B14F-4D97-AF65-F5344CB8AC3E}">
        <p14:creationId xmlns:p14="http://schemas.microsoft.com/office/powerpoint/2010/main" val="33664192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742123D1-8923-4873-88A2-BEBE9BD293A9}" type="datetimeFigureOut">
              <a:rPr lang="en-US" smtClean="0"/>
              <a:pPr/>
              <a:t>9/16/2021</a:t>
            </a:fld>
            <a:endParaRPr lang="en-US"/>
          </a:p>
        </p:txBody>
      </p:sp>
      <p:sp>
        <p:nvSpPr>
          <p:cNvPr id="4" name="Slide Image Placeholder 3"/>
          <p:cNvSpPr>
            <a:spLocks noGrp="1" noRot="1" noChangeAspect="1"/>
          </p:cNvSpPr>
          <p:nvPr>
            <p:ph type="sldImg" idx="2"/>
          </p:nvPr>
        </p:nvSpPr>
        <p:spPr>
          <a:xfrm>
            <a:off x="68263" y="746125"/>
            <a:ext cx="6624637" cy="3727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49BBE559-88CF-4B21-99A1-90BC8E042220}" type="slidenum">
              <a:rPr lang="en-US" smtClean="0"/>
              <a:pPr/>
              <a:t>‹#›</a:t>
            </a:fld>
            <a:endParaRPr lang="en-US"/>
          </a:p>
        </p:txBody>
      </p:sp>
    </p:spTree>
    <p:extLst>
      <p:ext uri="{BB962C8B-B14F-4D97-AF65-F5344CB8AC3E}">
        <p14:creationId xmlns:p14="http://schemas.microsoft.com/office/powerpoint/2010/main" val="1688412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9BBE559-88CF-4B21-99A1-90BC8E042220}" type="slidenum">
              <a:rPr lang="en-US" smtClean="0"/>
              <a:pPr/>
              <a:t>1</a:t>
            </a:fld>
            <a:endParaRPr lang="en-US"/>
          </a:p>
        </p:txBody>
      </p:sp>
    </p:spTree>
    <p:extLst>
      <p:ext uri="{BB962C8B-B14F-4D97-AF65-F5344CB8AC3E}">
        <p14:creationId xmlns:p14="http://schemas.microsoft.com/office/powerpoint/2010/main" val="852478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26</a:t>
            </a:fld>
            <a:endParaRPr lang="en-US"/>
          </a:p>
        </p:txBody>
      </p:sp>
    </p:spTree>
    <p:extLst>
      <p:ext uri="{BB962C8B-B14F-4D97-AF65-F5344CB8AC3E}">
        <p14:creationId xmlns:p14="http://schemas.microsoft.com/office/powerpoint/2010/main" val="1826642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b="1" dirty="0">
              <a:latin typeface="Calibri" pitchFamily="34" charset="0"/>
              <a:cs typeface="Calibri" pitchFamily="34" charset="0"/>
            </a:endParaRPr>
          </a:p>
        </p:txBody>
      </p:sp>
      <p:sp>
        <p:nvSpPr>
          <p:cNvPr id="5" name="Slide Number Placeholder 4"/>
          <p:cNvSpPr>
            <a:spLocks noGrp="1"/>
          </p:cNvSpPr>
          <p:nvPr>
            <p:ph type="sldNum" sz="quarter" idx="10"/>
          </p:nvPr>
        </p:nvSpPr>
        <p:spPr/>
        <p:txBody>
          <a:bodyPr/>
          <a:lstStyle/>
          <a:p>
            <a:fld id="{49BBE559-88CF-4B21-99A1-90BC8E042220}" type="slidenum">
              <a:rPr lang="en-US" smtClean="0"/>
              <a:pPr/>
              <a:t>29</a:t>
            </a:fld>
            <a:endParaRPr lang="en-US"/>
          </a:p>
        </p:txBody>
      </p:sp>
    </p:spTree>
    <p:extLst>
      <p:ext uri="{BB962C8B-B14F-4D97-AF65-F5344CB8AC3E}">
        <p14:creationId xmlns:p14="http://schemas.microsoft.com/office/powerpoint/2010/main" val="3445966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b="1" dirty="0">
              <a:latin typeface="Calibri" pitchFamily="34" charset="0"/>
              <a:cs typeface="Calibri" pitchFamily="34" charset="0"/>
            </a:endParaRPr>
          </a:p>
        </p:txBody>
      </p:sp>
      <p:sp>
        <p:nvSpPr>
          <p:cNvPr id="5" name="Slide Number Placeholder 4"/>
          <p:cNvSpPr>
            <a:spLocks noGrp="1"/>
          </p:cNvSpPr>
          <p:nvPr>
            <p:ph type="sldNum" sz="quarter" idx="10"/>
          </p:nvPr>
        </p:nvSpPr>
        <p:spPr/>
        <p:txBody>
          <a:bodyPr/>
          <a:lstStyle/>
          <a:p>
            <a:fld id="{49BBE559-88CF-4B21-99A1-90BC8E042220}" type="slidenum">
              <a:rPr lang="en-US" smtClean="0"/>
              <a:pPr/>
              <a:t>30</a:t>
            </a:fld>
            <a:endParaRPr lang="en-US"/>
          </a:p>
        </p:txBody>
      </p:sp>
    </p:spTree>
    <p:extLst>
      <p:ext uri="{BB962C8B-B14F-4D97-AF65-F5344CB8AC3E}">
        <p14:creationId xmlns:p14="http://schemas.microsoft.com/office/powerpoint/2010/main" val="3710480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34</a:t>
            </a:fld>
            <a:endParaRPr lang="en-US"/>
          </a:p>
        </p:txBody>
      </p:sp>
    </p:spTree>
    <p:extLst>
      <p:ext uri="{BB962C8B-B14F-4D97-AF65-F5344CB8AC3E}">
        <p14:creationId xmlns:p14="http://schemas.microsoft.com/office/powerpoint/2010/main" val="182891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35</a:t>
            </a:fld>
            <a:endParaRPr lang="en-US"/>
          </a:p>
        </p:txBody>
      </p:sp>
    </p:spTree>
    <p:extLst>
      <p:ext uri="{BB962C8B-B14F-4D97-AF65-F5344CB8AC3E}">
        <p14:creationId xmlns:p14="http://schemas.microsoft.com/office/powerpoint/2010/main" val="88352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36</a:t>
            </a:fld>
            <a:endParaRPr lang="en-US"/>
          </a:p>
        </p:txBody>
      </p:sp>
    </p:spTree>
    <p:extLst>
      <p:ext uri="{BB962C8B-B14F-4D97-AF65-F5344CB8AC3E}">
        <p14:creationId xmlns:p14="http://schemas.microsoft.com/office/powerpoint/2010/main" val="3978470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41</a:t>
            </a:fld>
            <a:endParaRPr lang="en-US"/>
          </a:p>
        </p:txBody>
      </p:sp>
    </p:spTree>
    <p:extLst>
      <p:ext uri="{BB962C8B-B14F-4D97-AF65-F5344CB8AC3E}">
        <p14:creationId xmlns:p14="http://schemas.microsoft.com/office/powerpoint/2010/main" val="2872001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42</a:t>
            </a:fld>
            <a:endParaRPr lang="en-US"/>
          </a:p>
        </p:txBody>
      </p:sp>
    </p:spTree>
    <p:extLst>
      <p:ext uri="{BB962C8B-B14F-4D97-AF65-F5344CB8AC3E}">
        <p14:creationId xmlns:p14="http://schemas.microsoft.com/office/powerpoint/2010/main" val="24779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45</a:t>
            </a:fld>
            <a:endParaRPr lang="en-US"/>
          </a:p>
        </p:txBody>
      </p:sp>
    </p:spTree>
    <p:extLst>
      <p:ext uri="{BB962C8B-B14F-4D97-AF65-F5344CB8AC3E}">
        <p14:creationId xmlns:p14="http://schemas.microsoft.com/office/powerpoint/2010/main" val="1497760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46</a:t>
            </a:fld>
            <a:endParaRPr lang="en-US"/>
          </a:p>
        </p:txBody>
      </p:sp>
    </p:spTree>
    <p:extLst>
      <p:ext uri="{BB962C8B-B14F-4D97-AF65-F5344CB8AC3E}">
        <p14:creationId xmlns:p14="http://schemas.microsoft.com/office/powerpoint/2010/main" val="2900521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2</a:t>
            </a:fld>
            <a:endParaRPr lang="en-US"/>
          </a:p>
        </p:txBody>
      </p:sp>
    </p:spTree>
    <p:extLst>
      <p:ext uri="{BB962C8B-B14F-4D97-AF65-F5344CB8AC3E}">
        <p14:creationId xmlns:p14="http://schemas.microsoft.com/office/powerpoint/2010/main" val="340193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9BBE559-88CF-4B21-99A1-90BC8E042220}" type="slidenum">
              <a:rPr lang="en-US" smtClean="0"/>
              <a:pPr/>
              <a:t>48</a:t>
            </a:fld>
            <a:endParaRPr lang="en-US"/>
          </a:p>
        </p:txBody>
      </p:sp>
    </p:spTree>
    <p:extLst>
      <p:ext uri="{BB962C8B-B14F-4D97-AF65-F5344CB8AC3E}">
        <p14:creationId xmlns:p14="http://schemas.microsoft.com/office/powerpoint/2010/main" val="582851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49BBE559-88CF-4B21-99A1-90BC8E042220}" type="slidenum">
              <a:rPr lang="en-US" smtClean="0"/>
              <a:pPr/>
              <a:t>3</a:t>
            </a:fld>
            <a:endParaRPr lang="en-US"/>
          </a:p>
        </p:txBody>
      </p:sp>
    </p:spTree>
    <p:extLst>
      <p:ext uri="{BB962C8B-B14F-4D97-AF65-F5344CB8AC3E}">
        <p14:creationId xmlns:p14="http://schemas.microsoft.com/office/powerpoint/2010/main" val="4007157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4</a:t>
            </a:fld>
            <a:endParaRPr lang="en-US"/>
          </a:p>
        </p:txBody>
      </p:sp>
    </p:spTree>
    <p:extLst>
      <p:ext uri="{BB962C8B-B14F-4D97-AF65-F5344CB8AC3E}">
        <p14:creationId xmlns:p14="http://schemas.microsoft.com/office/powerpoint/2010/main" val="2288833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13</a:t>
            </a:fld>
            <a:endParaRPr lang="en-US"/>
          </a:p>
        </p:txBody>
      </p:sp>
    </p:spTree>
    <p:extLst>
      <p:ext uri="{BB962C8B-B14F-4D97-AF65-F5344CB8AC3E}">
        <p14:creationId xmlns:p14="http://schemas.microsoft.com/office/powerpoint/2010/main" val="1475786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14</a:t>
            </a:fld>
            <a:endParaRPr lang="en-US"/>
          </a:p>
        </p:txBody>
      </p:sp>
    </p:spTree>
    <p:extLst>
      <p:ext uri="{BB962C8B-B14F-4D97-AF65-F5344CB8AC3E}">
        <p14:creationId xmlns:p14="http://schemas.microsoft.com/office/powerpoint/2010/main" val="773226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15</a:t>
            </a:fld>
            <a:endParaRPr lang="en-US"/>
          </a:p>
        </p:txBody>
      </p:sp>
    </p:spTree>
    <p:extLst>
      <p:ext uri="{BB962C8B-B14F-4D97-AF65-F5344CB8AC3E}">
        <p14:creationId xmlns:p14="http://schemas.microsoft.com/office/powerpoint/2010/main" val="2422185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16</a:t>
            </a:fld>
            <a:endParaRPr lang="en-US"/>
          </a:p>
        </p:txBody>
      </p:sp>
    </p:spTree>
    <p:extLst>
      <p:ext uri="{BB962C8B-B14F-4D97-AF65-F5344CB8AC3E}">
        <p14:creationId xmlns:p14="http://schemas.microsoft.com/office/powerpoint/2010/main" val="1608290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3" y="746125"/>
            <a:ext cx="6624637" cy="3727450"/>
          </a:xfrm>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0"/>
          </p:nvPr>
        </p:nvSpPr>
        <p:spPr/>
        <p:txBody>
          <a:bodyPr/>
          <a:lstStyle/>
          <a:p>
            <a:fld id="{49BBE559-88CF-4B21-99A1-90BC8E042220}" type="slidenum">
              <a:rPr lang="en-US" smtClean="0"/>
              <a:pPr/>
              <a:t>17</a:t>
            </a:fld>
            <a:endParaRPr lang="en-US"/>
          </a:p>
        </p:txBody>
      </p:sp>
    </p:spTree>
    <p:extLst>
      <p:ext uri="{BB962C8B-B14F-4D97-AF65-F5344CB8AC3E}">
        <p14:creationId xmlns:p14="http://schemas.microsoft.com/office/powerpoint/2010/main" val="1650103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976519-D550-4B3F-A46F-9042C2288DF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2C0E3-DD7A-47D3-9D51-62A9EA801E4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2C0E3-DD7A-47D3-9D51-62A9EA801E4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6"/>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6"/>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2C0E3-DD7A-47D3-9D51-62A9EA801E49}"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2343150"/>
            <a:ext cx="6172200" cy="142077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3752492"/>
            <a:ext cx="6172200" cy="10287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8050371" y="832948"/>
            <a:ext cx="1714500" cy="381000"/>
          </a:xfrm>
        </p:spPr>
        <p:txBody>
          <a:bodyPr/>
          <a:lstStyle/>
          <a:p>
            <a:endParaRPr lang="en-US"/>
          </a:p>
        </p:txBody>
      </p:sp>
      <p:sp>
        <p:nvSpPr>
          <p:cNvPr id="17" name="Footer Placeholder 16"/>
          <p:cNvSpPr>
            <a:spLocks noGrp="1"/>
          </p:cNvSpPr>
          <p:nvPr>
            <p:ph type="ftr" sz="quarter" idx="11"/>
          </p:nvPr>
        </p:nvSpPr>
        <p:spPr bwMode="auto">
          <a:xfrm rot="5400000">
            <a:off x="7534469" y="3088246"/>
            <a:ext cx="2743200" cy="384048"/>
          </a:xfrm>
        </p:spPr>
        <p:txBody>
          <a:bodyPr/>
          <a:lstStyle/>
          <a:p>
            <a:endParaRPr lang="en-US"/>
          </a:p>
        </p:txBody>
      </p:sp>
      <p:sp>
        <p:nvSpPr>
          <p:cNvPr id="10" name="Rectangle 9"/>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2571750"/>
            <a:ext cx="1295400" cy="97155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4341114"/>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3371850"/>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3696527"/>
            <a:ext cx="609600" cy="388143"/>
          </a:xfrm>
        </p:spPr>
        <p:txBody>
          <a:bodyPr/>
          <a:lstStyle/>
          <a:p>
            <a:fld id="{B8C1D059-CFE9-4C1B-83C6-BE60D161072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00150"/>
            <a:ext cx="7467600" cy="365531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endParaRPr lang="en-US"/>
          </a:p>
        </p:txBody>
      </p:sp>
      <p:sp>
        <p:nvSpPr>
          <p:cNvPr id="9" name="Slide Number Placeholder 8"/>
          <p:cNvSpPr>
            <a:spLocks noGrp="1"/>
          </p:cNvSpPr>
          <p:nvPr>
            <p:ph type="sldNum" sz="quarter" idx="15"/>
          </p:nvPr>
        </p:nvSpPr>
        <p:spPr/>
        <p:txBody>
          <a:bodyPr rtlCol="0"/>
          <a:lstStyle/>
          <a:p>
            <a:fld id="{B8C1D059-CFE9-4C1B-83C6-BE60D161072D}"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171700"/>
            <a:ext cx="6172200" cy="1540193"/>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3757613"/>
            <a:ext cx="6172200" cy="10287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8049006" y="830199"/>
            <a:ext cx="1714500" cy="381000"/>
          </a:xfrm>
        </p:spPr>
        <p:txBody>
          <a:bodyPr/>
          <a:lstStyle/>
          <a:p>
            <a:endParaRPr lang="en-US"/>
          </a:p>
        </p:txBody>
      </p:sp>
      <p:sp>
        <p:nvSpPr>
          <p:cNvPr id="5" name="Footer Placeholder 4"/>
          <p:cNvSpPr>
            <a:spLocks noGrp="1"/>
          </p:cNvSpPr>
          <p:nvPr>
            <p:ph type="ftr" sz="quarter" idx="11"/>
          </p:nvPr>
        </p:nvSpPr>
        <p:spPr bwMode="auto">
          <a:xfrm rot="5400000">
            <a:off x="7534656" y="3086100"/>
            <a:ext cx="2743200" cy="384048"/>
          </a:xfrm>
        </p:spPr>
        <p:txBody>
          <a:bodyPr/>
          <a:lstStyle/>
          <a:p>
            <a:endParaRPr lang="en-US"/>
          </a:p>
        </p:txBody>
      </p:sp>
      <p:sp>
        <p:nvSpPr>
          <p:cNvPr id="9" name="Rectangle 8"/>
          <p:cNvSpPr/>
          <p:nvPr/>
        </p:nvSpPr>
        <p:spPr bwMode="auto">
          <a:xfrm>
            <a:off x="381000" y="0"/>
            <a:ext cx="609600" cy="51435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51435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51435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51435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51435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51435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51435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51435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51435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51435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2571750"/>
            <a:ext cx="1295400" cy="97155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3650064"/>
            <a:ext cx="641424" cy="481068"/>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4125474"/>
            <a:ext cx="137160" cy="10287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4343400"/>
            <a:ext cx="274320" cy="20574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3359916"/>
            <a:ext cx="365760" cy="27432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3696527"/>
            <a:ext cx="609600" cy="388143"/>
          </a:xfrm>
        </p:spPr>
        <p:txBody>
          <a:bodyPr/>
          <a:lstStyle/>
          <a:p>
            <a:fld id="{B8C1D059-CFE9-4C1B-83C6-BE60D161072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C1D059-CFE9-4C1B-83C6-BE60D161072D}" type="slidenum">
              <a:rPr lang="en-US" smtClean="0"/>
              <a:pPr/>
              <a:t>‹#›</a:t>
            </a:fld>
            <a:endParaRPr lang="en-US"/>
          </a:p>
        </p:txBody>
      </p:sp>
      <p:sp>
        <p:nvSpPr>
          <p:cNvPr id="9" name="Content Placeholder 8"/>
          <p:cNvSpPr>
            <a:spLocks noGrp="1"/>
          </p:cNvSpPr>
          <p:nvPr>
            <p:ph sz="quarter" idx="1"/>
          </p:nvPr>
        </p:nvSpPr>
        <p:spPr>
          <a:xfrm>
            <a:off x="457200" y="1200150"/>
            <a:ext cx="3657600"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200150"/>
            <a:ext cx="3657600" cy="3429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7543800" cy="85725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C1D059-CFE9-4C1B-83C6-BE60D161072D}" type="slidenum">
              <a:rPr lang="en-US" smtClean="0"/>
              <a:pPr/>
              <a:t>‹#›</a:t>
            </a:fld>
            <a:endParaRPr lang="en-US"/>
          </a:p>
        </p:txBody>
      </p:sp>
      <p:sp>
        <p:nvSpPr>
          <p:cNvPr id="11" name="Content Placeholder 10"/>
          <p:cNvSpPr>
            <a:spLocks noGrp="1"/>
          </p:cNvSpPr>
          <p:nvPr>
            <p:ph sz="quarter" idx="2"/>
          </p:nvPr>
        </p:nvSpPr>
        <p:spPr>
          <a:xfrm>
            <a:off x="457200" y="1771650"/>
            <a:ext cx="3657600" cy="29146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1771650"/>
            <a:ext cx="3657600" cy="291465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177290"/>
            <a:ext cx="3657600" cy="493776"/>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endParaRPr lang="en-US"/>
          </a:p>
        </p:txBody>
      </p:sp>
      <p:sp>
        <p:nvSpPr>
          <p:cNvPr id="7" name="Slide Number Placeholder 6"/>
          <p:cNvSpPr>
            <a:spLocks noGrp="1"/>
          </p:cNvSpPr>
          <p:nvPr>
            <p:ph type="sldNum" sz="quarter" idx="11"/>
          </p:nvPr>
        </p:nvSpPr>
        <p:spPr/>
        <p:txBody>
          <a:bodyPr rtlCol="0"/>
          <a:lstStyle/>
          <a:p>
            <a:fld id="{B8C1D059-CFE9-4C1B-83C6-BE60D161072D}"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a:t>
            </a:fld>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4"/>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2C0E3-DD7A-47D3-9D51-62A9EA801E49}"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4160520" y="2343150"/>
            <a:ext cx="473202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05740"/>
            <a:ext cx="1527048" cy="373761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05740"/>
            <a:ext cx="5638800" cy="474573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endParaRPr lang="en-US"/>
          </a:p>
        </p:txBody>
      </p:sp>
      <p:sp>
        <p:nvSpPr>
          <p:cNvPr id="22" name="Slide Number Placeholder 21"/>
          <p:cNvSpPr>
            <a:spLocks noGrp="1"/>
          </p:cNvSpPr>
          <p:nvPr>
            <p:ph type="sldNum" sz="quarter" idx="15"/>
          </p:nvPr>
        </p:nvSpPr>
        <p:spPr/>
        <p:txBody>
          <a:bodyPr rtlCol="0"/>
          <a:lstStyle/>
          <a:p>
            <a:fld id="{B8C1D059-CFE9-4C1B-83C6-BE60D161072D}"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4138803" y="2343150"/>
            <a:ext cx="473202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51435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198596"/>
            <a:ext cx="1524000" cy="3717036"/>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51435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51435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51435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51435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endParaRPr lang="en-US"/>
          </a:p>
        </p:txBody>
      </p:sp>
      <p:sp>
        <p:nvSpPr>
          <p:cNvPr id="18" name="Slide Number Placeholder 17"/>
          <p:cNvSpPr>
            <a:spLocks noGrp="1"/>
          </p:cNvSpPr>
          <p:nvPr>
            <p:ph type="sldNum" sz="quarter" idx="11"/>
          </p:nvPr>
        </p:nvSpPr>
        <p:spPr/>
        <p:txBody>
          <a:bodyPr rtlCol="0"/>
          <a:lstStyle/>
          <a:p>
            <a:fld id="{B8C1D059-CFE9-4C1B-83C6-BE60D161072D}"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1D059-CFE9-4C1B-83C6-BE60D161072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167640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1D059-CFE9-4C1B-83C6-BE60D16107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2C0E3-DD7A-47D3-9D51-62A9EA801E4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9"/>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22C0E3-DD7A-47D3-9D51-62A9EA801E4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2C0E3-DD7A-47D3-9D51-62A9EA801E4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22C0E3-DD7A-47D3-9D51-62A9EA801E4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22C0E3-DD7A-47D3-9D51-62A9EA801E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22C0E3-DD7A-47D3-9D51-62A9EA801E4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22C0E3-DD7A-47D3-9D51-62A9EA801E4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5522C0E3-DD7A-47D3-9D51-62A9EA801E4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51435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05979"/>
            <a:ext cx="7467600" cy="85725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00150"/>
            <a:ext cx="7467600" cy="3655314"/>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840980" y="763382"/>
            <a:ext cx="150876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3" name="Footer Placeholder 2"/>
          <p:cNvSpPr>
            <a:spLocks noGrp="1"/>
          </p:cNvSpPr>
          <p:nvPr>
            <p:ph type="ftr" sz="quarter" idx="3"/>
          </p:nvPr>
        </p:nvSpPr>
        <p:spPr>
          <a:xfrm rot="5400000">
            <a:off x="7390236" y="2757210"/>
            <a:ext cx="24003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51435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51435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51435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51435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4286250"/>
            <a:ext cx="548640" cy="41148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4300538"/>
            <a:ext cx="609600" cy="390906"/>
          </a:xfrm>
          <a:prstGeom prst="rect">
            <a:avLst/>
          </a:prstGeom>
        </p:spPr>
        <p:txBody>
          <a:bodyPr vert="horz" anchor="ctr"/>
          <a:lstStyle>
            <a:lvl1pPr algn="ctr" eaLnBrk="1" latinLnBrk="0" hangingPunct="1">
              <a:defRPr kumimoji="0" sz="1400" b="1">
                <a:solidFill>
                  <a:srgbClr val="FFFFFF"/>
                </a:solidFill>
              </a:defRPr>
            </a:lvl1pPr>
          </a:lstStyle>
          <a:p>
            <a:fld id="{5522C0E3-DD7A-47D3-9D51-62A9EA801E4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hdr="0" ftr="0" dt="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yperlink%20data/hyperlink/NPTEL%20.pdf" TargetMode="External"/><Relationship Id="rId2" Type="http://schemas.openxmlformats.org/officeDocument/2006/relationships/hyperlink" Target="hyperlink%20data/hyperlink/ED%20Cell.pdf" TargetMode="External"/><Relationship Id="rId1" Type="http://schemas.openxmlformats.org/officeDocument/2006/relationships/slideLayout" Target="../slideLayouts/slideLayout19.xml"/><Relationship Id="rId6" Type="http://schemas.openxmlformats.org/officeDocument/2006/relationships/image" Target="../media/image3.emf"/><Relationship Id="rId5" Type="http://schemas.openxmlformats.org/officeDocument/2006/relationships/hyperlink" Target="hyperlink%20data/hyperlink/NSS%20.pdf" TargetMode="External"/><Relationship Id="rId4" Type="http://schemas.openxmlformats.org/officeDocument/2006/relationships/hyperlink" Target="hyperlink%20data/hyperlink/Value%20Educaton%20Cell.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9.xml"/><Relationship Id="rId6" Type="http://schemas.openxmlformats.org/officeDocument/2006/relationships/image" Target="../media/image3.emf"/><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hyperlink" Target="hyperlink%20data/hyperlink/Patent.pdf" TargetMode="External"/><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hyperlink" Target="hyperlink%20data/hyperlink/B.Voc.BOS.pdf"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emf"/><Relationship Id="rId4" Type="http://schemas.openxmlformats.org/officeDocument/2006/relationships/hyperlink" Target="hyperlink%20data/hyperlink/BOS_BVoc%20(3).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hyperlink" Target="hyperlink%20data/hyperlink/Smart%20India%20Hachathon.pdf"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3.emf"/><Relationship Id="rId4" Type="http://schemas.openxmlformats.org/officeDocument/2006/relationships/hyperlink" Target="hyperlink%20data/hyperlink/Ideathon.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9.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yperlink%20data/hyperlink/Medical%20Leave.PDF" TargetMode="External"/><Relationship Id="rId7" Type="http://schemas.openxmlformats.org/officeDocument/2006/relationships/image" Target="../media/image23.jpeg"/><Relationship Id="rId2" Type="http://schemas.openxmlformats.org/officeDocument/2006/relationships/hyperlink" Target="hyperlink%20data/hyperlink/Maternity%20Leave.PDF" TargetMode="External"/><Relationship Id="rId1" Type="http://schemas.openxmlformats.org/officeDocument/2006/relationships/slideLayout" Target="../slideLayouts/slideLayout19.xml"/><Relationship Id="rId6" Type="http://schemas.openxmlformats.org/officeDocument/2006/relationships/hyperlink" Target="hyperlink%20data/hyperlink/Expert%20lectures,FDP,conference,%20industrial%20visits1.pdf" TargetMode="External"/><Relationship Id="rId5" Type="http://schemas.openxmlformats.org/officeDocument/2006/relationships/hyperlink" Target="hyperlink%20data/hyperlink/Expert%20lectures,FDP,conference,%20industrial%20visits.pdf" TargetMode="External"/><Relationship Id="rId10" Type="http://schemas.openxmlformats.org/officeDocument/2006/relationships/image" Target="../media/image3.emf"/><Relationship Id="rId4" Type="http://schemas.openxmlformats.org/officeDocument/2006/relationships/hyperlink" Target="hyperlink%20data/hyperlink/Study%20Leave.PDF" TargetMode="External"/><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yperlink%20data/hyperlink/incentive%20faculty%20details%20final.pdf" TargetMode="External"/><Relationship Id="rId1" Type="http://schemas.openxmlformats.org/officeDocument/2006/relationships/slideLayout" Target="../slideLayouts/slideLayout19.xml"/><Relationship Id="rId5" Type="http://schemas.openxmlformats.org/officeDocument/2006/relationships/image" Target="../media/image3.emf"/><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hyperlink" Target="hyperlink%20data/hyperlink/Director's%20Medal.pdf" TargetMode="External"/><Relationship Id="rId7" Type="http://schemas.openxmlformats.org/officeDocument/2006/relationships/hyperlink" Target="hyperlink%20data/hyperlink/Meritorious%20Students.PDF" TargetMode="External"/><Relationship Id="rId2" Type="http://schemas.openxmlformats.org/officeDocument/2006/relationships/hyperlink" Target="hyperlink%20data/hyperlink/Library%20.pdf" TargetMode="External"/><Relationship Id="rId1" Type="http://schemas.openxmlformats.org/officeDocument/2006/relationships/slideLayout" Target="../slideLayouts/slideLayout19.xml"/><Relationship Id="rId6" Type="http://schemas.openxmlformats.org/officeDocument/2006/relationships/hyperlink" Target="hyperlink%20data/hyperlink/Schoolarship.pdf" TargetMode="External"/><Relationship Id="rId5" Type="http://schemas.openxmlformats.org/officeDocument/2006/relationships/hyperlink" Target="hyperlink%20data/hyperlink/Scholarship%20for%20economically%20weaker%20and%20meritorious%20students%20.pdf" TargetMode="External"/><Relationship Id="rId4" Type="http://schemas.openxmlformats.org/officeDocument/2006/relationships/hyperlink" Target="hyperlink%20data/hyperlink/Chairman's%20Medal.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hyperlink%20data/hyperlink/NAAC.pdf" TargetMode="Externa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hyperlink" Target="hyperlink%20data/hyperlink/PDP.pdf"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emf"/><Relationship Id="rId5" Type="http://schemas.openxmlformats.org/officeDocument/2006/relationships/image" Target="../media/image31.jpe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emf"/><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3.emf"/><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9.png"/><Relationship Id="rId18" Type="http://schemas.openxmlformats.org/officeDocument/2006/relationships/image" Target="../media/image3.emf"/><Relationship Id="rId3" Type="http://schemas.openxmlformats.org/officeDocument/2006/relationships/image" Target="../media/image39.jpg"/><Relationship Id="rId7" Type="http://schemas.openxmlformats.org/officeDocument/2006/relationships/image" Target="../media/image43.jpeg"/><Relationship Id="rId12" Type="http://schemas.openxmlformats.org/officeDocument/2006/relationships/image" Target="../media/image48.png"/><Relationship Id="rId17" Type="http://schemas.openxmlformats.org/officeDocument/2006/relationships/image" Target="../media/image53.jp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19.xml"/><Relationship Id="rId6" Type="http://schemas.openxmlformats.org/officeDocument/2006/relationships/image" Target="../media/image42.jpg"/><Relationship Id="rId11" Type="http://schemas.openxmlformats.org/officeDocument/2006/relationships/image" Target="../media/image47.png"/><Relationship Id="rId5" Type="http://schemas.openxmlformats.org/officeDocument/2006/relationships/image" Target="../media/image41.jpg"/><Relationship Id="rId15" Type="http://schemas.openxmlformats.org/officeDocument/2006/relationships/image" Target="../media/image51.jp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g"/><Relationship Id="rId1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hyperlink" Target="file:///C:\Users\Shunish\Desktop\hyperlink%20data\Placement%20Details.docx" TargetMode="External"/><Relationship Id="rId2" Type="http://schemas.openxmlformats.org/officeDocument/2006/relationships/image" Target="../media/image3.emf"/><Relationship Id="rId1" Type="http://schemas.openxmlformats.org/officeDocument/2006/relationships/slideLayout" Target="../slideLayouts/slideLayout19.xml"/><Relationship Id="rId4" Type="http://schemas.openxmlformats.org/officeDocument/2006/relationships/hyperlink" Target="hyperlink%20data/hyperlink/Placement%20Details.pdf"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9.xml"/><Relationship Id="rId6" Type="http://schemas.openxmlformats.org/officeDocument/2006/relationships/image" Target="../media/image58.jpg"/><Relationship Id="rId11" Type="http://schemas.openxmlformats.org/officeDocument/2006/relationships/image" Target="../media/image3.emf"/><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9.xml"/><Relationship Id="rId5" Type="http://schemas.openxmlformats.org/officeDocument/2006/relationships/image" Target="../media/image3.emf"/><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9.xml"/><Relationship Id="rId4" Type="http://schemas.openxmlformats.org/officeDocument/2006/relationships/image" Target="../media/image3.emf"/></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9.xml"/><Relationship Id="rId4" Type="http://schemas.openxmlformats.org/officeDocument/2006/relationships/image" Target="../media/image3.emf"/></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3.emf"/></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3.emf"/><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9.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9.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ED83121-8EAC-4A70-8251-9B62840ABEDE}"/>
              </a:ext>
            </a:extLst>
          </p:cNvPr>
          <p:cNvPicPr/>
          <p:nvPr/>
        </p:nvPicPr>
        <p:blipFill>
          <a:blip r:embed="rId3" cstate="print"/>
          <a:srcRect/>
          <a:stretch>
            <a:fillRect/>
          </a:stretch>
        </p:blipFill>
        <p:spPr bwMode="auto">
          <a:xfrm>
            <a:off x="357158" y="142858"/>
            <a:ext cx="1000132" cy="928712"/>
          </a:xfrm>
          <a:prstGeom prst="rect">
            <a:avLst/>
          </a:prstGeom>
          <a:noFill/>
          <a:ln w="9525">
            <a:noFill/>
            <a:miter lim="800000"/>
            <a:headEnd/>
            <a:tailEnd/>
          </a:ln>
        </p:spPr>
      </p:pic>
      <p:sp>
        <p:nvSpPr>
          <p:cNvPr id="8" name="Rectangle 7"/>
          <p:cNvSpPr/>
          <p:nvPr/>
        </p:nvSpPr>
        <p:spPr>
          <a:xfrm>
            <a:off x="1314922" y="339502"/>
            <a:ext cx="6929486" cy="400110"/>
          </a:xfrm>
          <a:prstGeom prst="rect">
            <a:avLst/>
          </a:prstGeom>
        </p:spPr>
        <p:txBody>
          <a:bodyPr wrap="square">
            <a:spAutoFit/>
          </a:bodyPr>
          <a:lstStyle/>
          <a:p>
            <a:pPr algn="ctr"/>
            <a:r>
              <a:rPr lang="en-US" altLang="zh-CN" sz="2000" b="1" spc="50" dirty="0" smtClean="0">
                <a:ln w="11430"/>
                <a:solidFill>
                  <a:srgbClr val="0E13F0"/>
                </a:solidFill>
                <a:effectLst>
                  <a:outerShdw blurRad="76200" dist="50800" dir="5400000" algn="tl" rotWithShape="0">
                    <a:srgbClr val="000000">
                      <a:alpha val="65000"/>
                    </a:srgbClr>
                  </a:outerShdw>
                </a:effectLst>
                <a:latin typeface="Times New Roman" pitchFamily="18" charset="0"/>
                <a:ea typeface="Segoe UI Black" pitchFamily="34" charset="0"/>
                <a:cs typeface="Times New Roman" pitchFamily="18" charset="0"/>
              </a:rPr>
              <a:t>MORADABAD INSTITUTE OF TECHNOLOGY</a:t>
            </a:r>
            <a:endParaRPr lang="en-US" sz="2800" dirty="0">
              <a:solidFill>
                <a:srgbClr val="0E13F0"/>
              </a:solidFill>
              <a:latin typeface="Times New Roman" pitchFamily="18" charset="0"/>
              <a:ea typeface="Segoe UI Black" pitchFamily="34" charset="0"/>
              <a:cs typeface="Times New Roman" pitchFamily="18" charset="0"/>
            </a:endParaRPr>
          </a:p>
        </p:txBody>
      </p:sp>
      <p:sp>
        <p:nvSpPr>
          <p:cNvPr id="9" name="Rectangle 8"/>
          <p:cNvSpPr/>
          <p:nvPr/>
        </p:nvSpPr>
        <p:spPr>
          <a:xfrm>
            <a:off x="683568" y="2523549"/>
            <a:ext cx="7429552" cy="1846659"/>
          </a:xfrm>
          <a:prstGeom prst="rect">
            <a:avLst/>
          </a:prstGeom>
        </p:spPr>
        <p:txBody>
          <a:bodyPr wrap="square">
            <a:spAutoFit/>
          </a:bodyPr>
          <a:lstStyle/>
          <a:p>
            <a:pPr algn="ctr"/>
            <a:r>
              <a:rPr lang="en-US" sz="2400" dirty="0" smtClean="0">
                <a:ln w="18415" cmpd="sng">
                  <a:noFill/>
                  <a:prstDash val="solid"/>
                </a:ln>
                <a:solidFill>
                  <a:srgbClr val="A50021"/>
                </a:solidFill>
                <a:effectLst>
                  <a:outerShdw blurRad="63500" dir="3600000" algn="tl" rotWithShape="0">
                    <a:srgbClr val="000000">
                      <a:alpha val="70000"/>
                    </a:srgbClr>
                  </a:outerShdw>
                </a:effectLst>
                <a:latin typeface="Engravers MT" pitchFamily="18" charset="0"/>
              </a:rPr>
              <a:t>   Honorable Chairman </a:t>
            </a:r>
          </a:p>
          <a:p>
            <a:pPr algn="ctr"/>
            <a:r>
              <a:rPr lang="en-US" sz="2400" dirty="0" smtClean="0">
                <a:ln w="18415" cmpd="sng">
                  <a:noFill/>
                  <a:prstDash val="solid"/>
                </a:ln>
                <a:solidFill>
                  <a:srgbClr val="A50021"/>
                </a:solidFill>
                <a:effectLst>
                  <a:outerShdw blurRad="63500" dir="3600000" algn="tl" rotWithShape="0">
                    <a:srgbClr val="000000">
                      <a:alpha val="70000"/>
                    </a:srgbClr>
                  </a:outerShdw>
                </a:effectLst>
                <a:latin typeface="Engravers MT" pitchFamily="18" charset="0"/>
              </a:rPr>
              <a:t>    &amp; </a:t>
            </a:r>
          </a:p>
          <a:p>
            <a:pPr algn="ctr"/>
            <a:r>
              <a:rPr lang="en-US" sz="2400" dirty="0" smtClean="0">
                <a:ln w="18415" cmpd="sng">
                  <a:noFill/>
                  <a:prstDash val="solid"/>
                </a:ln>
                <a:solidFill>
                  <a:srgbClr val="A50021"/>
                </a:solidFill>
                <a:effectLst>
                  <a:outerShdw blurRad="63500" dir="3600000" algn="tl" rotWithShape="0">
                    <a:srgbClr val="000000">
                      <a:alpha val="70000"/>
                    </a:srgbClr>
                  </a:outerShdw>
                </a:effectLst>
                <a:latin typeface="Engravers MT" pitchFamily="18" charset="0"/>
              </a:rPr>
              <a:t>     Members of NBA expert Team</a:t>
            </a:r>
          </a:p>
          <a:p>
            <a:pPr algn="ctr"/>
            <a:endParaRPr lang="en-US" sz="2400" dirty="0">
              <a:ln w="18415" cmpd="sng">
                <a:noFill/>
                <a:prstDash val="solid"/>
              </a:ln>
              <a:solidFill>
                <a:srgbClr val="A50021"/>
              </a:solidFill>
              <a:effectLst>
                <a:outerShdw blurRad="63500" dir="3600000" algn="tl" rotWithShape="0">
                  <a:srgbClr val="000000">
                    <a:alpha val="70000"/>
                  </a:srgbClr>
                </a:outerShdw>
              </a:effectLst>
              <a:latin typeface="Engravers MT" pitchFamily="18" charset="0"/>
            </a:endParaRPr>
          </a:p>
          <a:p>
            <a:pPr algn="ctr"/>
            <a:r>
              <a:rPr lang="en-US" b="1" i="1" dirty="0" smtClean="0"/>
              <a:t>17</a:t>
            </a:r>
            <a:r>
              <a:rPr lang="en-US" b="1" i="1" baseline="30000" dirty="0" smtClean="0"/>
              <a:t>th</a:t>
            </a:r>
            <a:r>
              <a:rPr lang="en-US" b="1" i="1" dirty="0" smtClean="0"/>
              <a:t> </a:t>
            </a:r>
            <a:r>
              <a:rPr lang="en-US" b="1" i="1" dirty="0"/>
              <a:t>Sep </a:t>
            </a:r>
            <a:r>
              <a:rPr lang="en-US" b="1" i="1" dirty="0" smtClean="0"/>
              <a:t>2021</a:t>
            </a:r>
            <a:endParaRPr lang="en-US" b="1" i="1" dirty="0"/>
          </a:p>
        </p:txBody>
      </p:sp>
      <p:pic>
        <p:nvPicPr>
          <p:cNvPr id="11" name="Picture 3" descr="C:\Users\lab114\Downloads\Re516b303e248e7814fbe7db8b8df8190.jpg"/>
          <p:cNvPicPr>
            <a:picLocks noChangeAspect="1" noChangeArrowheads="1"/>
          </p:cNvPicPr>
          <p:nvPr/>
        </p:nvPicPr>
        <p:blipFill>
          <a:blip r:embed="rId4"/>
          <a:srcRect/>
          <a:stretch>
            <a:fillRect/>
          </a:stretch>
        </p:blipFill>
        <p:spPr bwMode="auto">
          <a:xfrm>
            <a:off x="7819770" y="4019320"/>
            <a:ext cx="928694" cy="928694"/>
          </a:xfrm>
          <a:prstGeom prst="rect">
            <a:avLst/>
          </a:prstGeom>
          <a:noFill/>
        </p:spPr>
      </p:pic>
      <p:pic>
        <p:nvPicPr>
          <p:cNvPr id="12" name="Picture 3" descr="C:\Users\lab114\Downloads\Re516b303e248e7814fbe7db8b8df8190.jpg"/>
          <p:cNvPicPr>
            <a:picLocks noChangeAspect="1" noChangeArrowheads="1"/>
          </p:cNvPicPr>
          <p:nvPr/>
        </p:nvPicPr>
        <p:blipFill>
          <a:blip r:embed="rId4"/>
          <a:srcRect/>
          <a:stretch>
            <a:fillRect/>
          </a:stretch>
        </p:blipFill>
        <p:spPr bwMode="auto">
          <a:xfrm>
            <a:off x="186922" y="4019320"/>
            <a:ext cx="928694" cy="928694"/>
          </a:xfrm>
          <a:prstGeom prst="rect">
            <a:avLst/>
          </a:prstGeom>
          <a:noFill/>
        </p:spPr>
      </p:pic>
      <p:sp>
        <p:nvSpPr>
          <p:cNvPr id="13" name="Rectangle 12"/>
          <p:cNvSpPr/>
          <p:nvPr/>
        </p:nvSpPr>
        <p:spPr>
          <a:xfrm>
            <a:off x="1923612" y="1059582"/>
            <a:ext cx="5600716" cy="1107996"/>
          </a:xfrm>
          <a:prstGeom prst="rect">
            <a:avLst/>
          </a:prstGeom>
        </p:spPr>
        <p:txBody>
          <a:bodyPr wrap="square">
            <a:spAutoFit/>
          </a:bodyPr>
          <a:lstStyle/>
          <a:p>
            <a:pPr algn="ctr"/>
            <a:r>
              <a:rPr lang="en-US" sz="6600" b="1" dirty="0" smtClean="0">
                <a:ln w="11430"/>
                <a:solidFill>
                  <a:srgbClr val="FF0000"/>
                </a:solidFill>
                <a:effectLst>
                  <a:outerShdw blurRad="50800" dist="39000" dir="5460000" algn="tl">
                    <a:srgbClr val="000000">
                      <a:alpha val="38000"/>
                    </a:srgbClr>
                  </a:outerShdw>
                </a:effectLst>
                <a:latin typeface="Showcard Gothic" pitchFamily="82" charset="0"/>
                <a:cs typeface="Mongolian Baiti" pitchFamily="66" charset="0"/>
              </a:rPr>
              <a:t>Welcomes</a:t>
            </a:r>
            <a:endParaRPr lang="en-US" sz="5400" b="1" dirty="0">
              <a:ln w="11430"/>
              <a:solidFill>
                <a:srgbClr val="FF0000"/>
              </a:solidFill>
              <a:effectLst>
                <a:outerShdw blurRad="50800" dist="39000" dir="5460000" algn="tl">
                  <a:srgbClr val="000000">
                    <a:alpha val="38000"/>
                  </a:srgbClr>
                </a:outerShdw>
              </a:effectLst>
              <a:latin typeface="Showcard Gothic" pitchFamily="82" charset="0"/>
              <a:cs typeface="Mongolian Baiti" pitchFamily="66" charset="0"/>
            </a:endParaRPr>
          </a:p>
        </p:txBody>
      </p:sp>
      <p:sp>
        <p:nvSpPr>
          <p:cNvPr id="10" name="TextBox 9"/>
          <p:cNvSpPr txBox="1"/>
          <p:nvPr/>
        </p:nvSpPr>
        <p:spPr>
          <a:xfrm>
            <a:off x="142844" y="928676"/>
            <a:ext cx="1566454" cy="246221"/>
          </a:xfrm>
          <a:prstGeom prst="rect">
            <a:avLst/>
          </a:prstGeom>
          <a:noFill/>
        </p:spPr>
        <p:txBody>
          <a:bodyPr wrap="none" rtlCol="0">
            <a:spAutoFit/>
          </a:bodyPr>
          <a:lstStyle/>
          <a:p>
            <a:r>
              <a:rPr lang="en-US" sz="1000" dirty="0" smtClean="0">
                <a:solidFill>
                  <a:srgbClr val="002060"/>
                </a:solidFill>
              </a:rPr>
              <a:t>In pursuit of excellence</a:t>
            </a:r>
            <a:endParaRPr lang="en-US" sz="1000" dirty="0">
              <a:solidFill>
                <a:srgbClr val="002060"/>
              </a:solidFill>
            </a:endParaRPr>
          </a:p>
        </p:txBody>
      </p:sp>
      <p:sp>
        <p:nvSpPr>
          <p:cNvPr id="5" name="Slide Number Placeholder 4"/>
          <p:cNvSpPr>
            <a:spLocks noGrp="1"/>
          </p:cNvSpPr>
          <p:nvPr>
            <p:ph type="sldNum" sz="quarter" idx="12"/>
          </p:nvPr>
        </p:nvSpPr>
        <p:spPr>
          <a:xfrm>
            <a:off x="6732240" y="4557108"/>
            <a:ext cx="609600" cy="390906"/>
          </a:xfrm>
        </p:spPr>
        <p:txBody>
          <a:bodyPr/>
          <a:lstStyle/>
          <a:p>
            <a:fld id="{6F42FDE4-A7DD-41A7-A0A6-9B649FB43336}" type="slidenum">
              <a:rPr kumimoji="0" lang="en-US" smtClean="0"/>
              <a:pPr/>
              <a:t>1</a:t>
            </a:fld>
            <a:endParaRPr kumimoji="0"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B6F0A77D-4572-4C40-9DE7-0D475BB8A9C4}"/>
              </a:ext>
            </a:extLst>
          </p:cNvPr>
          <p:cNvSpPr>
            <a:spLocks noGrp="1"/>
          </p:cNvSpPr>
          <p:nvPr>
            <p:ph type="sldNum" sz="quarter" idx="12"/>
          </p:nvPr>
        </p:nvSpPr>
        <p:spPr/>
        <p:txBody>
          <a:bodyPr/>
          <a:lstStyle/>
          <a:p>
            <a:fld id="{6F42FDE4-A7DD-41A7-A0A6-9B649FB43336}" type="slidenum">
              <a:rPr kumimoji="0" lang="en-US" smtClean="0"/>
              <a:pPr/>
              <a:t>10</a:t>
            </a:fld>
            <a:endParaRPr kumimoji="0" lang="en-US" dirty="0"/>
          </a:p>
        </p:txBody>
      </p:sp>
      <p:sp>
        <p:nvSpPr>
          <p:cNvPr id="3" name="Rectangle 2">
            <a:extLst>
              <a:ext uri="{FF2B5EF4-FFF2-40B4-BE49-F238E27FC236}">
                <a16:creationId xmlns="" xmlns:a16="http://schemas.microsoft.com/office/drawing/2014/main" id="{D168A257-53B2-4E99-8408-096A56030720}"/>
              </a:ext>
            </a:extLst>
          </p:cNvPr>
          <p:cNvSpPr/>
          <p:nvPr/>
        </p:nvSpPr>
        <p:spPr>
          <a:xfrm>
            <a:off x="251147" y="2117486"/>
            <a:ext cx="864096"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CHIEF WARDEN</a:t>
            </a:r>
            <a:endParaRPr lang="en-IN" sz="1000" dirty="0"/>
          </a:p>
        </p:txBody>
      </p:sp>
      <p:sp>
        <p:nvSpPr>
          <p:cNvPr id="4" name="Rectangle 3">
            <a:extLst>
              <a:ext uri="{FF2B5EF4-FFF2-40B4-BE49-F238E27FC236}">
                <a16:creationId xmlns="" xmlns:a16="http://schemas.microsoft.com/office/drawing/2014/main" id="{71B2DAD6-50B0-4533-B971-0D00B8FC8A22}"/>
              </a:ext>
            </a:extLst>
          </p:cNvPr>
          <p:cNvSpPr/>
          <p:nvPr/>
        </p:nvSpPr>
        <p:spPr>
          <a:xfrm>
            <a:off x="611560" y="3723878"/>
            <a:ext cx="864096"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MESS WARDEN</a:t>
            </a:r>
            <a:endParaRPr lang="en-IN" sz="1000" dirty="0"/>
          </a:p>
        </p:txBody>
      </p:sp>
      <p:sp>
        <p:nvSpPr>
          <p:cNvPr id="5" name="Rectangle 4">
            <a:extLst>
              <a:ext uri="{FF2B5EF4-FFF2-40B4-BE49-F238E27FC236}">
                <a16:creationId xmlns="" xmlns:a16="http://schemas.microsoft.com/office/drawing/2014/main" id="{F60A0F0A-3270-4C2F-AFCB-4439E65D867B}"/>
              </a:ext>
            </a:extLst>
          </p:cNvPr>
          <p:cNvSpPr/>
          <p:nvPr/>
        </p:nvSpPr>
        <p:spPr>
          <a:xfrm>
            <a:off x="1812912" y="2715152"/>
            <a:ext cx="864096"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PROCTOR</a:t>
            </a:r>
            <a:endParaRPr lang="en-IN" sz="1000" dirty="0"/>
          </a:p>
        </p:txBody>
      </p:sp>
      <p:sp>
        <p:nvSpPr>
          <p:cNvPr id="6" name="Rectangle 5">
            <a:extLst>
              <a:ext uri="{FF2B5EF4-FFF2-40B4-BE49-F238E27FC236}">
                <a16:creationId xmlns="" xmlns:a16="http://schemas.microsoft.com/office/drawing/2014/main" id="{602A014C-DFE8-422C-94F9-7A993CAE94B8}"/>
              </a:ext>
            </a:extLst>
          </p:cNvPr>
          <p:cNvSpPr/>
          <p:nvPr/>
        </p:nvSpPr>
        <p:spPr>
          <a:xfrm>
            <a:off x="1812912" y="2067042"/>
            <a:ext cx="864096"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CHIEF</a:t>
            </a:r>
            <a:br>
              <a:rPr lang="en-IN" sz="1000" b="1" i="0" dirty="0">
                <a:solidFill>
                  <a:srgbClr val="000000"/>
                </a:solidFill>
                <a:effectLst/>
                <a:latin typeface="Helvetica" panose="020B0604020202020204" pitchFamily="34" charset="0"/>
              </a:rPr>
            </a:br>
            <a:r>
              <a:rPr lang="en-IN" sz="1000" b="1" i="0" dirty="0">
                <a:solidFill>
                  <a:srgbClr val="000000"/>
                </a:solidFill>
                <a:effectLst/>
                <a:latin typeface="Helvetica" panose="020B0604020202020204" pitchFamily="34" charset="0"/>
              </a:rPr>
              <a:t>PROCTOR</a:t>
            </a:r>
            <a:endParaRPr lang="en-IN" sz="1000" dirty="0"/>
          </a:p>
        </p:txBody>
      </p:sp>
      <p:sp>
        <p:nvSpPr>
          <p:cNvPr id="7" name="Rectangle 6">
            <a:extLst>
              <a:ext uri="{FF2B5EF4-FFF2-40B4-BE49-F238E27FC236}">
                <a16:creationId xmlns="" xmlns:a16="http://schemas.microsoft.com/office/drawing/2014/main" id="{726E814B-7D4D-4F92-B738-D2E64BDE5909}"/>
              </a:ext>
            </a:extLst>
          </p:cNvPr>
          <p:cNvSpPr/>
          <p:nvPr/>
        </p:nvSpPr>
        <p:spPr>
          <a:xfrm>
            <a:off x="611678" y="3219822"/>
            <a:ext cx="864096"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 WARDEN GIRLS</a:t>
            </a:r>
            <a:endParaRPr lang="en-IN" sz="1000" dirty="0"/>
          </a:p>
        </p:txBody>
      </p:sp>
      <p:sp>
        <p:nvSpPr>
          <p:cNvPr id="8" name="Rectangle 7">
            <a:extLst>
              <a:ext uri="{FF2B5EF4-FFF2-40B4-BE49-F238E27FC236}">
                <a16:creationId xmlns="" xmlns:a16="http://schemas.microsoft.com/office/drawing/2014/main" id="{0C9287A4-E274-4B28-A8E4-69EB28099AE5}"/>
              </a:ext>
            </a:extLst>
          </p:cNvPr>
          <p:cNvSpPr/>
          <p:nvPr/>
        </p:nvSpPr>
        <p:spPr>
          <a:xfrm>
            <a:off x="3006970" y="2101486"/>
            <a:ext cx="864096"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SOCIETY</a:t>
            </a:r>
            <a:br>
              <a:rPr lang="en-IN" sz="1000" b="1" i="0" dirty="0">
                <a:solidFill>
                  <a:srgbClr val="000000"/>
                </a:solidFill>
                <a:effectLst/>
                <a:latin typeface="Helvetica" panose="020B0604020202020204" pitchFamily="34" charset="0"/>
              </a:rPr>
            </a:br>
            <a:r>
              <a:rPr lang="en-IN" sz="1000" b="1" i="0" dirty="0">
                <a:solidFill>
                  <a:srgbClr val="000000"/>
                </a:solidFill>
                <a:effectLst/>
                <a:latin typeface="Helvetica" panose="020B0604020202020204" pitchFamily="34" charset="0"/>
              </a:rPr>
              <a:t>INCHARGE</a:t>
            </a:r>
            <a:endParaRPr lang="en-IN" sz="1000" dirty="0"/>
          </a:p>
        </p:txBody>
      </p:sp>
      <p:sp>
        <p:nvSpPr>
          <p:cNvPr id="9" name="Rectangle 8">
            <a:extLst>
              <a:ext uri="{FF2B5EF4-FFF2-40B4-BE49-F238E27FC236}">
                <a16:creationId xmlns="" xmlns:a16="http://schemas.microsoft.com/office/drawing/2014/main" id="{314F173E-08A8-4160-B237-B6E863BF4254}"/>
              </a:ext>
            </a:extLst>
          </p:cNvPr>
          <p:cNvSpPr/>
          <p:nvPr/>
        </p:nvSpPr>
        <p:spPr>
          <a:xfrm>
            <a:off x="3342326" y="2729306"/>
            <a:ext cx="887678"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CULTURAL</a:t>
            </a:r>
            <a:endParaRPr lang="en-IN" sz="1000" dirty="0"/>
          </a:p>
        </p:txBody>
      </p:sp>
      <p:sp>
        <p:nvSpPr>
          <p:cNvPr id="10" name="Rectangle 9">
            <a:extLst>
              <a:ext uri="{FF2B5EF4-FFF2-40B4-BE49-F238E27FC236}">
                <a16:creationId xmlns="" xmlns:a16="http://schemas.microsoft.com/office/drawing/2014/main" id="{0A926D76-F20E-4394-8282-78BFC7892E13}"/>
              </a:ext>
            </a:extLst>
          </p:cNvPr>
          <p:cNvSpPr/>
          <p:nvPr/>
        </p:nvSpPr>
        <p:spPr>
          <a:xfrm>
            <a:off x="3336758" y="3251479"/>
            <a:ext cx="864096"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SPORTS</a:t>
            </a:r>
            <a:endParaRPr lang="en-IN" sz="1000" dirty="0"/>
          </a:p>
        </p:txBody>
      </p:sp>
      <p:sp>
        <p:nvSpPr>
          <p:cNvPr id="11" name="Rectangle 10">
            <a:extLst>
              <a:ext uri="{FF2B5EF4-FFF2-40B4-BE49-F238E27FC236}">
                <a16:creationId xmlns="" xmlns:a16="http://schemas.microsoft.com/office/drawing/2014/main" id="{11DA770F-73D0-43BB-957A-49301FCC3F33}"/>
              </a:ext>
            </a:extLst>
          </p:cNvPr>
          <p:cNvSpPr/>
          <p:nvPr/>
        </p:nvSpPr>
        <p:spPr>
          <a:xfrm>
            <a:off x="3353542" y="3862263"/>
            <a:ext cx="864096"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LITERARY</a:t>
            </a:r>
            <a:endParaRPr lang="en-IN" sz="1000" dirty="0"/>
          </a:p>
        </p:txBody>
      </p:sp>
      <p:sp>
        <p:nvSpPr>
          <p:cNvPr id="12" name="Rectangle 11">
            <a:extLst>
              <a:ext uri="{FF2B5EF4-FFF2-40B4-BE49-F238E27FC236}">
                <a16:creationId xmlns="" xmlns:a16="http://schemas.microsoft.com/office/drawing/2014/main" id="{704640C1-389F-48BA-A43E-C37F9B047C8B}"/>
              </a:ext>
            </a:extLst>
          </p:cNvPr>
          <p:cNvSpPr/>
          <p:nvPr/>
        </p:nvSpPr>
        <p:spPr>
          <a:xfrm rot="10800000" flipV="1">
            <a:off x="3357652" y="4427189"/>
            <a:ext cx="887678"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HOBBIES</a:t>
            </a:r>
            <a:endParaRPr lang="en-IN" sz="1000" dirty="0"/>
          </a:p>
        </p:txBody>
      </p:sp>
      <p:sp>
        <p:nvSpPr>
          <p:cNvPr id="13" name="Rectangle 12">
            <a:extLst>
              <a:ext uri="{FF2B5EF4-FFF2-40B4-BE49-F238E27FC236}">
                <a16:creationId xmlns="" xmlns:a16="http://schemas.microsoft.com/office/drawing/2014/main" id="{64A6F75C-29EC-4CE8-B6CA-86706F3F99CD}"/>
              </a:ext>
            </a:extLst>
          </p:cNvPr>
          <p:cNvSpPr/>
          <p:nvPr/>
        </p:nvSpPr>
        <p:spPr>
          <a:xfrm>
            <a:off x="1812912" y="1208019"/>
            <a:ext cx="1391053" cy="43321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DEAN OF STUDENT WELFARE</a:t>
            </a:r>
            <a:endParaRPr lang="en-IN" sz="1000" dirty="0"/>
          </a:p>
        </p:txBody>
      </p:sp>
      <p:sp>
        <p:nvSpPr>
          <p:cNvPr id="14" name="Rectangle 13">
            <a:extLst>
              <a:ext uri="{FF2B5EF4-FFF2-40B4-BE49-F238E27FC236}">
                <a16:creationId xmlns="" xmlns:a16="http://schemas.microsoft.com/office/drawing/2014/main" id="{ED7563CB-01EB-421C-B2AC-8AEC001E950D}"/>
              </a:ext>
            </a:extLst>
          </p:cNvPr>
          <p:cNvSpPr/>
          <p:nvPr/>
        </p:nvSpPr>
        <p:spPr>
          <a:xfrm>
            <a:off x="4843765" y="1203531"/>
            <a:ext cx="1072568" cy="43321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rgbClr val="000000"/>
                </a:solidFill>
                <a:latin typeface="Helvetica" panose="020B0604020202020204" pitchFamily="34" charset="0"/>
              </a:rPr>
              <a:t>C</a:t>
            </a:r>
            <a:r>
              <a:rPr lang="en-IN" sz="1000" b="1" dirty="0" err="1">
                <a:solidFill>
                  <a:srgbClr val="000000"/>
                </a:solidFill>
                <a:latin typeface="Helvetica" panose="020B0604020202020204" pitchFamily="34" charset="0"/>
              </a:rPr>
              <a:t>ontroller</a:t>
            </a:r>
            <a:r>
              <a:rPr lang="en-IN" sz="1000" b="1" dirty="0">
                <a:solidFill>
                  <a:srgbClr val="000000"/>
                </a:solidFill>
                <a:latin typeface="Helvetica" panose="020B0604020202020204" pitchFamily="34" charset="0"/>
              </a:rPr>
              <a:t> of Examination</a:t>
            </a:r>
            <a:endParaRPr lang="en-IN" sz="1000" dirty="0"/>
          </a:p>
        </p:txBody>
      </p:sp>
      <p:sp>
        <p:nvSpPr>
          <p:cNvPr id="15" name="Rectangle 14">
            <a:extLst>
              <a:ext uri="{FF2B5EF4-FFF2-40B4-BE49-F238E27FC236}">
                <a16:creationId xmlns="" xmlns:a16="http://schemas.microsoft.com/office/drawing/2014/main" id="{0678FE4D-5BC2-4ECD-9459-171BE926FDAC}"/>
              </a:ext>
            </a:extLst>
          </p:cNvPr>
          <p:cNvSpPr/>
          <p:nvPr/>
        </p:nvSpPr>
        <p:spPr>
          <a:xfrm>
            <a:off x="6202873" y="1211627"/>
            <a:ext cx="955132" cy="42511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REGISTRAR</a:t>
            </a:r>
            <a:endParaRPr lang="en-IN" sz="1000" dirty="0"/>
          </a:p>
        </p:txBody>
      </p:sp>
      <p:sp>
        <p:nvSpPr>
          <p:cNvPr id="16" name="Rectangle 15">
            <a:extLst>
              <a:ext uri="{FF2B5EF4-FFF2-40B4-BE49-F238E27FC236}">
                <a16:creationId xmlns="" xmlns:a16="http://schemas.microsoft.com/office/drawing/2014/main" id="{54CA9B9E-2C4F-46E5-A8BD-0AF17EADFD8B}"/>
              </a:ext>
            </a:extLst>
          </p:cNvPr>
          <p:cNvSpPr/>
          <p:nvPr/>
        </p:nvSpPr>
        <p:spPr>
          <a:xfrm>
            <a:off x="7429712" y="1216219"/>
            <a:ext cx="1072568" cy="41503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DEAN ACADEMICS</a:t>
            </a:r>
            <a:endParaRPr lang="en-IN" sz="1000" dirty="0"/>
          </a:p>
        </p:txBody>
      </p:sp>
      <p:sp>
        <p:nvSpPr>
          <p:cNvPr id="17" name="Rectangle 16">
            <a:extLst>
              <a:ext uri="{FF2B5EF4-FFF2-40B4-BE49-F238E27FC236}">
                <a16:creationId xmlns="" xmlns:a16="http://schemas.microsoft.com/office/drawing/2014/main" id="{E9925A47-4820-4774-BD58-4B53AFF03605}"/>
              </a:ext>
            </a:extLst>
          </p:cNvPr>
          <p:cNvSpPr/>
          <p:nvPr/>
        </p:nvSpPr>
        <p:spPr>
          <a:xfrm>
            <a:off x="7429712" y="1826704"/>
            <a:ext cx="1047548" cy="44583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dirty="0" smtClean="0">
                <a:solidFill>
                  <a:srgbClr val="000000"/>
                </a:solidFill>
                <a:latin typeface="Helvetica" panose="020B0604020202020204" pitchFamily="34" charset="0"/>
              </a:rPr>
              <a:t>Departmental HOD’s</a:t>
            </a:r>
            <a:endParaRPr lang="en-IN" sz="1000" dirty="0"/>
          </a:p>
        </p:txBody>
      </p:sp>
      <p:sp>
        <p:nvSpPr>
          <p:cNvPr id="18" name="Rectangle 17">
            <a:extLst>
              <a:ext uri="{FF2B5EF4-FFF2-40B4-BE49-F238E27FC236}">
                <a16:creationId xmlns="" xmlns:a16="http://schemas.microsoft.com/office/drawing/2014/main" id="{531CB47F-E80A-4E23-924C-2FF1A70E58FC}"/>
              </a:ext>
            </a:extLst>
          </p:cNvPr>
          <p:cNvSpPr/>
          <p:nvPr/>
        </p:nvSpPr>
        <p:spPr>
          <a:xfrm>
            <a:off x="7443265" y="2467987"/>
            <a:ext cx="1072567"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smtClean="0">
                <a:solidFill>
                  <a:srgbClr val="000000"/>
                </a:solidFill>
                <a:effectLst/>
                <a:latin typeface="Helvetica" panose="020B0604020202020204" pitchFamily="34" charset="0"/>
              </a:rPr>
              <a:t>FACULTY &amp; STAFF</a:t>
            </a:r>
            <a:endParaRPr lang="en-IN" sz="1000" dirty="0"/>
          </a:p>
        </p:txBody>
      </p:sp>
      <p:sp>
        <p:nvSpPr>
          <p:cNvPr id="19" name="Rectangle 18">
            <a:extLst>
              <a:ext uri="{FF2B5EF4-FFF2-40B4-BE49-F238E27FC236}">
                <a16:creationId xmlns="" xmlns:a16="http://schemas.microsoft.com/office/drawing/2014/main" id="{B13FD1B4-66B0-42F9-B44C-2BABD38C57BE}"/>
              </a:ext>
            </a:extLst>
          </p:cNvPr>
          <p:cNvSpPr/>
          <p:nvPr/>
        </p:nvSpPr>
        <p:spPr>
          <a:xfrm>
            <a:off x="4820498" y="2559069"/>
            <a:ext cx="1149464" cy="60073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Calibri" panose="020F0502020204030204" pitchFamily="34" charset="0"/>
                <a:cs typeface="Calibri" panose="020F0502020204030204" pitchFamily="34" charset="0"/>
              </a:rPr>
              <a:t>O.S. ACADEMICS</a:t>
            </a:r>
            <a:endParaRPr lang="en-IN" sz="1200" b="1" dirty="0">
              <a:solidFill>
                <a:schemeClr val="tx1"/>
              </a:solidFill>
              <a:latin typeface="Calibri" panose="020F0502020204030204" pitchFamily="34" charset="0"/>
              <a:cs typeface="Calibri" panose="020F0502020204030204" pitchFamily="34" charset="0"/>
            </a:endParaRPr>
          </a:p>
        </p:txBody>
      </p:sp>
      <p:sp>
        <p:nvSpPr>
          <p:cNvPr id="20" name="Rectangle 19">
            <a:extLst>
              <a:ext uri="{FF2B5EF4-FFF2-40B4-BE49-F238E27FC236}">
                <a16:creationId xmlns="" xmlns:a16="http://schemas.microsoft.com/office/drawing/2014/main" id="{E8AC4944-EAD1-4CD4-BE04-DE2790C2D576}"/>
              </a:ext>
            </a:extLst>
          </p:cNvPr>
          <p:cNvSpPr/>
          <p:nvPr/>
        </p:nvSpPr>
        <p:spPr>
          <a:xfrm>
            <a:off x="4809652" y="1907317"/>
            <a:ext cx="1171155" cy="43321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dirty="0" err="1" smtClean="0">
                <a:solidFill>
                  <a:srgbClr val="000000"/>
                </a:solidFill>
                <a:latin typeface="Helvetica" panose="020B0604020202020204" pitchFamily="34" charset="0"/>
              </a:rPr>
              <a:t>Center</a:t>
            </a:r>
            <a:r>
              <a:rPr lang="en-IN" sz="1000" b="1" dirty="0" smtClean="0">
                <a:solidFill>
                  <a:srgbClr val="000000"/>
                </a:solidFill>
                <a:latin typeface="Helvetica" panose="020B0604020202020204" pitchFamily="34" charset="0"/>
              </a:rPr>
              <a:t> </a:t>
            </a:r>
            <a:r>
              <a:rPr lang="en-IN" sz="1000" b="1" dirty="0">
                <a:solidFill>
                  <a:srgbClr val="000000"/>
                </a:solidFill>
                <a:latin typeface="Helvetica" panose="020B0604020202020204" pitchFamily="34" charset="0"/>
              </a:rPr>
              <a:t>Superintendent</a:t>
            </a:r>
            <a:endParaRPr lang="en-IN" sz="1000" dirty="0"/>
          </a:p>
        </p:txBody>
      </p:sp>
      <p:sp>
        <p:nvSpPr>
          <p:cNvPr id="21" name="Rectangle 20">
            <a:extLst>
              <a:ext uri="{FF2B5EF4-FFF2-40B4-BE49-F238E27FC236}">
                <a16:creationId xmlns="" xmlns:a16="http://schemas.microsoft.com/office/drawing/2014/main" id="{61270E90-E903-4312-860D-E60E41E3161A}"/>
              </a:ext>
            </a:extLst>
          </p:cNvPr>
          <p:cNvSpPr/>
          <p:nvPr/>
        </p:nvSpPr>
        <p:spPr>
          <a:xfrm>
            <a:off x="4822074" y="3373845"/>
            <a:ext cx="1171155"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Staff</a:t>
            </a:r>
            <a:endParaRPr lang="en-IN" sz="1000" dirty="0"/>
          </a:p>
        </p:txBody>
      </p:sp>
      <p:sp>
        <p:nvSpPr>
          <p:cNvPr id="22" name="Rectangle 21">
            <a:extLst>
              <a:ext uri="{FF2B5EF4-FFF2-40B4-BE49-F238E27FC236}">
                <a16:creationId xmlns="" xmlns:a16="http://schemas.microsoft.com/office/drawing/2014/main" id="{193F0BF3-18A2-4D1E-82D2-C7F7EA9F7E08}"/>
              </a:ext>
            </a:extLst>
          </p:cNvPr>
          <p:cNvSpPr/>
          <p:nvPr/>
        </p:nvSpPr>
        <p:spPr>
          <a:xfrm>
            <a:off x="7740352" y="4067149"/>
            <a:ext cx="955132"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smtClean="0">
                <a:solidFill>
                  <a:srgbClr val="000000"/>
                </a:solidFill>
                <a:effectLst/>
                <a:latin typeface="Helvetica" panose="020B0604020202020204" pitchFamily="34" charset="0"/>
              </a:rPr>
              <a:t>ASSISTANT</a:t>
            </a:r>
            <a:r>
              <a:rPr lang="en-IN" sz="1000" b="1" i="0" dirty="0">
                <a:solidFill>
                  <a:srgbClr val="000000"/>
                </a:solidFill>
                <a:effectLst/>
                <a:latin typeface="Helvetica" panose="020B0604020202020204" pitchFamily="34" charset="0"/>
              </a:rPr>
              <a:t> </a:t>
            </a:r>
            <a:br>
              <a:rPr lang="en-IN" sz="1000" b="1" i="0" dirty="0">
                <a:solidFill>
                  <a:srgbClr val="000000"/>
                </a:solidFill>
                <a:effectLst/>
                <a:latin typeface="Helvetica" panose="020B0604020202020204" pitchFamily="34" charset="0"/>
              </a:rPr>
            </a:br>
            <a:r>
              <a:rPr lang="en-IN" sz="1000" b="1" i="0" dirty="0">
                <a:solidFill>
                  <a:srgbClr val="000000"/>
                </a:solidFill>
                <a:effectLst/>
                <a:latin typeface="Helvetica" panose="020B0604020202020204" pitchFamily="34" charset="0"/>
              </a:rPr>
              <a:t>REGISTRAR</a:t>
            </a:r>
            <a:endParaRPr lang="en-IN" sz="1000" dirty="0"/>
          </a:p>
        </p:txBody>
      </p:sp>
      <p:sp>
        <p:nvSpPr>
          <p:cNvPr id="23" name="Rectangle 22">
            <a:extLst>
              <a:ext uri="{FF2B5EF4-FFF2-40B4-BE49-F238E27FC236}">
                <a16:creationId xmlns="" xmlns:a16="http://schemas.microsoft.com/office/drawing/2014/main" id="{F2C73719-E7AF-43F7-8934-A74A5E15CFB7}"/>
              </a:ext>
            </a:extLst>
          </p:cNvPr>
          <p:cNvSpPr/>
          <p:nvPr/>
        </p:nvSpPr>
        <p:spPr>
          <a:xfrm>
            <a:off x="6660232" y="4067149"/>
            <a:ext cx="955132"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STORE INCHARGE</a:t>
            </a:r>
            <a:endParaRPr lang="en-IN" sz="1000" dirty="0"/>
          </a:p>
        </p:txBody>
      </p:sp>
      <p:sp>
        <p:nvSpPr>
          <p:cNvPr id="25" name="Rectangle 24">
            <a:extLst>
              <a:ext uri="{FF2B5EF4-FFF2-40B4-BE49-F238E27FC236}">
                <a16:creationId xmlns="" xmlns:a16="http://schemas.microsoft.com/office/drawing/2014/main" id="{B3A3D283-0F11-4287-8978-7C38804740DC}"/>
              </a:ext>
            </a:extLst>
          </p:cNvPr>
          <p:cNvSpPr/>
          <p:nvPr/>
        </p:nvSpPr>
        <p:spPr>
          <a:xfrm>
            <a:off x="6156176" y="4730133"/>
            <a:ext cx="864096"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Staff</a:t>
            </a:r>
            <a:endParaRPr lang="en-IN" sz="1000" dirty="0"/>
          </a:p>
        </p:txBody>
      </p:sp>
      <p:sp>
        <p:nvSpPr>
          <p:cNvPr id="26" name="Rectangle 25">
            <a:extLst>
              <a:ext uri="{FF2B5EF4-FFF2-40B4-BE49-F238E27FC236}">
                <a16:creationId xmlns="" xmlns:a16="http://schemas.microsoft.com/office/drawing/2014/main" id="{E1FC5A36-80F9-40FE-9567-AC8BD701C7B9}"/>
              </a:ext>
            </a:extLst>
          </p:cNvPr>
          <p:cNvSpPr/>
          <p:nvPr/>
        </p:nvSpPr>
        <p:spPr>
          <a:xfrm>
            <a:off x="5580112" y="4067149"/>
            <a:ext cx="955132"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OFFICE INCHARGE</a:t>
            </a:r>
            <a:endParaRPr lang="en-IN" sz="1000" dirty="0"/>
          </a:p>
        </p:txBody>
      </p:sp>
      <p:sp>
        <p:nvSpPr>
          <p:cNvPr id="28" name="Rectangle 27">
            <a:extLst>
              <a:ext uri="{FF2B5EF4-FFF2-40B4-BE49-F238E27FC236}">
                <a16:creationId xmlns="" xmlns:a16="http://schemas.microsoft.com/office/drawing/2014/main" id="{E235975C-AB29-4A66-AAAE-1DE3A70D2838}"/>
              </a:ext>
            </a:extLst>
          </p:cNvPr>
          <p:cNvSpPr/>
          <p:nvPr/>
        </p:nvSpPr>
        <p:spPr>
          <a:xfrm>
            <a:off x="4499992" y="4086048"/>
            <a:ext cx="964753"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ACCOUNTS</a:t>
            </a:r>
            <a:br>
              <a:rPr lang="en-IN" sz="1000" b="1" i="0" dirty="0">
                <a:solidFill>
                  <a:srgbClr val="000000"/>
                </a:solidFill>
                <a:effectLst/>
                <a:latin typeface="Helvetica" panose="020B0604020202020204" pitchFamily="34" charset="0"/>
              </a:rPr>
            </a:br>
            <a:r>
              <a:rPr lang="en-IN" sz="1000" b="1" i="0" dirty="0">
                <a:solidFill>
                  <a:srgbClr val="000000"/>
                </a:solidFill>
                <a:effectLst/>
                <a:latin typeface="Helvetica" panose="020B0604020202020204" pitchFamily="34" charset="0"/>
              </a:rPr>
              <a:t>OFFICER</a:t>
            </a:r>
            <a:endParaRPr lang="en-IN" sz="1000" dirty="0"/>
          </a:p>
        </p:txBody>
      </p:sp>
      <p:sp>
        <p:nvSpPr>
          <p:cNvPr id="30" name="Rectangle 29">
            <a:extLst>
              <a:ext uri="{FF2B5EF4-FFF2-40B4-BE49-F238E27FC236}">
                <a16:creationId xmlns="" xmlns:a16="http://schemas.microsoft.com/office/drawing/2014/main" id="{2834DBF8-CBBF-4B87-ACB2-F35CECC58991}"/>
              </a:ext>
            </a:extLst>
          </p:cNvPr>
          <p:cNvSpPr/>
          <p:nvPr/>
        </p:nvSpPr>
        <p:spPr>
          <a:xfrm>
            <a:off x="3635896" y="53780"/>
            <a:ext cx="1080120"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BOARD OF</a:t>
            </a:r>
            <a:br>
              <a:rPr lang="en-IN" sz="1000" b="1" i="0" dirty="0">
                <a:solidFill>
                  <a:srgbClr val="000000"/>
                </a:solidFill>
                <a:effectLst/>
                <a:latin typeface="Helvetica" panose="020B0604020202020204" pitchFamily="34" charset="0"/>
              </a:rPr>
            </a:br>
            <a:r>
              <a:rPr lang="en-IN" sz="1000" b="1" i="0" dirty="0">
                <a:solidFill>
                  <a:srgbClr val="000000"/>
                </a:solidFill>
                <a:effectLst/>
                <a:latin typeface="Helvetica" panose="020B0604020202020204" pitchFamily="34" charset="0"/>
              </a:rPr>
              <a:t>GOVERNORS</a:t>
            </a:r>
            <a:endParaRPr lang="en-IN" sz="1000" dirty="0"/>
          </a:p>
        </p:txBody>
      </p:sp>
      <p:sp>
        <p:nvSpPr>
          <p:cNvPr id="31" name="Rectangle 30">
            <a:extLst>
              <a:ext uri="{FF2B5EF4-FFF2-40B4-BE49-F238E27FC236}">
                <a16:creationId xmlns="" xmlns:a16="http://schemas.microsoft.com/office/drawing/2014/main" id="{B5306073-82DE-4267-88B2-405B57FD2510}"/>
              </a:ext>
            </a:extLst>
          </p:cNvPr>
          <p:cNvSpPr/>
          <p:nvPr/>
        </p:nvSpPr>
        <p:spPr>
          <a:xfrm>
            <a:off x="3635896" y="585074"/>
            <a:ext cx="1080120" cy="31196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DIRECTOR</a:t>
            </a:r>
            <a:endParaRPr lang="en-IN" sz="1000" dirty="0"/>
          </a:p>
        </p:txBody>
      </p:sp>
      <p:sp>
        <p:nvSpPr>
          <p:cNvPr id="32" name="Arrow: Down 31">
            <a:extLst>
              <a:ext uri="{FF2B5EF4-FFF2-40B4-BE49-F238E27FC236}">
                <a16:creationId xmlns="" xmlns:a16="http://schemas.microsoft.com/office/drawing/2014/main" id="{3388B554-60C7-4FEF-8AE2-CE8E34C9AD96}"/>
              </a:ext>
            </a:extLst>
          </p:cNvPr>
          <p:cNvSpPr/>
          <p:nvPr/>
        </p:nvSpPr>
        <p:spPr>
          <a:xfrm>
            <a:off x="4166241" y="435427"/>
            <a:ext cx="45719" cy="126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5" name="Straight Connector 34">
            <a:extLst>
              <a:ext uri="{FF2B5EF4-FFF2-40B4-BE49-F238E27FC236}">
                <a16:creationId xmlns="" xmlns:a16="http://schemas.microsoft.com/office/drawing/2014/main" id="{6704D0E1-7F47-4FE5-ADBA-CDBE32D25F85}"/>
              </a:ext>
            </a:extLst>
          </p:cNvPr>
          <p:cNvCxnSpPr/>
          <p:nvPr/>
        </p:nvCxnSpPr>
        <p:spPr>
          <a:xfrm>
            <a:off x="896648" y="1889061"/>
            <a:ext cx="2520280" cy="0"/>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cxnSp>
        <p:nvCxnSpPr>
          <p:cNvPr id="37" name="Straight Connector 36">
            <a:extLst>
              <a:ext uri="{FF2B5EF4-FFF2-40B4-BE49-F238E27FC236}">
                <a16:creationId xmlns="" xmlns:a16="http://schemas.microsoft.com/office/drawing/2014/main" id="{0B756B01-F7A2-4AC1-ACD8-8E96ED0363AF}"/>
              </a:ext>
            </a:extLst>
          </p:cNvPr>
          <p:cNvCxnSpPr>
            <a:cxnSpLocks/>
          </p:cNvCxnSpPr>
          <p:nvPr/>
        </p:nvCxnSpPr>
        <p:spPr>
          <a:xfrm>
            <a:off x="2411878" y="1641233"/>
            <a:ext cx="0" cy="228324"/>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41" name="Arrow: Down 40">
            <a:extLst>
              <a:ext uri="{FF2B5EF4-FFF2-40B4-BE49-F238E27FC236}">
                <a16:creationId xmlns="" xmlns:a16="http://schemas.microsoft.com/office/drawing/2014/main" id="{8DD313E7-193E-4BF1-98C4-4EBBBC1F5CA3}"/>
              </a:ext>
            </a:extLst>
          </p:cNvPr>
          <p:cNvSpPr/>
          <p:nvPr/>
        </p:nvSpPr>
        <p:spPr>
          <a:xfrm>
            <a:off x="899710" y="1904961"/>
            <a:ext cx="45719" cy="192921"/>
          </a:xfrm>
          <a:prstGeom prst="downArrow">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Arrow: Down 41">
            <a:extLst>
              <a:ext uri="{FF2B5EF4-FFF2-40B4-BE49-F238E27FC236}">
                <a16:creationId xmlns="" xmlns:a16="http://schemas.microsoft.com/office/drawing/2014/main" id="{08819094-2BCA-4EE0-9170-031C767D8924}"/>
              </a:ext>
            </a:extLst>
          </p:cNvPr>
          <p:cNvSpPr/>
          <p:nvPr/>
        </p:nvSpPr>
        <p:spPr>
          <a:xfrm>
            <a:off x="3374677" y="1889061"/>
            <a:ext cx="45719" cy="192921"/>
          </a:xfrm>
          <a:prstGeom prst="downArrow">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8" name="Straight Connector 37">
            <a:extLst>
              <a:ext uri="{FF2B5EF4-FFF2-40B4-BE49-F238E27FC236}">
                <a16:creationId xmlns="" xmlns:a16="http://schemas.microsoft.com/office/drawing/2014/main" id="{8C72ECF5-D76C-4BC0-827C-AC30D20A8919}"/>
              </a:ext>
            </a:extLst>
          </p:cNvPr>
          <p:cNvCxnSpPr>
            <a:cxnSpLocks/>
            <a:stCxn id="39" idx="0"/>
          </p:cNvCxnSpPr>
          <p:nvPr/>
        </p:nvCxnSpPr>
        <p:spPr>
          <a:xfrm flipV="1">
            <a:off x="2434620" y="1050812"/>
            <a:ext cx="5531374" cy="12159"/>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39" name="Arrow: Down 38">
            <a:extLst>
              <a:ext uri="{FF2B5EF4-FFF2-40B4-BE49-F238E27FC236}">
                <a16:creationId xmlns="" xmlns:a16="http://schemas.microsoft.com/office/drawing/2014/main" id="{A548B731-8EC5-4AB0-80FC-EBDCC6D64ED2}"/>
              </a:ext>
            </a:extLst>
          </p:cNvPr>
          <p:cNvSpPr/>
          <p:nvPr/>
        </p:nvSpPr>
        <p:spPr>
          <a:xfrm>
            <a:off x="2411760" y="1062971"/>
            <a:ext cx="45719" cy="126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Arrow: Down 39">
            <a:extLst>
              <a:ext uri="{FF2B5EF4-FFF2-40B4-BE49-F238E27FC236}">
                <a16:creationId xmlns="" xmlns:a16="http://schemas.microsoft.com/office/drawing/2014/main" id="{C0F788F0-2C00-4642-A032-8DF8F6EF4832}"/>
              </a:ext>
            </a:extLst>
          </p:cNvPr>
          <p:cNvSpPr/>
          <p:nvPr/>
        </p:nvSpPr>
        <p:spPr>
          <a:xfrm>
            <a:off x="7956376" y="1063152"/>
            <a:ext cx="45719" cy="126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3" name="Arrow: Down 42">
            <a:extLst>
              <a:ext uri="{FF2B5EF4-FFF2-40B4-BE49-F238E27FC236}">
                <a16:creationId xmlns="" xmlns:a16="http://schemas.microsoft.com/office/drawing/2014/main" id="{416CBF17-97B1-4FDB-A4F6-FAD18A4DD100}"/>
              </a:ext>
            </a:extLst>
          </p:cNvPr>
          <p:cNvSpPr/>
          <p:nvPr/>
        </p:nvSpPr>
        <p:spPr>
          <a:xfrm>
            <a:off x="6627303" y="1068749"/>
            <a:ext cx="45719" cy="126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Arrow: Down 43">
            <a:extLst>
              <a:ext uri="{FF2B5EF4-FFF2-40B4-BE49-F238E27FC236}">
                <a16:creationId xmlns="" xmlns:a16="http://schemas.microsoft.com/office/drawing/2014/main" id="{23CB8238-D18C-4547-B5A0-361E052BB791}"/>
              </a:ext>
            </a:extLst>
          </p:cNvPr>
          <p:cNvSpPr/>
          <p:nvPr/>
        </p:nvSpPr>
        <p:spPr>
          <a:xfrm>
            <a:off x="5407651" y="1069841"/>
            <a:ext cx="45719" cy="126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5" name="Arrow: Down 44">
            <a:extLst>
              <a:ext uri="{FF2B5EF4-FFF2-40B4-BE49-F238E27FC236}">
                <a16:creationId xmlns="" xmlns:a16="http://schemas.microsoft.com/office/drawing/2014/main" id="{5AB6A3AF-458B-4721-A379-B2AD3BF4927E}"/>
              </a:ext>
            </a:extLst>
          </p:cNvPr>
          <p:cNvSpPr/>
          <p:nvPr/>
        </p:nvSpPr>
        <p:spPr>
          <a:xfrm>
            <a:off x="2267744" y="1924666"/>
            <a:ext cx="45719" cy="126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Arrow: Down 45">
            <a:extLst>
              <a:ext uri="{FF2B5EF4-FFF2-40B4-BE49-F238E27FC236}">
                <a16:creationId xmlns="" xmlns:a16="http://schemas.microsoft.com/office/drawing/2014/main" id="{0DC6605E-3C65-4A4C-9C97-73B87B4640EE}"/>
              </a:ext>
            </a:extLst>
          </p:cNvPr>
          <p:cNvSpPr/>
          <p:nvPr/>
        </p:nvSpPr>
        <p:spPr>
          <a:xfrm flipH="1">
            <a:off x="2267744" y="2467987"/>
            <a:ext cx="45719" cy="2177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Arrow: Down 46">
            <a:extLst>
              <a:ext uri="{FF2B5EF4-FFF2-40B4-BE49-F238E27FC236}">
                <a16:creationId xmlns="" xmlns:a16="http://schemas.microsoft.com/office/drawing/2014/main" id="{DC7AF519-F94B-467B-977E-B024EC7FAFA1}"/>
              </a:ext>
            </a:extLst>
          </p:cNvPr>
          <p:cNvSpPr/>
          <p:nvPr/>
        </p:nvSpPr>
        <p:spPr>
          <a:xfrm flipH="1">
            <a:off x="7926787" y="2294926"/>
            <a:ext cx="45720" cy="173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Arrow: Down 47">
            <a:extLst>
              <a:ext uri="{FF2B5EF4-FFF2-40B4-BE49-F238E27FC236}">
                <a16:creationId xmlns="" xmlns:a16="http://schemas.microsoft.com/office/drawing/2014/main" id="{F4D54B9B-278B-4FC6-8050-E6880A332784}"/>
              </a:ext>
            </a:extLst>
          </p:cNvPr>
          <p:cNvSpPr/>
          <p:nvPr/>
        </p:nvSpPr>
        <p:spPr>
          <a:xfrm flipH="1">
            <a:off x="7943135" y="1641233"/>
            <a:ext cx="45719" cy="1725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Arrow: Down 48">
            <a:extLst>
              <a:ext uri="{FF2B5EF4-FFF2-40B4-BE49-F238E27FC236}">
                <a16:creationId xmlns="" xmlns:a16="http://schemas.microsoft.com/office/drawing/2014/main" id="{F3AD7413-932B-4369-9A57-588D997BEA8E}"/>
              </a:ext>
            </a:extLst>
          </p:cNvPr>
          <p:cNvSpPr/>
          <p:nvPr/>
        </p:nvSpPr>
        <p:spPr>
          <a:xfrm flipH="1">
            <a:off x="5402195" y="1651798"/>
            <a:ext cx="45719" cy="21775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Arrow: Down 49">
            <a:extLst>
              <a:ext uri="{FF2B5EF4-FFF2-40B4-BE49-F238E27FC236}">
                <a16:creationId xmlns="" xmlns:a16="http://schemas.microsoft.com/office/drawing/2014/main" id="{7729A0BC-5A25-42B2-A478-088B88BE2DAA}"/>
              </a:ext>
            </a:extLst>
          </p:cNvPr>
          <p:cNvSpPr/>
          <p:nvPr/>
        </p:nvSpPr>
        <p:spPr>
          <a:xfrm flipH="1">
            <a:off x="5406592" y="2345669"/>
            <a:ext cx="45719" cy="208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1" name="Arrow: Down 50">
            <a:extLst>
              <a:ext uri="{FF2B5EF4-FFF2-40B4-BE49-F238E27FC236}">
                <a16:creationId xmlns="" xmlns:a16="http://schemas.microsoft.com/office/drawing/2014/main" id="{46098A1E-4E40-41E8-AC32-8D2AC2474DBC}"/>
              </a:ext>
            </a:extLst>
          </p:cNvPr>
          <p:cNvSpPr/>
          <p:nvPr/>
        </p:nvSpPr>
        <p:spPr>
          <a:xfrm flipH="1">
            <a:off x="5425053" y="3159808"/>
            <a:ext cx="45719" cy="1758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2" name="Straight Connector 51">
            <a:extLst>
              <a:ext uri="{FF2B5EF4-FFF2-40B4-BE49-F238E27FC236}">
                <a16:creationId xmlns="" xmlns:a16="http://schemas.microsoft.com/office/drawing/2014/main" id="{B3656AE0-D81F-4C5D-AADA-06DF4DCF99D8}"/>
              </a:ext>
            </a:extLst>
          </p:cNvPr>
          <p:cNvCxnSpPr>
            <a:cxnSpLocks/>
            <a:endCxn id="53" idx="0"/>
          </p:cNvCxnSpPr>
          <p:nvPr/>
        </p:nvCxnSpPr>
        <p:spPr>
          <a:xfrm>
            <a:off x="395535" y="2477526"/>
            <a:ext cx="1" cy="1431670"/>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53" name="Arrow: Down 52">
            <a:extLst>
              <a:ext uri="{FF2B5EF4-FFF2-40B4-BE49-F238E27FC236}">
                <a16:creationId xmlns="" xmlns:a16="http://schemas.microsoft.com/office/drawing/2014/main" id="{72EE9E4A-A2DB-4713-8BB6-212E24664E5D}"/>
              </a:ext>
            </a:extLst>
          </p:cNvPr>
          <p:cNvSpPr/>
          <p:nvPr/>
        </p:nvSpPr>
        <p:spPr>
          <a:xfrm rot="5400000" flipV="1">
            <a:off x="472901" y="3801123"/>
            <a:ext cx="61413" cy="216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Arrow: Down 54">
            <a:extLst>
              <a:ext uri="{FF2B5EF4-FFF2-40B4-BE49-F238E27FC236}">
                <a16:creationId xmlns="" xmlns:a16="http://schemas.microsoft.com/office/drawing/2014/main" id="{61EAC4F1-D4FC-4F06-A79E-82EB7F5068DF}"/>
              </a:ext>
            </a:extLst>
          </p:cNvPr>
          <p:cNvSpPr/>
          <p:nvPr/>
        </p:nvSpPr>
        <p:spPr>
          <a:xfrm rot="5400000" flipV="1">
            <a:off x="472901" y="2778655"/>
            <a:ext cx="61413" cy="216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6" name="Straight Connector 55">
            <a:extLst>
              <a:ext uri="{FF2B5EF4-FFF2-40B4-BE49-F238E27FC236}">
                <a16:creationId xmlns="" xmlns:a16="http://schemas.microsoft.com/office/drawing/2014/main" id="{6D1B72B8-DF37-461E-AF99-7F8BF4CB0F9D}"/>
              </a:ext>
            </a:extLst>
          </p:cNvPr>
          <p:cNvCxnSpPr>
            <a:cxnSpLocks/>
          </p:cNvCxnSpPr>
          <p:nvPr/>
        </p:nvCxnSpPr>
        <p:spPr>
          <a:xfrm flipH="1">
            <a:off x="3059931" y="2467987"/>
            <a:ext cx="5676" cy="2139222"/>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58" name="Arrow: Down 57">
            <a:extLst>
              <a:ext uri="{FF2B5EF4-FFF2-40B4-BE49-F238E27FC236}">
                <a16:creationId xmlns="" xmlns:a16="http://schemas.microsoft.com/office/drawing/2014/main" id="{97046592-B3B5-41FD-8C8C-793793D76F5B}"/>
              </a:ext>
            </a:extLst>
          </p:cNvPr>
          <p:cNvSpPr/>
          <p:nvPr/>
        </p:nvSpPr>
        <p:spPr>
          <a:xfrm rot="5400000" flipH="1" flipV="1">
            <a:off x="3180645" y="4453761"/>
            <a:ext cx="45719" cy="2662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9" name="Arrow: Down 58">
            <a:extLst>
              <a:ext uri="{FF2B5EF4-FFF2-40B4-BE49-F238E27FC236}">
                <a16:creationId xmlns="" xmlns:a16="http://schemas.microsoft.com/office/drawing/2014/main" id="{5AC93C33-82F5-4735-9DC7-140CF00AAD6E}"/>
              </a:ext>
            </a:extLst>
          </p:cNvPr>
          <p:cNvSpPr/>
          <p:nvPr/>
        </p:nvSpPr>
        <p:spPr>
          <a:xfrm rot="5400000" flipV="1">
            <a:off x="3197538" y="3908728"/>
            <a:ext cx="45722" cy="2662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Arrow: Down 59">
            <a:extLst>
              <a:ext uri="{FF2B5EF4-FFF2-40B4-BE49-F238E27FC236}">
                <a16:creationId xmlns="" xmlns:a16="http://schemas.microsoft.com/office/drawing/2014/main" id="{038155EE-F3A9-45A6-AD60-89DB2A22D37B}"/>
              </a:ext>
            </a:extLst>
          </p:cNvPr>
          <p:cNvSpPr/>
          <p:nvPr/>
        </p:nvSpPr>
        <p:spPr>
          <a:xfrm rot="5400000" flipV="1">
            <a:off x="3181108" y="3285295"/>
            <a:ext cx="45719" cy="276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1" name="Arrow: Down 60">
            <a:extLst>
              <a:ext uri="{FF2B5EF4-FFF2-40B4-BE49-F238E27FC236}">
                <a16:creationId xmlns="" xmlns:a16="http://schemas.microsoft.com/office/drawing/2014/main" id="{FEE4E08D-0BE3-4290-9DB7-21A6BFE30422}"/>
              </a:ext>
            </a:extLst>
          </p:cNvPr>
          <p:cNvSpPr/>
          <p:nvPr/>
        </p:nvSpPr>
        <p:spPr>
          <a:xfrm rot="5400000" flipV="1">
            <a:off x="3190689" y="2755525"/>
            <a:ext cx="53570" cy="2383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0" name="Straight Connector 69">
            <a:extLst>
              <a:ext uri="{FF2B5EF4-FFF2-40B4-BE49-F238E27FC236}">
                <a16:creationId xmlns="" xmlns:a16="http://schemas.microsoft.com/office/drawing/2014/main" id="{0A91CCF4-7CFB-41B6-89BA-55E3522AA112}"/>
              </a:ext>
            </a:extLst>
          </p:cNvPr>
          <p:cNvCxnSpPr>
            <a:cxnSpLocks/>
          </p:cNvCxnSpPr>
          <p:nvPr/>
        </p:nvCxnSpPr>
        <p:spPr>
          <a:xfrm>
            <a:off x="6650162" y="1641233"/>
            <a:ext cx="22860" cy="2221030"/>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74" name="Arrow: Down 73">
            <a:extLst>
              <a:ext uri="{FF2B5EF4-FFF2-40B4-BE49-F238E27FC236}">
                <a16:creationId xmlns="" xmlns:a16="http://schemas.microsoft.com/office/drawing/2014/main" id="{5C1D4FB0-6564-4ECF-95CD-0DD76261C17E}"/>
              </a:ext>
            </a:extLst>
          </p:cNvPr>
          <p:cNvSpPr/>
          <p:nvPr/>
        </p:nvSpPr>
        <p:spPr>
          <a:xfrm>
            <a:off x="4166241" y="912366"/>
            <a:ext cx="45719" cy="1266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1" name="Straight Connector 70">
            <a:extLst>
              <a:ext uri="{FF2B5EF4-FFF2-40B4-BE49-F238E27FC236}">
                <a16:creationId xmlns="" xmlns:a16="http://schemas.microsoft.com/office/drawing/2014/main" id="{2924DD61-3576-4B2D-955A-0DBD90086E89}"/>
              </a:ext>
            </a:extLst>
          </p:cNvPr>
          <p:cNvCxnSpPr>
            <a:cxnSpLocks/>
          </p:cNvCxnSpPr>
          <p:nvPr/>
        </p:nvCxnSpPr>
        <p:spPr>
          <a:xfrm>
            <a:off x="4997150" y="3857873"/>
            <a:ext cx="3198109" cy="10021"/>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73" name="Arrow: Down 72">
            <a:extLst>
              <a:ext uri="{FF2B5EF4-FFF2-40B4-BE49-F238E27FC236}">
                <a16:creationId xmlns="" xmlns:a16="http://schemas.microsoft.com/office/drawing/2014/main" id="{2AA14AD3-AC65-417A-95A2-BFAABECCCD07}"/>
              </a:ext>
            </a:extLst>
          </p:cNvPr>
          <p:cNvSpPr/>
          <p:nvPr/>
        </p:nvSpPr>
        <p:spPr>
          <a:xfrm flipH="1">
            <a:off x="4994317" y="3875540"/>
            <a:ext cx="45719" cy="1725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5" name="Arrow: Down 74">
            <a:extLst>
              <a:ext uri="{FF2B5EF4-FFF2-40B4-BE49-F238E27FC236}">
                <a16:creationId xmlns="" xmlns:a16="http://schemas.microsoft.com/office/drawing/2014/main" id="{24952416-8C48-456D-985C-2CE135AD1429}"/>
              </a:ext>
            </a:extLst>
          </p:cNvPr>
          <p:cNvSpPr/>
          <p:nvPr/>
        </p:nvSpPr>
        <p:spPr>
          <a:xfrm flipH="1">
            <a:off x="6012160" y="3880164"/>
            <a:ext cx="45719" cy="1725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Arrow: Down 75">
            <a:extLst>
              <a:ext uri="{FF2B5EF4-FFF2-40B4-BE49-F238E27FC236}">
                <a16:creationId xmlns="" xmlns:a16="http://schemas.microsoft.com/office/drawing/2014/main" id="{AEA69D19-A032-4AAC-A65A-0C1EB7A57619}"/>
              </a:ext>
            </a:extLst>
          </p:cNvPr>
          <p:cNvSpPr/>
          <p:nvPr/>
        </p:nvSpPr>
        <p:spPr>
          <a:xfrm flipH="1">
            <a:off x="8172400" y="3885561"/>
            <a:ext cx="45719" cy="1725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7" name="Arrow: Down 76">
            <a:extLst>
              <a:ext uri="{FF2B5EF4-FFF2-40B4-BE49-F238E27FC236}">
                <a16:creationId xmlns="" xmlns:a16="http://schemas.microsoft.com/office/drawing/2014/main" id="{7666979C-1B4D-4141-9712-646EE95F6E46}"/>
              </a:ext>
            </a:extLst>
          </p:cNvPr>
          <p:cNvSpPr/>
          <p:nvPr/>
        </p:nvSpPr>
        <p:spPr>
          <a:xfrm flipH="1">
            <a:off x="7092280" y="3885561"/>
            <a:ext cx="45719" cy="1725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8" name="Straight Connector 77">
            <a:extLst>
              <a:ext uri="{FF2B5EF4-FFF2-40B4-BE49-F238E27FC236}">
                <a16:creationId xmlns="" xmlns:a16="http://schemas.microsoft.com/office/drawing/2014/main" id="{262738F0-2F7A-415C-94C8-A9E70E0BA7CC}"/>
              </a:ext>
            </a:extLst>
          </p:cNvPr>
          <p:cNvCxnSpPr>
            <a:cxnSpLocks/>
            <a:endCxn id="80" idx="2"/>
          </p:cNvCxnSpPr>
          <p:nvPr/>
        </p:nvCxnSpPr>
        <p:spPr>
          <a:xfrm flipV="1">
            <a:off x="5004048" y="4586903"/>
            <a:ext cx="3145493" cy="10550"/>
          </a:xfrm>
          <a:prstGeom prst="line">
            <a:avLst/>
          </a:prstGeom>
          <a:ln>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sp>
        <p:nvSpPr>
          <p:cNvPr id="79" name="Arrow: Down 78">
            <a:extLst>
              <a:ext uri="{FF2B5EF4-FFF2-40B4-BE49-F238E27FC236}">
                <a16:creationId xmlns="" xmlns:a16="http://schemas.microsoft.com/office/drawing/2014/main" id="{A45C3699-814F-474C-9B95-97591261CDE1}"/>
              </a:ext>
            </a:extLst>
          </p:cNvPr>
          <p:cNvSpPr/>
          <p:nvPr/>
        </p:nvSpPr>
        <p:spPr>
          <a:xfrm>
            <a:off x="4994317" y="4446088"/>
            <a:ext cx="45719" cy="1361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Arrow: Down 79">
            <a:extLst>
              <a:ext uri="{FF2B5EF4-FFF2-40B4-BE49-F238E27FC236}">
                <a16:creationId xmlns="" xmlns:a16="http://schemas.microsoft.com/office/drawing/2014/main" id="{E0F351FF-2DF4-4612-89AB-0AFCE8DC52E6}"/>
              </a:ext>
            </a:extLst>
          </p:cNvPr>
          <p:cNvSpPr/>
          <p:nvPr/>
        </p:nvSpPr>
        <p:spPr>
          <a:xfrm>
            <a:off x="8126681" y="4450708"/>
            <a:ext cx="45719" cy="1361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1" name="Arrow: Down 80">
            <a:extLst>
              <a:ext uri="{FF2B5EF4-FFF2-40B4-BE49-F238E27FC236}">
                <a16:creationId xmlns="" xmlns:a16="http://schemas.microsoft.com/office/drawing/2014/main" id="{A3E737FE-ADCB-48DA-81B6-4773E36F9EBB}"/>
              </a:ext>
            </a:extLst>
          </p:cNvPr>
          <p:cNvSpPr/>
          <p:nvPr/>
        </p:nvSpPr>
        <p:spPr>
          <a:xfrm>
            <a:off x="7092280" y="4431879"/>
            <a:ext cx="45719" cy="1361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Arrow: Down 81">
            <a:extLst>
              <a:ext uri="{FF2B5EF4-FFF2-40B4-BE49-F238E27FC236}">
                <a16:creationId xmlns="" xmlns:a16="http://schemas.microsoft.com/office/drawing/2014/main" id="{C590FCB0-93EE-4A5D-AC7B-9832A87C0AC9}"/>
              </a:ext>
            </a:extLst>
          </p:cNvPr>
          <p:cNvSpPr/>
          <p:nvPr/>
        </p:nvSpPr>
        <p:spPr>
          <a:xfrm>
            <a:off x="6012160" y="4425431"/>
            <a:ext cx="45719" cy="1361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Arrow: Down 82">
            <a:extLst>
              <a:ext uri="{FF2B5EF4-FFF2-40B4-BE49-F238E27FC236}">
                <a16:creationId xmlns="" xmlns:a16="http://schemas.microsoft.com/office/drawing/2014/main" id="{0F67EF3C-B40A-4CDC-9ECC-E8CB45971609}"/>
              </a:ext>
            </a:extLst>
          </p:cNvPr>
          <p:cNvSpPr/>
          <p:nvPr/>
        </p:nvSpPr>
        <p:spPr>
          <a:xfrm flipH="1">
            <a:off x="6588224" y="4582283"/>
            <a:ext cx="45719" cy="1451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Rectangle 83">
            <a:extLst>
              <a:ext uri="{FF2B5EF4-FFF2-40B4-BE49-F238E27FC236}">
                <a16:creationId xmlns="" xmlns:a16="http://schemas.microsoft.com/office/drawing/2014/main" id="{E492B432-1A66-4D4C-86F2-F4E1ECFA43BA}"/>
              </a:ext>
            </a:extLst>
          </p:cNvPr>
          <p:cNvSpPr/>
          <p:nvPr/>
        </p:nvSpPr>
        <p:spPr>
          <a:xfrm>
            <a:off x="611560" y="2715766"/>
            <a:ext cx="864096" cy="3600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 WARDEN BOYS</a:t>
            </a:r>
            <a:endParaRPr lang="en-IN" sz="1000" dirty="0"/>
          </a:p>
        </p:txBody>
      </p:sp>
      <p:sp>
        <p:nvSpPr>
          <p:cNvPr id="68" name="Rectangle 67"/>
          <p:cNvSpPr/>
          <p:nvPr/>
        </p:nvSpPr>
        <p:spPr>
          <a:xfrm>
            <a:off x="323528" y="51470"/>
            <a:ext cx="3528393" cy="1077218"/>
          </a:xfrm>
          <a:prstGeom prst="rect">
            <a:avLst/>
          </a:prstGeom>
          <a:noFill/>
        </p:spPr>
        <p:txBody>
          <a:bodyPr wrap="square" lIns="91440" tIns="45720" rIns="91440" bIns="45720">
            <a:spAutoFit/>
          </a:bodyPr>
          <a:lstStyle/>
          <a:p>
            <a:pPr algn="ctr"/>
            <a:r>
              <a:rPr lang="en-US" sz="32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Organization Chart</a:t>
            </a:r>
            <a:endParaRPr lang="en-US" sz="32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pic>
        <p:nvPicPr>
          <p:cNvPr id="69" name="Picture 68">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
        <p:nvSpPr>
          <p:cNvPr id="72" name="Arrow: Down 54">
            <a:extLst>
              <a:ext uri="{FF2B5EF4-FFF2-40B4-BE49-F238E27FC236}">
                <a16:creationId xmlns="" xmlns:a16="http://schemas.microsoft.com/office/drawing/2014/main" id="{61EAC4F1-D4FC-4F06-A79E-82EB7F5068DF}"/>
              </a:ext>
            </a:extLst>
          </p:cNvPr>
          <p:cNvSpPr/>
          <p:nvPr/>
        </p:nvSpPr>
        <p:spPr>
          <a:xfrm rot="5400000" flipV="1">
            <a:off x="494096" y="3367526"/>
            <a:ext cx="51149" cy="193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057225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14296"/>
            <a:ext cx="8631112" cy="461665"/>
          </a:xfrm>
          <a:prstGeom prst="rect">
            <a:avLst/>
          </a:prstGeom>
          <a:noFill/>
        </p:spPr>
        <p:txBody>
          <a:bodyPr wrap="square" lIns="91440" tIns="45720" rIns="91440" bIns="45720">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Institute Achievements</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...(1/2)</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611579340"/>
              </p:ext>
            </p:extLst>
          </p:nvPr>
        </p:nvGraphicFramePr>
        <p:xfrm>
          <a:off x="357158" y="627534"/>
          <a:ext cx="7715304" cy="4248471"/>
        </p:xfrm>
        <a:graphic>
          <a:graphicData uri="http://schemas.openxmlformats.org/drawingml/2006/table">
            <a:tbl>
              <a:tblPr/>
              <a:tblGrid>
                <a:gridCol w="532090">
                  <a:extLst>
                    <a:ext uri="{9D8B030D-6E8A-4147-A177-3AD203B41FA5}">
                      <a16:colId xmlns="" xmlns:a16="http://schemas.microsoft.com/office/drawing/2014/main" val="20000"/>
                    </a:ext>
                  </a:extLst>
                </a:gridCol>
                <a:gridCol w="7183214">
                  <a:extLst>
                    <a:ext uri="{9D8B030D-6E8A-4147-A177-3AD203B41FA5}">
                      <a16:colId xmlns="" xmlns:a16="http://schemas.microsoft.com/office/drawing/2014/main" val="20001"/>
                    </a:ext>
                  </a:extLst>
                </a:gridCol>
              </a:tblGrid>
              <a:tr h="956939">
                <a:tc>
                  <a:txBody>
                    <a:bodyPr/>
                    <a:lstStyle/>
                    <a:p>
                      <a:pPr algn="ctr" fontAlgn="ctr"/>
                      <a:r>
                        <a:rPr lang="en-US" sz="1600" b="1" i="0" u="none" strike="noStrike" dirty="0" smtClean="0">
                          <a:solidFill>
                            <a:schemeClr val="tx1"/>
                          </a:solidFill>
                          <a:latin typeface="Calibri" pitchFamily="34" charset="0"/>
                          <a:cs typeface="Calibri" pitchFamily="34" charset="0"/>
                        </a:rPr>
                        <a:t>1</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b="1" i="0" u="none" strike="noStrike" kern="1200" dirty="0" smtClean="0">
                          <a:solidFill>
                            <a:schemeClr val="tx1"/>
                          </a:solidFill>
                          <a:latin typeface="Calibri" pitchFamily="34" charset="0"/>
                          <a:ea typeface="+mn-ea"/>
                          <a:cs typeface="Calibri" pitchFamily="34" charset="0"/>
                        </a:rPr>
                        <a:t>Thirteen </a:t>
                      </a:r>
                      <a:r>
                        <a:rPr lang="en-US" sz="1600" b="1" i="0" u="none" strike="noStrike" kern="1200" dirty="0" smtClean="0">
                          <a:solidFill>
                            <a:schemeClr val="tx1"/>
                          </a:solidFill>
                          <a:latin typeface="Calibri" pitchFamily="34" charset="0"/>
                          <a:ea typeface="+mn-ea"/>
                          <a:cs typeface="Calibri" pitchFamily="34" charset="0"/>
                          <a:hlinkClick r:id="rId2" action="ppaction://hlinkfile"/>
                        </a:rPr>
                        <a:t>Entrepreneurship Awareness Camp </a:t>
                      </a:r>
                      <a:r>
                        <a:rPr lang="en-US" sz="1600" b="1" i="0" u="none" strike="noStrike" kern="1200" dirty="0" smtClean="0">
                          <a:solidFill>
                            <a:schemeClr val="tx1"/>
                          </a:solidFill>
                          <a:latin typeface="Calibri" pitchFamily="34" charset="0"/>
                          <a:ea typeface="+mn-ea"/>
                          <a:cs typeface="Calibri" pitchFamily="34" charset="0"/>
                        </a:rPr>
                        <a:t>(EAC) were organized by </a:t>
                      </a:r>
                      <a:r>
                        <a:rPr lang="en-US" sz="1600" b="1" i="0" u="none" strike="noStrike" kern="1200" dirty="0" smtClean="0">
                          <a:solidFill>
                            <a:srgbClr val="FF0000"/>
                          </a:solidFill>
                          <a:latin typeface="Calibri" pitchFamily="34" charset="0"/>
                          <a:ea typeface="+mn-ea"/>
                          <a:cs typeface="Calibri" pitchFamily="34" charset="0"/>
                        </a:rPr>
                        <a:t>ED Cell</a:t>
                      </a:r>
                      <a:r>
                        <a:rPr lang="en-US" sz="1600" b="1" i="0" u="none" strike="noStrike" kern="1200" dirty="0" smtClean="0">
                          <a:solidFill>
                            <a:schemeClr val="tx1"/>
                          </a:solidFill>
                          <a:latin typeface="Calibri" pitchFamily="34" charset="0"/>
                          <a:ea typeface="+mn-ea"/>
                          <a:cs typeface="Calibri" pitchFamily="34" charset="0"/>
                        </a:rPr>
                        <a:t>, </a:t>
                      </a:r>
                    </a:p>
                    <a:p>
                      <a:pPr algn="l" fontAlgn="ctr"/>
                      <a:r>
                        <a:rPr lang="en-US" sz="1600" b="1" i="0" u="none" strike="noStrike" kern="1200" dirty="0" smtClean="0">
                          <a:solidFill>
                            <a:schemeClr val="tx1"/>
                          </a:solidFill>
                          <a:latin typeface="Calibri" pitchFamily="34" charset="0"/>
                          <a:ea typeface="+mn-ea"/>
                          <a:cs typeface="Calibri" pitchFamily="34" charset="0"/>
                        </a:rPr>
                        <a:t>sponsored by various agencies like NISBUD, EDII etc. under the scheme of DST-NIMAT. </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61524">
                <a:tc>
                  <a:txBody>
                    <a:bodyPr/>
                    <a:lstStyle/>
                    <a:p>
                      <a:pPr algn="ctr" fontAlgn="ctr"/>
                      <a:r>
                        <a:rPr lang="en-US" sz="1600" b="1" i="0" u="none" strike="noStrike" dirty="0">
                          <a:solidFill>
                            <a:schemeClr val="tx1"/>
                          </a:solidFill>
                          <a:latin typeface="Calibri" pitchFamily="34" charset="0"/>
                          <a:cs typeface="Calibri" pitchFamily="34" charset="0"/>
                        </a:rPr>
                        <a:t>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dirty="0" smtClean="0">
                          <a:solidFill>
                            <a:schemeClr val="tx1"/>
                          </a:solidFill>
                          <a:latin typeface="Calibri" pitchFamily="34" charset="0"/>
                          <a:ea typeface="+mn-ea"/>
                          <a:cs typeface="Calibri" pitchFamily="34" charset="0"/>
                        </a:rPr>
                        <a:t>Institute is</a:t>
                      </a:r>
                      <a:r>
                        <a:rPr kumimoji="0" lang="en-IN" sz="1600" b="1" i="0" u="none" strike="noStrike" kern="1200" baseline="0" dirty="0" smtClean="0">
                          <a:solidFill>
                            <a:schemeClr val="tx1"/>
                          </a:solidFill>
                          <a:latin typeface="Calibri" pitchFamily="34" charset="0"/>
                          <a:ea typeface="+mn-ea"/>
                          <a:cs typeface="Calibri" pitchFamily="34" charset="0"/>
                        </a:rPr>
                        <a:t> r</a:t>
                      </a:r>
                      <a:r>
                        <a:rPr kumimoji="0" lang="en-IN" sz="1600" b="1" i="0" u="none" strike="noStrike" kern="1200" dirty="0" smtClean="0">
                          <a:solidFill>
                            <a:schemeClr val="tx1"/>
                          </a:solidFill>
                          <a:latin typeface="Calibri" pitchFamily="34" charset="0"/>
                          <a:ea typeface="+mn-ea"/>
                          <a:cs typeface="Calibri" pitchFamily="34" charset="0"/>
                        </a:rPr>
                        <a:t>ecognized as Local Chapter for </a:t>
                      </a:r>
                      <a:r>
                        <a:rPr kumimoji="0" lang="en-IN" sz="1600" b="1" i="0" u="none" strike="noStrike" kern="1200" dirty="0" smtClean="0">
                          <a:solidFill>
                            <a:srgbClr val="FF0000"/>
                          </a:solidFill>
                          <a:latin typeface="Calibri" pitchFamily="34" charset="0"/>
                          <a:ea typeface="+mn-ea"/>
                          <a:cs typeface="Calibri" pitchFamily="34" charset="0"/>
                          <a:hlinkClick r:id="rId3" action="ppaction://hlinkfile"/>
                        </a:rPr>
                        <a:t>NPTEL</a:t>
                      </a:r>
                      <a:r>
                        <a:rPr kumimoji="0" lang="en-IN" sz="1600" b="1" i="0" u="none" strike="noStrike" kern="1200" dirty="0" smtClean="0">
                          <a:solidFill>
                            <a:srgbClr val="FF0000"/>
                          </a:solidFill>
                          <a:latin typeface="Calibri" pitchFamily="34" charset="0"/>
                          <a:ea typeface="+mn-ea"/>
                          <a:cs typeface="Calibri" pitchFamily="34" charset="0"/>
                        </a:rPr>
                        <a:t> </a:t>
                      </a:r>
                      <a:r>
                        <a:rPr lang="en-IN" sz="1600" b="1" i="0" u="none" strike="noStrike" dirty="0" smtClean="0">
                          <a:solidFill>
                            <a:schemeClr val="tx1"/>
                          </a:solidFill>
                          <a:latin typeface="Calibri" pitchFamily="34" charset="0"/>
                          <a:cs typeface="Calibri" pitchFamily="34" charset="0"/>
                        </a:rPr>
                        <a:t>since</a:t>
                      </a:r>
                      <a:r>
                        <a:rPr lang="en-IN" sz="1600" b="1" i="0" u="none" strike="noStrike" baseline="0" dirty="0" smtClean="0">
                          <a:solidFill>
                            <a:schemeClr val="tx1"/>
                          </a:solidFill>
                          <a:latin typeface="Calibri" pitchFamily="34" charset="0"/>
                          <a:cs typeface="Calibri" pitchFamily="34" charset="0"/>
                        </a:rPr>
                        <a:t> 2018 </a:t>
                      </a:r>
                      <a:r>
                        <a:rPr kumimoji="0" lang="en-IN" sz="1600" b="1" i="0" u="none" strike="noStrike" kern="1200" baseline="0" dirty="0" smtClean="0">
                          <a:solidFill>
                            <a:schemeClr val="tx1"/>
                          </a:solidFill>
                          <a:latin typeface="Calibri" pitchFamily="34" charset="0"/>
                          <a:ea typeface="+mn-ea"/>
                          <a:cs typeface="Calibri" pitchFamily="34" charset="0"/>
                        </a:rPr>
                        <a:t>and Nodal Centre for </a:t>
                      </a:r>
                      <a:r>
                        <a:rPr lang="en-IN" sz="1600" b="1" i="0" u="none" strike="noStrike" dirty="0" smtClean="0">
                          <a:solidFill>
                            <a:srgbClr val="FF0000"/>
                          </a:solidFill>
                          <a:latin typeface="Calibri" pitchFamily="34" charset="0"/>
                          <a:cs typeface="Calibri" pitchFamily="34" charset="0"/>
                          <a:hlinkClick r:id="rId4" action="ppaction://hlinkfile"/>
                        </a:rPr>
                        <a:t>Value Education Cell </a:t>
                      </a:r>
                      <a:r>
                        <a:rPr lang="en-IN" sz="1600" b="1" i="0" u="none" strike="noStrike" dirty="0" smtClean="0">
                          <a:solidFill>
                            <a:schemeClr val="tx1"/>
                          </a:solidFill>
                          <a:latin typeface="Calibri" pitchFamily="34" charset="0"/>
                          <a:cs typeface="Calibri" pitchFamily="34" charset="0"/>
                          <a:hlinkClick r:id="rId4" action="ppaction://hlinkfile"/>
                        </a:rPr>
                        <a:t> </a:t>
                      </a:r>
                      <a:r>
                        <a:rPr lang="en-IN" sz="1600" b="1" i="0" u="none" strike="noStrike" dirty="0" smtClean="0">
                          <a:solidFill>
                            <a:schemeClr val="tx1"/>
                          </a:solidFill>
                          <a:latin typeface="Calibri" pitchFamily="34" charset="0"/>
                          <a:cs typeface="Calibri" pitchFamily="34" charset="0"/>
                        </a:rPr>
                        <a:t>since</a:t>
                      </a:r>
                      <a:r>
                        <a:rPr lang="en-IN" sz="1600" b="1" i="0" u="none" strike="noStrike" baseline="0" dirty="0" smtClean="0">
                          <a:solidFill>
                            <a:schemeClr val="tx1"/>
                          </a:solidFill>
                          <a:latin typeface="Calibri" pitchFamily="34" charset="0"/>
                          <a:cs typeface="Calibri" pitchFamily="34" charset="0"/>
                        </a:rPr>
                        <a:t> 2017  </a:t>
                      </a:r>
                      <a:r>
                        <a:rPr lang="en-IN" sz="1600" b="1" i="0" u="none" strike="noStrike" dirty="0" smtClean="0">
                          <a:solidFill>
                            <a:schemeClr val="tx1"/>
                          </a:solidFill>
                          <a:latin typeface="Calibri" pitchFamily="34" charset="0"/>
                          <a:cs typeface="Calibri" pitchFamily="34" charset="0"/>
                        </a:rPr>
                        <a:t>AKTU Lucknow.</a:t>
                      </a:r>
                      <a:endParaRPr kumimoji="0" lang="en-US" sz="1600" b="1" i="0" u="none" strike="noStrike" kern="1200" dirty="0" smtClean="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905785">
                <a:tc>
                  <a:txBody>
                    <a:bodyPr/>
                    <a:lstStyle/>
                    <a:p>
                      <a:pPr algn="ctr" fontAlgn="ctr"/>
                      <a:r>
                        <a:rPr lang="en-US" sz="1600" b="1" i="0" u="none" strike="noStrike" dirty="0" smtClean="0">
                          <a:solidFill>
                            <a:schemeClr val="tx1"/>
                          </a:solidFill>
                          <a:latin typeface="Calibri" pitchFamily="34" charset="0"/>
                          <a:cs typeface="Calibri" pitchFamily="34" charset="0"/>
                        </a:rPr>
                        <a:t>3</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just" defTabSz="914400" rtl="0" eaLnBrk="1" fontAlgn="ctr" latinLnBrk="0" hangingPunct="1">
                        <a:lnSpc>
                          <a:spcPct val="100000"/>
                        </a:lnSpc>
                        <a:spcBef>
                          <a:spcPts val="0"/>
                        </a:spcBef>
                        <a:spcAft>
                          <a:spcPts val="0"/>
                        </a:spcAft>
                        <a:buClrTx/>
                        <a:buSzTx/>
                        <a:buFontTx/>
                        <a:buNone/>
                        <a:tabLst/>
                        <a:defRPr/>
                      </a:pPr>
                      <a:r>
                        <a:rPr lang="en-IN" sz="1600" b="1" i="0" u="none" strike="noStrike" dirty="0" smtClean="0">
                          <a:solidFill>
                            <a:srgbClr val="FF0000"/>
                          </a:solidFill>
                          <a:latin typeface="Calibri" pitchFamily="34" charset="0"/>
                          <a:cs typeface="Calibri" pitchFamily="34" charset="0"/>
                          <a:hlinkClick r:id="rId5" action="ppaction://hlinkfile"/>
                        </a:rPr>
                        <a:t>NSS</a:t>
                      </a:r>
                      <a:r>
                        <a:rPr lang="en-IN" sz="1600" b="1" i="0" u="none" strike="noStrike" dirty="0" smtClean="0">
                          <a:solidFill>
                            <a:schemeClr val="tx1"/>
                          </a:solidFill>
                          <a:latin typeface="Calibri" pitchFamily="34" charset="0"/>
                          <a:cs typeface="Calibri" pitchFamily="34" charset="0"/>
                        </a:rPr>
                        <a:t> Unit of MIT, Moradabad is working since </a:t>
                      </a:r>
                      <a:r>
                        <a:rPr lang="en-IN" sz="1600" b="1" i="0" u="none" strike="noStrike" dirty="0" smtClean="0">
                          <a:solidFill>
                            <a:srgbClr val="FF0000"/>
                          </a:solidFill>
                          <a:latin typeface="Calibri" pitchFamily="34" charset="0"/>
                          <a:cs typeface="Calibri" pitchFamily="34" charset="0"/>
                        </a:rPr>
                        <a:t>November 2004</a:t>
                      </a:r>
                      <a:r>
                        <a:rPr lang="en-IN" sz="1600" b="1" i="0" u="none" strike="noStrike" baseline="0" dirty="0" smtClean="0">
                          <a:solidFill>
                            <a:schemeClr val="tx1"/>
                          </a:solidFill>
                          <a:latin typeface="Calibri" pitchFamily="34" charset="0"/>
                          <a:cs typeface="Calibri" pitchFamily="34" charset="0"/>
                        </a:rPr>
                        <a:t> and </a:t>
                      </a:r>
                      <a:r>
                        <a:rPr lang="en-US" sz="1600" b="1" i="0" u="none" strike="noStrike" dirty="0" smtClean="0">
                          <a:solidFill>
                            <a:schemeClr val="tx1"/>
                          </a:solidFill>
                          <a:latin typeface="Calibri" pitchFamily="34" charset="0"/>
                          <a:cs typeface="Calibri" pitchFamily="34" charset="0"/>
                        </a:rPr>
                        <a:t>was appreciated on </a:t>
                      </a:r>
                      <a:r>
                        <a:rPr lang="en-US" sz="1600" b="1" i="0" u="none" strike="noStrike" dirty="0" smtClean="0">
                          <a:solidFill>
                            <a:srgbClr val="FF0000"/>
                          </a:solidFill>
                          <a:latin typeface="Calibri" pitchFamily="34" charset="0"/>
                          <a:cs typeface="Calibri" pitchFamily="34" charset="0"/>
                        </a:rPr>
                        <a:t>2</a:t>
                      </a:r>
                      <a:r>
                        <a:rPr lang="en-US" sz="1600" b="1" i="0" u="none" strike="noStrike" baseline="30000" dirty="0" smtClean="0">
                          <a:solidFill>
                            <a:srgbClr val="FF0000"/>
                          </a:solidFill>
                          <a:latin typeface="Calibri" pitchFamily="34" charset="0"/>
                          <a:cs typeface="Calibri" pitchFamily="34" charset="0"/>
                        </a:rPr>
                        <a:t>nd</a:t>
                      </a:r>
                      <a:r>
                        <a:rPr lang="en-US" sz="1600" b="1" i="0" u="none" strike="noStrike" dirty="0" smtClean="0">
                          <a:solidFill>
                            <a:srgbClr val="FF0000"/>
                          </a:solidFill>
                          <a:latin typeface="Calibri" pitchFamily="34" charset="0"/>
                          <a:cs typeface="Calibri" pitchFamily="34" charset="0"/>
                        </a:rPr>
                        <a:t> October,2019</a:t>
                      </a:r>
                      <a:r>
                        <a:rPr lang="en-US" sz="1600" b="1" i="0" u="none" strike="noStrike" dirty="0" smtClean="0">
                          <a:solidFill>
                            <a:schemeClr val="tx1"/>
                          </a:solidFill>
                          <a:latin typeface="Calibri" pitchFamily="34" charset="0"/>
                          <a:cs typeface="Calibri" pitchFamily="34" charset="0"/>
                        </a:rPr>
                        <a:t> for </a:t>
                      </a:r>
                      <a:r>
                        <a:rPr lang="en-US" sz="1600" b="1" i="0" u="none" strike="noStrike" dirty="0" smtClean="0">
                          <a:solidFill>
                            <a:srgbClr val="FF0000"/>
                          </a:solidFill>
                          <a:latin typeface="Calibri" pitchFamily="34" charset="0"/>
                          <a:cs typeface="Calibri" pitchFamily="34" charset="0"/>
                        </a:rPr>
                        <a:t>adopting </a:t>
                      </a:r>
                      <a:r>
                        <a:rPr lang="en-US" sz="1600" b="1" i="0" u="none" strike="noStrike" dirty="0" smtClean="0">
                          <a:solidFill>
                            <a:schemeClr val="tx1"/>
                          </a:solidFill>
                          <a:latin typeface="Calibri" pitchFamily="34" charset="0"/>
                          <a:cs typeface="Calibri" pitchFamily="34" charset="0"/>
                        </a:rPr>
                        <a:t>six</a:t>
                      </a:r>
                      <a:r>
                        <a:rPr lang="en-US" sz="1600" b="1" i="0" u="none" strike="noStrike" dirty="0" smtClean="0">
                          <a:solidFill>
                            <a:srgbClr val="FF0000"/>
                          </a:solidFill>
                          <a:latin typeface="Calibri" pitchFamily="34" charset="0"/>
                          <a:cs typeface="Calibri" pitchFamily="34" charset="0"/>
                        </a:rPr>
                        <a:t> </a:t>
                      </a:r>
                      <a:r>
                        <a:rPr lang="en-US" sz="1600" b="1" i="0" u="none" strike="noStrike" dirty="0" smtClean="0">
                          <a:solidFill>
                            <a:schemeClr val="tx1"/>
                          </a:solidFill>
                          <a:latin typeface="Calibri" pitchFamily="34" charset="0"/>
                          <a:cs typeface="Calibri" pitchFamily="34" charset="0"/>
                        </a:rPr>
                        <a:t>nearby</a:t>
                      </a:r>
                      <a:r>
                        <a:rPr lang="en-US" sz="1600" b="1" i="0" u="none" strike="noStrike" dirty="0" smtClean="0">
                          <a:solidFill>
                            <a:srgbClr val="FF0000"/>
                          </a:solidFill>
                          <a:latin typeface="Calibri" pitchFamily="34" charset="0"/>
                          <a:cs typeface="Calibri" pitchFamily="34" charset="0"/>
                        </a:rPr>
                        <a:t> </a:t>
                      </a:r>
                      <a:r>
                        <a:rPr lang="en-US" sz="1600" b="1" i="0" u="none" strike="noStrike" dirty="0" smtClean="0">
                          <a:solidFill>
                            <a:schemeClr val="tx1"/>
                          </a:solidFill>
                          <a:latin typeface="Calibri" pitchFamily="34" charset="0"/>
                          <a:cs typeface="Calibri" pitchFamily="34" charset="0"/>
                        </a:rPr>
                        <a:t>villages and </a:t>
                      </a:r>
                      <a:r>
                        <a:rPr lang="en-US" sz="1600" b="1" i="0" u="none" strike="noStrike" dirty="0" smtClean="0">
                          <a:solidFill>
                            <a:srgbClr val="FF0000"/>
                          </a:solidFill>
                          <a:latin typeface="Calibri" pitchFamily="34" charset="0"/>
                          <a:cs typeface="Calibri" pitchFamily="34" charset="0"/>
                        </a:rPr>
                        <a:t>f</a:t>
                      </a:r>
                      <a:r>
                        <a:rPr lang="en-IN" sz="1600" b="1" i="0" u="none" strike="noStrike" baseline="0" dirty="0" err="1" smtClean="0">
                          <a:solidFill>
                            <a:srgbClr val="FF0000"/>
                          </a:solidFill>
                          <a:latin typeface="Calibri" pitchFamily="34" charset="0"/>
                          <a:cs typeface="Calibri" pitchFamily="34" charset="0"/>
                        </a:rPr>
                        <a:t>ive</a:t>
                      </a:r>
                      <a:r>
                        <a:rPr lang="en-IN" sz="1600" b="1" i="0" u="none" strike="noStrike" baseline="0" dirty="0" smtClean="0">
                          <a:solidFill>
                            <a:srgbClr val="FF0000"/>
                          </a:solidFill>
                          <a:latin typeface="Calibri" pitchFamily="34" charset="0"/>
                          <a:cs typeface="Calibri" pitchFamily="34" charset="0"/>
                        </a:rPr>
                        <a:t> students</a:t>
                      </a:r>
                      <a:r>
                        <a:rPr lang="en-IN" sz="1600" b="1" i="0" u="none" strike="noStrike" baseline="0" dirty="0" smtClean="0">
                          <a:solidFill>
                            <a:schemeClr val="tx1"/>
                          </a:solidFill>
                          <a:latin typeface="Calibri" pitchFamily="34" charset="0"/>
                          <a:cs typeface="Calibri" pitchFamily="34" charset="0"/>
                        </a:rPr>
                        <a:t> suffering from </a:t>
                      </a:r>
                      <a:r>
                        <a:rPr lang="en-IN" sz="1600" b="1" i="0" u="none" strike="noStrike" baseline="0" dirty="0" smtClean="0">
                          <a:solidFill>
                            <a:srgbClr val="FF0000"/>
                          </a:solidFill>
                          <a:latin typeface="Calibri" pitchFamily="34" charset="0"/>
                          <a:cs typeface="Calibri" pitchFamily="34" charset="0"/>
                        </a:rPr>
                        <a:t>Tuberculosis</a:t>
                      </a:r>
                      <a:r>
                        <a:rPr lang="en-IN" sz="1600" b="1" i="0" u="none" strike="noStrike" baseline="0" dirty="0" smtClean="0">
                          <a:solidFill>
                            <a:schemeClr val="tx1"/>
                          </a:solidFill>
                          <a:latin typeface="Calibri" pitchFamily="34" charset="0"/>
                          <a:cs typeface="Calibri" pitchFamily="34" charset="0"/>
                        </a:rPr>
                        <a:t> .</a:t>
                      </a:r>
                      <a:endParaRPr lang="en-IN" sz="1600" b="1" i="0" u="none" strike="noStrike" dirty="0" smtClean="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76006">
                <a:tc>
                  <a:txBody>
                    <a:bodyPr/>
                    <a:lstStyle/>
                    <a:p>
                      <a:pPr algn="ctr" fontAlgn="ctr"/>
                      <a:r>
                        <a:rPr lang="en-US" sz="1600" b="1" i="0" u="none" strike="noStrike" dirty="0" smtClean="0">
                          <a:solidFill>
                            <a:schemeClr val="tx1"/>
                          </a:solidFill>
                          <a:latin typeface="Calibri" pitchFamily="34" charset="0"/>
                          <a:cs typeface="Calibri" pitchFamily="34" charset="0"/>
                        </a:rPr>
                        <a:t>4</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0" lang="en-US" sz="1600" b="1" i="0" u="none" strike="noStrike" kern="1200" dirty="0" smtClean="0">
                          <a:solidFill>
                            <a:schemeClr val="tx1"/>
                          </a:solidFill>
                          <a:latin typeface="Calibri" pitchFamily="34" charset="0"/>
                          <a:ea typeface="+mn-ea"/>
                          <a:cs typeface="Calibri" pitchFamily="34" charset="0"/>
                        </a:rPr>
                        <a:t>Institute is selected as </a:t>
                      </a:r>
                      <a:r>
                        <a:rPr kumimoji="0" lang="en-US" sz="1600" b="1" i="0" u="none" strike="noStrike" kern="1200" dirty="0" smtClean="0">
                          <a:solidFill>
                            <a:srgbClr val="FF0000"/>
                          </a:solidFill>
                          <a:latin typeface="Calibri" pitchFamily="34" charset="0"/>
                          <a:ea typeface="+mn-ea"/>
                          <a:cs typeface="Calibri" pitchFamily="34" charset="0"/>
                        </a:rPr>
                        <a:t>Evaluation Centre</a:t>
                      </a:r>
                      <a:r>
                        <a:rPr kumimoji="0" lang="en-US" sz="1600" b="1" i="0" u="none" strike="noStrike" kern="1200" dirty="0" smtClean="0">
                          <a:solidFill>
                            <a:schemeClr val="tx1"/>
                          </a:solidFill>
                          <a:latin typeface="Calibri" pitchFamily="34" charset="0"/>
                          <a:ea typeface="+mn-ea"/>
                          <a:cs typeface="Calibri" pitchFamily="34" charset="0"/>
                        </a:rPr>
                        <a:t> by</a:t>
                      </a:r>
                      <a:r>
                        <a:rPr kumimoji="0" lang="en-US" sz="1600" b="1" i="0" u="none" strike="noStrike" kern="1200" baseline="0" dirty="0" smtClean="0">
                          <a:solidFill>
                            <a:schemeClr val="tx1"/>
                          </a:solidFill>
                          <a:latin typeface="Calibri" pitchFamily="34" charset="0"/>
                          <a:ea typeface="+mn-ea"/>
                          <a:cs typeface="Calibri" pitchFamily="34" charset="0"/>
                        </a:rPr>
                        <a:t> the </a:t>
                      </a:r>
                      <a:r>
                        <a:rPr kumimoji="0" lang="en-US" sz="1600" b="1" i="0" u="none" strike="noStrike" kern="1200" dirty="0" smtClean="0">
                          <a:solidFill>
                            <a:schemeClr val="tx1"/>
                          </a:solidFill>
                          <a:latin typeface="Calibri" pitchFamily="34" charset="0"/>
                          <a:ea typeface="+mn-ea"/>
                          <a:cs typeface="Calibri" pitchFamily="34" charset="0"/>
                        </a:rPr>
                        <a:t>university since</a:t>
                      </a:r>
                      <a:r>
                        <a:rPr kumimoji="0" lang="en-US" sz="1600" b="1" i="0" u="none" strike="noStrike" kern="1200" baseline="0" dirty="0" smtClean="0">
                          <a:solidFill>
                            <a:schemeClr val="tx1"/>
                          </a:solidFill>
                          <a:latin typeface="Calibri" pitchFamily="34" charset="0"/>
                          <a:ea typeface="+mn-ea"/>
                          <a:cs typeface="Calibri" pitchFamily="34" charset="0"/>
                        </a:rPr>
                        <a:t> 2015</a:t>
                      </a:r>
                      <a:r>
                        <a:rPr kumimoji="0" lang="en-US" sz="1600" b="1" i="0" u="none" strike="noStrike" kern="1200" dirty="0" smtClean="0">
                          <a:solidFill>
                            <a:schemeClr val="tx1"/>
                          </a:solidFill>
                          <a:latin typeface="Calibri" pitchFamily="34" charset="0"/>
                          <a:ea typeface="+mn-ea"/>
                          <a:cs typeface="Calibri" pitchFamily="34" charset="0"/>
                        </a:rPr>
                        <a:t>.</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06969">
                <a:tc>
                  <a:txBody>
                    <a:bodyPr/>
                    <a:lstStyle/>
                    <a:p>
                      <a:pPr algn="ctr" fontAlgn="ctr"/>
                      <a:r>
                        <a:rPr lang="en-US" sz="1600" b="1" i="0" u="none" strike="noStrike" dirty="0" smtClean="0">
                          <a:solidFill>
                            <a:schemeClr val="tx1"/>
                          </a:solidFill>
                          <a:latin typeface="Calibri" pitchFamily="34" charset="0"/>
                          <a:cs typeface="Calibri" pitchFamily="34" charset="0"/>
                        </a:rPr>
                        <a:t>5</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baseline="0" dirty="0" smtClean="0">
                          <a:solidFill>
                            <a:srgbClr val="FF0000"/>
                          </a:solidFill>
                          <a:latin typeface="Calibri" pitchFamily="34" charset="0"/>
                          <a:ea typeface="+mn-ea"/>
                          <a:cs typeface="Calibri" pitchFamily="34" charset="0"/>
                        </a:rPr>
                        <a:t>MSME,</a:t>
                      </a:r>
                      <a:r>
                        <a:rPr kumimoji="0" lang="en-US" sz="1600" b="1" i="0" u="none" strike="noStrike" kern="1200" baseline="0" dirty="0" smtClean="0">
                          <a:solidFill>
                            <a:schemeClr val="tx1"/>
                          </a:solidFill>
                          <a:latin typeface="Calibri" pitchFamily="34" charset="0"/>
                          <a:ea typeface="+mn-ea"/>
                          <a:cs typeface="Calibri" pitchFamily="34" charset="0"/>
                        </a:rPr>
                        <a:t> Govt. of India, has chosen </a:t>
                      </a:r>
                      <a:r>
                        <a:rPr kumimoji="0" lang="en-US" sz="1600" b="1" i="0" u="none" strike="noStrike" kern="1200" baseline="0" dirty="0" smtClean="0">
                          <a:solidFill>
                            <a:srgbClr val="FF0000"/>
                          </a:solidFill>
                          <a:latin typeface="Calibri" pitchFamily="34" charset="0"/>
                          <a:ea typeface="+mn-ea"/>
                          <a:cs typeface="Calibri" pitchFamily="34" charset="0"/>
                        </a:rPr>
                        <a:t>MIT</a:t>
                      </a:r>
                      <a:r>
                        <a:rPr kumimoji="0" lang="en-US" sz="1600" b="1" i="0" u="none" strike="noStrike" kern="1200" baseline="0" dirty="0" smtClean="0">
                          <a:solidFill>
                            <a:schemeClr val="tx1"/>
                          </a:solidFill>
                          <a:latin typeface="Calibri" pitchFamily="34" charset="0"/>
                          <a:ea typeface="+mn-ea"/>
                          <a:cs typeface="Calibri" pitchFamily="34" charset="0"/>
                        </a:rPr>
                        <a:t> as one of the Business Incubator Center and sanctioned a grant of  </a:t>
                      </a:r>
                      <a:r>
                        <a:rPr kumimoji="0" lang="en-US" sz="1600" b="1" i="0" u="none" strike="noStrike" kern="1200" baseline="0" dirty="0" err="1" smtClean="0">
                          <a:solidFill>
                            <a:schemeClr val="tx1"/>
                          </a:solidFill>
                          <a:latin typeface="Calibri" pitchFamily="34" charset="0"/>
                          <a:ea typeface="+mn-ea"/>
                          <a:cs typeface="Calibri" pitchFamily="34" charset="0"/>
                        </a:rPr>
                        <a:t>Rs</a:t>
                      </a:r>
                      <a:r>
                        <a:rPr kumimoji="0" lang="en-US" sz="1600" b="1" i="0" u="none" strike="noStrike" kern="1200" baseline="0" dirty="0" smtClean="0">
                          <a:solidFill>
                            <a:schemeClr val="tx1"/>
                          </a:solidFill>
                          <a:latin typeface="Calibri" pitchFamily="34" charset="0"/>
                          <a:ea typeface="+mn-ea"/>
                          <a:cs typeface="Calibri" pitchFamily="34" charset="0"/>
                        </a:rPr>
                        <a:t>. 6 Lakhs per </a:t>
                      </a:r>
                      <a:r>
                        <a:rPr kumimoji="0" lang="en-US" sz="1600" b="1" i="0" u="none" strike="noStrike" kern="1200" baseline="0" dirty="0" smtClean="0">
                          <a:solidFill>
                            <a:srgbClr val="FF0000"/>
                          </a:solidFill>
                          <a:latin typeface="Calibri" pitchFamily="34" charset="0"/>
                          <a:ea typeface="+mn-ea"/>
                          <a:cs typeface="Calibri" pitchFamily="34" charset="0"/>
                        </a:rPr>
                        <a:t>project</a:t>
                      </a:r>
                      <a:r>
                        <a:rPr kumimoji="0" lang="en-US" sz="1600" b="1" i="0" u="none" strike="noStrike" kern="1200" baseline="0" dirty="0" smtClean="0">
                          <a:solidFill>
                            <a:schemeClr val="tx1"/>
                          </a:solidFill>
                          <a:latin typeface="Calibri" pitchFamily="34" charset="0"/>
                          <a:ea typeface="+mn-ea"/>
                          <a:cs typeface="Calibri" pitchFamily="34" charset="0"/>
                        </a:rPr>
                        <a:t>.</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41248">
                <a:tc>
                  <a:txBody>
                    <a:bodyPr/>
                    <a:lstStyle/>
                    <a:p>
                      <a:pPr algn="ctr" fontAlgn="ctr"/>
                      <a:r>
                        <a:rPr lang="en-US" sz="1600" b="1" i="0" u="none" strike="noStrike" dirty="0" smtClean="0">
                          <a:solidFill>
                            <a:schemeClr val="tx1"/>
                          </a:solidFill>
                          <a:latin typeface="Calibri" pitchFamily="34" charset="0"/>
                          <a:cs typeface="Calibri" pitchFamily="34" charset="0"/>
                        </a:rPr>
                        <a:t>6</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r>
                        <a:rPr lang="en-US" sz="1600" b="1" i="0" u="none" strike="noStrike" dirty="0" smtClean="0">
                          <a:solidFill>
                            <a:schemeClr val="tx1"/>
                          </a:solidFill>
                          <a:latin typeface="Calibri" pitchFamily="34" charset="0"/>
                          <a:cs typeface="Calibri" pitchFamily="34" charset="0"/>
                        </a:rPr>
                        <a:t> </a:t>
                      </a:r>
                      <a:r>
                        <a:rPr kumimoji="0" lang="en-IN" sz="1600" b="1" i="0" u="none" strike="noStrike" kern="1200" dirty="0" smtClean="0">
                          <a:solidFill>
                            <a:schemeClr val="tx1"/>
                          </a:solidFill>
                          <a:latin typeface="Calibri" pitchFamily="34" charset="0"/>
                          <a:ea typeface="+mn-ea"/>
                          <a:cs typeface="Calibri" pitchFamily="34" charset="0"/>
                        </a:rPr>
                        <a:t>MIT has been awarded with an </a:t>
                      </a:r>
                      <a:r>
                        <a:rPr kumimoji="0" lang="en-IN" sz="1600" b="1" i="0" u="none" strike="noStrike" kern="1200" dirty="0" smtClean="0">
                          <a:solidFill>
                            <a:srgbClr val="FF0000"/>
                          </a:solidFill>
                          <a:latin typeface="Calibri" pitchFamily="34" charset="0"/>
                          <a:ea typeface="+mn-ea"/>
                          <a:cs typeface="Calibri" pitchFamily="34" charset="0"/>
                        </a:rPr>
                        <a:t>Outstanding Institution Award </a:t>
                      </a:r>
                      <a:r>
                        <a:rPr kumimoji="0" lang="en-IN" sz="1600" b="1" i="0" u="none" strike="noStrike" kern="1200" dirty="0" smtClean="0">
                          <a:solidFill>
                            <a:schemeClr val="tx1"/>
                          </a:solidFill>
                          <a:latin typeface="Calibri" pitchFamily="34" charset="0"/>
                          <a:ea typeface="+mn-ea"/>
                          <a:cs typeface="Calibri" pitchFamily="34" charset="0"/>
                        </a:rPr>
                        <a:t>by Rotary Club-East on </a:t>
                      </a:r>
                      <a:r>
                        <a:rPr kumimoji="0" lang="en-IN" sz="1600" b="1" i="0" u="none" strike="noStrike" kern="1200" dirty="0" smtClean="0">
                          <a:solidFill>
                            <a:srgbClr val="FF0000"/>
                          </a:solidFill>
                          <a:latin typeface="Calibri" pitchFamily="34" charset="0"/>
                          <a:ea typeface="+mn-ea"/>
                          <a:cs typeface="Calibri" pitchFamily="34" charset="0"/>
                        </a:rPr>
                        <a:t>15</a:t>
                      </a:r>
                      <a:r>
                        <a:rPr kumimoji="0" lang="en-IN" sz="1600" b="1" i="0" u="none" strike="noStrike" kern="1200" baseline="30000" dirty="0" smtClean="0">
                          <a:solidFill>
                            <a:srgbClr val="FF0000"/>
                          </a:solidFill>
                          <a:latin typeface="Calibri" pitchFamily="34" charset="0"/>
                          <a:ea typeface="+mn-ea"/>
                          <a:cs typeface="Calibri" pitchFamily="34" charset="0"/>
                        </a:rPr>
                        <a:t>th</a:t>
                      </a:r>
                      <a:r>
                        <a:rPr kumimoji="0" lang="en-IN" sz="1600" b="1" i="0" u="none" strike="noStrike" kern="1200" baseline="0" dirty="0" smtClean="0">
                          <a:solidFill>
                            <a:srgbClr val="FF0000"/>
                          </a:solidFill>
                          <a:latin typeface="Calibri" pitchFamily="34" charset="0"/>
                          <a:ea typeface="+mn-ea"/>
                          <a:cs typeface="Calibri" pitchFamily="34" charset="0"/>
                        </a:rPr>
                        <a:t> August </a:t>
                      </a:r>
                      <a:r>
                        <a:rPr kumimoji="0" lang="en-IN" sz="1600" b="1" i="0" u="none" strike="noStrike" kern="1200" dirty="0" smtClean="0">
                          <a:solidFill>
                            <a:srgbClr val="FF0000"/>
                          </a:solidFill>
                          <a:latin typeface="Calibri" pitchFamily="34" charset="0"/>
                          <a:ea typeface="+mn-ea"/>
                          <a:cs typeface="Calibri" pitchFamily="34" charset="0"/>
                        </a:rPr>
                        <a:t>2021</a:t>
                      </a:r>
                      <a:endParaRPr kumimoji="0" lang="en-IN" sz="1600" b="1" i="0" u="none" strike="noStrike" kern="1200" dirty="0" smtClean="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6" name="Slide Number Placeholder 5"/>
          <p:cNvSpPr>
            <a:spLocks noGrp="1"/>
          </p:cNvSpPr>
          <p:nvPr>
            <p:ph type="sldNum" sz="quarter" idx="12"/>
          </p:nvPr>
        </p:nvSpPr>
        <p:spPr/>
        <p:txBody>
          <a:bodyPr/>
          <a:lstStyle/>
          <a:p>
            <a:fld id="{6F42FDE4-A7DD-41A7-A0A6-9B649FB43336}" type="slidenum">
              <a:rPr kumimoji="0" lang="en-US" smtClean="0"/>
              <a:pPr/>
              <a:t>11</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6"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1913742512"/>
      </p:ext>
    </p:extLst>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66803751"/>
              </p:ext>
            </p:extLst>
          </p:nvPr>
        </p:nvGraphicFramePr>
        <p:xfrm>
          <a:off x="395536" y="831559"/>
          <a:ext cx="7715304" cy="2028223"/>
        </p:xfrm>
        <a:graphic>
          <a:graphicData uri="http://schemas.openxmlformats.org/drawingml/2006/table">
            <a:tbl>
              <a:tblPr/>
              <a:tblGrid>
                <a:gridCol w="532090"/>
                <a:gridCol w="7183214"/>
              </a:tblGrid>
              <a:tr h="831904">
                <a:tc>
                  <a:txBody>
                    <a:bodyPr/>
                    <a:lstStyle/>
                    <a:p>
                      <a:pPr algn="ctr" fontAlgn="ctr"/>
                      <a:r>
                        <a:rPr lang="en-US" sz="1600" b="1" i="0" u="none" strike="noStrike" dirty="0" smtClean="0">
                          <a:solidFill>
                            <a:schemeClr val="tx1"/>
                          </a:solidFill>
                          <a:latin typeface="Calibri" pitchFamily="34" charset="0"/>
                          <a:cs typeface="Calibri" pitchFamily="34" charset="0"/>
                        </a:rPr>
                        <a:t>7</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fontAlgn="ctr"/>
                      <a:r>
                        <a:rPr lang="en-IN" sz="1600" b="1" i="0" u="none" strike="noStrike" kern="1200" dirty="0" smtClean="0">
                          <a:solidFill>
                            <a:schemeClr val="tx1"/>
                          </a:solidFill>
                          <a:latin typeface="Calibri" pitchFamily="34" charset="0"/>
                          <a:ea typeface="+mn-ea"/>
                          <a:cs typeface="Calibri" pitchFamily="34" charset="0"/>
                        </a:rPr>
                        <a:t>Visit of eminent personalities in institute</a:t>
                      </a:r>
                      <a:r>
                        <a:rPr lang="en-IN" sz="1600" b="1" i="0" u="none" strike="noStrike" kern="1200" baseline="0" dirty="0" smtClean="0">
                          <a:solidFill>
                            <a:schemeClr val="tx1"/>
                          </a:solidFill>
                          <a:latin typeface="Calibri" pitchFamily="34" charset="0"/>
                          <a:ea typeface="+mn-ea"/>
                          <a:cs typeface="Calibri" pitchFamily="34" charset="0"/>
                        </a:rPr>
                        <a:t> campus like </a:t>
                      </a:r>
                      <a:r>
                        <a:rPr lang="en-IN" sz="1600" b="1" i="0" u="none" strike="noStrike" kern="1200" dirty="0" smtClean="0">
                          <a:solidFill>
                            <a:schemeClr val="tx1"/>
                          </a:solidFill>
                          <a:latin typeface="Calibri" pitchFamily="34" charset="0"/>
                          <a:ea typeface="+mn-ea"/>
                          <a:cs typeface="Calibri" pitchFamily="34" charset="0"/>
                        </a:rPr>
                        <a:t>His Excellency </a:t>
                      </a:r>
                      <a:r>
                        <a:rPr lang="en-IN" sz="1600" b="1" i="0" u="none" strike="noStrike" kern="1200" dirty="0" err="1" smtClean="0">
                          <a:solidFill>
                            <a:srgbClr val="0E13F0"/>
                          </a:solidFill>
                          <a:latin typeface="Calibri" pitchFamily="34" charset="0"/>
                          <a:ea typeface="+mn-ea"/>
                          <a:cs typeface="Calibri" pitchFamily="34" charset="0"/>
                        </a:rPr>
                        <a:t>Dr.</a:t>
                      </a:r>
                      <a:r>
                        <a:rPr lang="en-IN" sz="1600" b="1" i="0" u="none" strike="noStrike" kern="1200" dirty="0" smtClean="0">
                          <a:solidFill>
                            <a:srgbClr val="0E13F0"/>
                          </a:solidFill>
                          <a:latin typeface="Calibri" pitchFamily="34" charset="0"/>
                          <a:ea typeface="+mn-ea"/>
                          <a:cs typeface="Calibri" pitchFamily="34" charset="0"/>
                        </a:rPr>
                        <a:t> A P J Abdul </a:t>
                      </a:r>
                    </a:p>
                    <a:p>
                      <a:pPr algn="just" fontAlgn="ctr"/>
                      <a:r>
                        <a:rPr lang="en-IN" sz="1600" b="1" i="0" u="none" strike="noStrike" kern="1200" dirty="0" smtClean="0">
                          <a:solidFill>
                            <a:srgbClr val="0E13F0"/>
                          </a:solidFill>
                          <a:latin typeface="Calibri" pitchFamily="34" charset="0"/>
                          <a:ea typeface="+mn-ea"/>
                          <a:cs typeface="Calibri" pitchFamily="34" charset="0"/>
                        </a:rPr>
                        <a:t> </a:t>
                      </a:r>
                      <a:r>
                        <a:rPr lang="en-IN" sz="1600" b="1" i="0" u="none" strike="noStrike" kern="1200" dirty="0" err="1" smtClean="0">
                          <a:solidFill>
                            <a:srgbClr val="0E13F0"/>
                          </a:solidFill>
                          <a:latin typeface="Calibri" pitchFamily="34" charset="0"/>
                          <a:ea typeface="+mn-ea"/>
                          <a:cs typeface="Calibri" pitchFamily="34" charset="0"/>
                        </a:rPr>
                        <a:t>Kalam</a:t>
                      </a:r>
                      <a:r>
                        <a:rPr lang="en-IN" sz="1600" b="1" i="0" u="none" strike="noStrike" kern="1200" dirty="0" smtClean="0">
                          <a:solidFill>
                            <a:srgbClr val="0E13F0"/>
                          </a:solidFill>
                          <a:latin typeface="Calibri" pitchFamily="34" charset="0"/>
                          <a:ea typeface="+mn-ea"/>
                          <a:cs typeface="Calibri" pitchFamily="34" charset="0"/>
                        </a:rPr>
                        <a:t>, </a:t>
                      </a:r>
                      <a:r>
                        <a:rPr lang="en-IN" sz="1600" b="1" i="0" u="none" strike="noStrike" kern="1200" dirty="0" err="1" smtClean="0">
                          <a:solidFill>
                            <a:srgbClr val="0E13F0"/>
                          </a:solidFill>
                          <a:latin typeface="Calibri" pitchFamily="34" charset="0"/>
                          <a:ea typeface="+mn-ea"/>
                          <a:cs typeface="Calibri" pitchFamily="34" charset="0"/>
                        </a:rPr>
                        <a:t>Dr.</a:t>
                      </a:r>
                      <a:r>
                        <a:rPr lang="en-IN" sz="1600" b="1" i="0" u="none" strike="noStrike" kern="1200" dirty="0" smtClean="0">
                          <a:solidFill>
                            <a:srgbClr val="0E13F0"/>
                          </a:solidFill>
                          <a:latin typeface="Calibri" pitchFamily="34" charset="0"/>
                          <a:ea typeface="+mn-ea"/>
                          <a:cs typeface="Calibri" pitchFamily="34" charset="0"/>
                        </a:rPr>
                        <a:t> Kiran </a:t>
                      </a:r>
                      <a:r>
                        <a:rPr lang="en-IN" sz="1600" b="1" i="0" u="none" strike="noStrike" kern="1200" dirty="0" err="1" smtClean="0">
                          <a:solidFill>
                            <a:srgbClr val="0E13F0"/>
                          </a:solidFill>
                          <a:latin typeface="Calibri" pitchFamily="34" charset="0"/>
                          <a:ea typeface="+mn-ea"/>
                          <a:cs typeface="Calibri" pitchFamily="34" charset="0"/>
                        </a:rPr>
                        <a:t>Bedi</a:t>
                      </a:r>
                      <a:r>
                        <a:rPr lang="en-IN" sz="1600" b="1" i="0" u="none" strike="noStrike" kern="1200" dirty="0" smtClean="0">
                          <a:solidFill>
                            <a:srgbClr val="0E13F0"/>
                          </a:solidFill>
                          <a:latin typeface="Calibri" pitchFamily="34" charset="0"/>
                          <a:ea typeface="+mn-ea"/>
                          <a:cs typeface="Calibri" pitchFamily="34" charset="0"/>
                        </a:rPr>
                        <a:t>, </a:t>
                      </a:r>
                      <a:r>
                        <a:rPr lang="en-IN" sz="1600" b="1" i="0" u="none" strike="noStrike" kern="1200" dirty="0" err="1" smtClean="0">
                          <a:solidFill>
                            <a:srgbClr val="0E13F0"/>
                          </a:solidFill>
                          <a:latin typeface="Calibri" pitchFamily="34" charset="0"/>
                          <a:ea typeface="+mn-ea"/>
                          <a:cs typeface="Calibri" pitchFamily="34" charset="0"/>
                        </a:rPr>
                        <a:t>Dr.</a:t>
                      </a:r>
                      <a:r>
                        <a:rPr lang="en-IN" sz="1600" b="1" i="0" u="none" strike="noStrike" kern="1200" dirty="0" smtClean="0">
                          <a:solidFill>
                            <a:srgbClr val="0E13F0"/>
                          </a:solidFill>
                          <a:latin typeface="Calibri" pitchFamily="34" charset="0"/>
                          <a:ea typeface="+mn-ea"/>
                          <a:cs typeface="Calibri" pitchFamily="34" charset="0"/>
                        </a:rPr>
                        <a:t> Harsh </a:t>
                      </a:r>
                      <a:r>
                        <a:rPr lang="en-IN" sz="1600" b="1" i="0" u="none" strike="noStrike" kern="1200" dirty="0" err="1" smtClean="0">
                          <a:solidFill>
                            <a:srgbClr val="0E13F0"/>
                          </a:solidFill>
                          <a:latin typeface="Calibri" pitchFamily="34" charset="0"/>
                          <a:ea typeface="+mn-ea"/>
                          <a:cs typeface="Calibri" pitchFamily="34" charset="0"/>
                        </a:rPr>
                        <a:t>Vardhan</a:t>
                      </a:r>
                      <a:r>
                        <a:rPr lang="en-IN" sz="1600" b="1" i="0" u="none" strike="noStrike" kern="1200" dirty="0" smtClean="0">
                          <a:solidFill>
                            <a:schemeClr val="tx1"/>
                          </a:solidFill>
                          <a:latin typeface="Calibri" pitchFamily="34" charset="0"/>
                          <a:ea typeface="+mn-ea"/>
                          <a:cs typeface="Calibri" pitchFamily="34" charset="0"/>
                        </a:rPr>
                        <a:t>(Union</a:t>
                      </a:r>
                      <a:r>
                        <a:rPr lang="en-IN" sz="1600" b="1" i="0" u="none" strike="noStrike" kern="1200" baseline="0" dirty="0" smtClean="0">
                          <a:solidFill>
                            <a:schemeClr val="tx1"/>
                          </a:solidFill>
                          <a:latin typeface="Calibri" pitchFamily="34" charset="0"/>
                          <a:ea typeface="+mn-ea"/>
                          <a:cs typeface="Calibri" pitchFamily="34" charset="0"/>
                        </a:rPr>
                        <a:t> Minister)</a:t>
                      </a:r>
                      <a:r>
                        <a:rPr lang="en-IN" sz="1600" b="1" i="0" u="none" strike="noStrike" kern="1200" dirty="0" smtClean="0">
                          <a:solidFill>
                            <a:srgbClr val="0E13F0"/>
                          </a:solidFill>
                          <a:latin typeface="Calibri" pitchFamily="34" charset="0"/>
                          <a:ea typeface="+mn-ea"/>
                          <a:cs typeface="Calibri" pitchFamily="34" charset="0"/>
                        </a:rPr>
                        <a:t>, </a:t>
                      </a:r>
                      <a:r>
                        <a:rPr lang="en-IN" sz="1600" b="1" i="0" u="none" strike="noStrike" kern="1200" dirty="0" err="1" smtClean="0">
                          <a:solidFill>
                            <a:srgbClr val="0E13F0"/>
                          </a:solidFill>
                          <a:latin typeface="Calibri" pitchFamily="34" charset="0"/>
                          <a:ea typeface="+mn-ea"/>
                          <a:cs typeface="Calibri" pitchFamily="34" charset="0"/>
                        </a:rPr>
                        <a:t>Prof.</a:t>
                      </a:r>
                      <a:r>
                        <a:rPr lang="en-IN" sz="1600" b="1" i="0" u="none" strike="noStrike" kern="1200" dirty="0" smtClean="0">
                          <a:solidFill>
                            <a:srgbClr val="0E13F0"/>
                          </a:solidFill>
                          <a:latin typeface="Calibri" pitchFamily="34" charset="0"/>
                          <a:ea typeface="+mn-ea"/>
                          <a:cs typeface="Calibri" pitchFamily="34" charset="0"/>
                        </a:rPr>
                        <a:t> Vinay Pathak </a:t>
                      </a:r>
                      <a:r>
                        <a:rPr lang="en-IN" sz="1600" b="1" i="0" u="none" strike="noStrike" kern="1200" dirty="0" smtClean="0">
                          <a:solidFill>
                            <a:schemeClr val="tx1"/>
                          </a:solidFill>
                          <a:latin typeface="Calibri" pitchFamily="34" charset="0"/>
                          <a:ea typeface="+mn-ea"/>
                          <a:cs typeface="Calibri" pitchFamily="34" charset="0"/>
                        </a:rPr>
                        <a:t>(Vice </a:t>
                      </a:r>
                    </a:p>
                    <a:p>
                      <a:pPr algn="just" fontAlgn="ctr"/>
                      <a:r>
                        <a:rPr lang="en-IN" sz="1600" b="1" i="0" u="none" strike="noStrike" kern="1200" dirty="0" smtClean="0">
                          <a:solidFill>
                            <a:schemeClr val="tx1"/>
                          </a:solidFill>
                          <a:latin typeface="Calibri" pitchFamily="34" charset="0"/>
                          <a:ea typeface="+mn-ea"/>
                          <a:cs typeface="Calibri" pitchFamily="34" charset="0"/>
                        </a:rPr>
                        <a:t> Chancellor, AKTU Lucknow)</a:t>
                      </a:r>
                      <a:r>
                        <a:rPr lang="en-IN" sz="1600" b="1" i="0" u="none" strike="noStrike" kern="1200" dirty="0" smtClean="0">
                          <a:solidFill>
                            <a:srgbClr val="0E13F0"/>
                          </a:solidFill>
                          <a:latin typeface="Calibri" pitchFamily="34" charset="0"/>
                          <a:ea typeface="+mn-ea"/>
                          <a:cs typeface="Calibri" pitchFamily="34" charset="0"/>
                        </a:rPr>
                        <a:t>, </a:t>
                      </a:r>
                      <a:r>
                        <a:rPr lang="en-IN" sz="1600" b="1" i="0" u="none" strike="noStrike" kern="1200" dirty="0" err="1" smtClean="0">
                          <a:solidFill>
                            <a:srgbClr val="0E13F0"/>
                          </a:solidFill>
                          <a:latin typeface="Calibri" pitchFamily="34" charset="0"/>
                          <a:ea typeface="+mn-ea"/>
                          <a:cs typeface="Calibri" pitchFamily="34" charset="0"/>
                        </a:rPr>
                        <a:t>Dr.</a:t>
                      </a:r>
                      <a:r>
                        <a:rPr lang="en-IN" sz="1600" b="1" i="0" u="none" strike="noStrike" kern="1200" dirty="0" smtClean="0">
                          <a:solidFill>
                            <a:srgbClr val="0E13F0"/>
                          </a:solidFill>
                          <a:latin typeface="Calibri" pitchFamily="34" charset="0"/>
                          <a:ea typeface="+mn-ea"/>
                          <a:cs typeface="Calibri" pitchFamily="34" charset="0"/>
                        </a:rPr>
                        <a:t> </a:t>
                      </a:r>
                      <a:r>
                        <a:rPr lang="en-IN" sz="1600" b="1" i="0" u="none" strike="noStrike" kern="1200" dirty="0" err="1" smtClean="0">
                          <a:solidFill>
                            <a:srgbClr val="0E13F0"/>
                          </a:solidFill>
                          <a:latin typeface="Calibri" pitchFamily="34" charset="0"/>
                          <a:ea typeface="+mn-ea"/>
                          <a:cs typeface="Calibri" pitchFamily="34" charset="0"/>
                        </a:rPr>
                        <a:t>Mangu</a:t>
                      </a:r>
                      <a:r>
                        <a:rPr lang="en-IN" sz="1600" b="1" i="0" u="none" strike="noStrike" kern="1200" dirty="0" smtClean="0">
                          <a:solidFill>
                            <a:srgbClr val="0E13F0"/>
                          </a:solidFill>
                          <a:latin typeface="Calibri" pitchFamily="34" charset="0"/>
                          <a:ea typeface="+mn-ea"/>
                          <a:cs typeface="Calibri" pitchFamily="34" charset="0"/>
                        </a:rPr>
                        <a:t> Singh,</a:t>
                      </a:r>
                      <a:r>
                        <a:rPr lang="en-IN" sz="1600" b="1" i="0" u="none" strike="noStrike" kern="1200" dirty="0" smtClean="0">
                          <a:solidFill>
                            <a:schemeClr val="tx1"/>
                          </a:solidFill>
                          <a:latin typeface="Calibri" pitchFamily="34" charset="0"/>
                          <a:ea typeface="+mn-ea"/>
                          <a:cs typeface="Calibri" pitchFamily="34" charset="0"/>
                        </a:rPr>
                        <a:t>(Director,</a:t>
                      </a:r>
                      <a:r>
                        <a:rPr lang="en-IN" sz="1600" b="1" i="0" u="none" strike="noStrike" kern="1200" baseline="0" dirty="0" smtClean="0">
                          <a:solidFill>
                            <a:schemeClr val="tx1"/>
                          </a:solidFill>
                          <a:latin typeface="Calibri" pitchFamily="34" charset="0"/>
                          <a:ea typeface="+mn-ea"/>
                          <a:cs typeface="Calibri" pitchFamily="34" charset="0"/>
                        </a:rPr>
                        <a:t> DMRC)</a:t>
                      </a:r>
                      <a:r>
                        <a:rPr lang="en-IN" sz="1600" b="1" i="0" u="none" strike="noStrike" kern="1200" baseline="0" dirty="0" smtClean="0">
                          <a:solidFill>
                            <a:srgbClr val="0E13F0"/>
                          </a:solidFill>
                          <a:latin typeface="Calibri" pitchFamily="34" charset="0"/>
                          <a:ea typeface="+mn-ea"/>
                          <a:cs typeface="Calibri" pitchFamily="34" charset="0"/>
                        </a:rPr>
                        <a:t>.</a:t>
                      </a:r>
                      <a:r>
                        <a:rPr lang="en-IN" sz="1600" b="1" i="0" u="none" strike="noStrike" kern="1200" baseline="0" dirty="0" smtClean="0">
                          <a:solidFill>
                            <a:schemeClr val="tx1"/>
                          </a:solidFill>
                          <a:latin typeface="Calibri" pitchFamily="34" charset="0"/>
                          <a:ea typeface="+mn-ea"/>
                          <a:cs typeface="Calibri" pitchFamily="34" charset="0"/>
                        </a:rPr>
                        <a:t> </a:t>
                      </a:r>
                      <a:endParaRPr lang="en-IN" sz="1600" b="1" i="0" u="none" strike="noStrike" kern="1200" dirty="0" smtClean="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25967">
                <a:tc>
                  <a:txBody>
                    <a:bodyPr/>
                    <a:lstStyle/>
                    <a:p>
                      <a:pPr algn="ctr" fontAlgn="ctr"/>
                      <a:r>
                        <a:rPr lang="en-US" sz="1600" b="1" i="0" u="none" strike="noStrike" dirty="0" smtClean="0">
                          <a:solidFill>
                            <a:schemeClr val="tx1"/>
                          </a:solidFill>
                          <a:latin typeface="Calibri" pitchFamily="34" charset="0"/>
                          <a:cs typeface="Calibri" pitchFamily="34" charset="0"/>
                        </a:rPr>
                        <a:t>8</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fontAlgn="ctr"/>
                      <a:r>
                        <a:rPr lang="en-IN" sz="1600" b="1" i="0" u="none" strike="noStrike" dirty="0" smtClean="0">
                          <a:solidFill>
                            <a:schemeClr val="tx1"/>
                          </a:solidFill>
                          <a:latin typeface="Calibri" pitchFamily="34" charset="0"/>
                          <a:cs typeface="Calibri" pitchFamily="34" charset="0"/>
                        </a:rPr>
                        <a:t>Institute was awarded on </a:t>
                      </a:r>
                      <a:r>
                        <a:rPr lang="en-IN" sz="1600" b="1" i="0" u="none" strike="noStrike" dirty="0" smtClean="0">
                          <a:solidFill>
                            <a:srgbClr val="FF0000"/>
                          </a:solidFill>
                          <a:latin typeface="Calibri" pitchFamily="34" charset="0"/>
                          <a:cs typeface="Calibri" pitchFamily="34" charset="0"/>
                        </a:rPr>
                        <a:t>AKTU</a:t>
                      </a:r>
                      <a:r>
                        <a:rPr lang="en-IN" sz="1600" b="1" i="0" u="none" strike="noStrike" dirty="0" smtClean="0">
                          <a:solidFill>
                            <a:schemeClr val="tx1"/>
                          </a:solidFill>
                          <a:latin typeface="Calibri" pitchFamily="34" charset="0"/>
                          <a:cs typeface="Calibri" pitchFamily="34" charset="0"/>
                        </a:rPr>
                        <a:t> FOUNDATION DAY, </a:t>
                      </a:r>
                      <a:r>
                        <a:rPr lang="en-IN" sz="1600" b="1" i="0" u="none" strike="noStrike" dirty="0" smtClean="0">
                          <a:solidFill>
                            <a:srgbClr val="FF0000"/>
                          </a:solidFill>
                          <a:latin typeface="Calibri" pitchFamily="34" charset="0"/>
                          <a:cs typeface="Calibri" pitchFamily="34" charset="0"/>
                        </a:rPr>
                        <a:t>26</a:t>
                      </a:r>
                      <a:r>
                        <a:rPr lang="en-IN" sz="1600" b="1" i="0" u="none" strike="noStrike" baseline="30000" dirty="0" smtClean="0">
                          <a:solidFill>
                            <a:srgbClr val="FF0000"/>
                          </a:solidFill>
                          <a:latin typeface="Calibri" pitchFamily="34" charset="0"/>
                          <a:cs typeface="Calibri" pitchFamily="34" charset="0"/>
                        </a:rPr>
                        <a:t>th</a:t>
                      </a:r>
                      <a:r>
                        <a:rPr lang="en-IN" sz="1600" b="1" i="0" u="none" strike="noStrike" dirty="0" smtClean="0">
                          <a:solidFill>
                            <a:srgbClr val="FF0000"/>
                          </a:solidFill>
                          <a:latin typeface="Calibri" pitchFamily="34" charset="0"/>
                          <a:cs typeface="Calibri" pitchFamily="34" charset="0"/>
                        </a:rPr>
                        <a:t> July, 2019</a:t>
                      </a:r>
                      <a:r>
                        <a:rPr lang="en-IN" sz="1600" b="1" i="0" u="none" strike="noStrike" dirty="0" smtClean="0">
                          <a:solidFill>
                            <a:schemeClr val="tx1"/>
                          </a:solidFill>
                          <a:latin typeface="Calibri" pitchFamily="34" charset="0"/>
                          <a:cs typeface="Calibri" pitchFamily="34" charset="0"/>
                        </a:rPr>
                        <a:t> for its excellent </a:t>
                      </a:r>
                    </a:p>
                    <a:p>
                      <a:pPr algn="just" fontAlgn="ctr"/>
                      <a:r>
                        <a:rPr lang="en-IN" sz="1600" b="1" i="0" u="none" strike="noStrike" dirty="0" smtClean="0">
                          <a:solidFill>
                            <a:schemeClr val="tx1"/>
                          </a:solidFill>
                          <a:latin typeface="Calibri" pitchFamily="34" charset="0"/>
                          <a:cs typeface="Calibri" pitchFamily="34" charset="0"/>
                        </a:rPr>
                        <a:t> contribution and support for making AKTU a renowned university.</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70352">
                <a:tc>
                  <a:txBody>
                    <a:bodyPr/>
                    <a:lstStyle/>
                    <a:p>
                      <a:pPr algn="ctr" fontAlgn="ctr"/>
                      <a:r>
                        <a:rPr lang="en-US" sz="1600" b="1" i="0" u="none" strike="noStrike" dirty="0" smtClean="0">
                          <a:solidFill>
                            <a:schemeClr val="tx1"/>
                          </a:solidFill>
                          <a:latin typeface="Calibri" pitchFamily="34" charset="0"/>
                          <a:cs typeface="Calibri" pitchFamily="34" charset="0"/>
                        </a:rPr>
                        <a:t>9</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latin typeface="Calibri" pitchFamily="34" charset="0"/>
                          <a:cs typeface="Calibri" pitchFamily="34" charset="0"/>
                        </a:rPr>
                        <a:t>Institute is developing center for skill and entrepreneurship development in association</a:t>
                      </a:r>
                      <a:r>
                        <a:rPr lang="en-US" sz="1600" b="1" i="0" u="none" strike="noStrike" baseline="0" dirty="0" smtClean="0">
                          <a:solidFill>
                            <a:schemeClr val="tx1"/>
                          </a:solidFill>
                          <a:latin typeface="Calibri" pitchFamily="34" charset="0"/>
                          <a:cs typeface="Calibri" pitchFamily="34" charset="0"/>
                        </a:rPr>
                        <a:t> </a:t>
                      </a:r>
                      <a:r>
                        <a:rPr lang="en-US" sz="1600" b="1" i="0" u="none" strike="noStrike" dirty="0" smtClean="0">
                          <a:solidFill>
                            <a:schemeClr val="tx1"/>
                          </a:solidFill>
                          <a:latin typeface="Calibri" pitchFamily="34" charset="0"/>
                          <a:cs typeface="Calibri" pitchFamily="34" charset="0"/>
                        </a:rPr>
                        <a:t>with </a:t>
                      </a:r>
                      <a:r>
                        <a:rPr lang="en-US" sz="1600" b="1" i="0" u="none" strike="noStrike" dirty="0" smtClean="0">
                          <a:solidFill>
                            <a:srgbClr val="FF0000"/>
                          </a:solidFill>
                          <a:latin typeface="Calibri" pitchFamily="34" charset="0"/>
                          <a:cs typeface="Calibri" pitchFamily="34" charset="0"/>
                        </a:rPr>
                        <a:t>DCS</a:t>
                      </a:r>
                      <a:r>
                        <a:rPr lang="en-US" sz="1600" b="1" i="0" u="none" strike="noStrike" dirty="0" smtClean="0">
                          <a:solidFill>
                            <a:schemeClr val="tx1"/>
                          </a:solidFill>
                          <a:latin typeface="Calibri" pitchFamily="34" charset="0"/>
                          <a:cs typeface="Calibri" pitchFamily="34" charset="0"/>
                        </a:rPr>
                        <a:t> with total project cost of </a:t>
                      </a:r>
                      <a:r>
                        <a:rPr lang="en-US" sz="1600" b="1" i="0" u="none" strike="noStrike" dirty="0" err="1" smtClean="0">
                          <a:solidFill>
                            <a:srgbClr val="FF0000"/>
                          </a:solidFill>
                          <a:latin typeface="Calibri" pitchFamily="34" charset="0"/>
                          <a:cs typeface="Calibri" pitchFamily="34" charset="0"/>
                        </a:rPr>
                        <a:t>Rs</a:t>
                      </a:r>
                      <a:r>
                        <a:rPr lang="en-US" sz="1600" b="1" i="0" u="none" strike="noStrike" dirty="0" smtClean="0">
                          <a:solidFill>
                            <a:srgbClr val="FF0000"/>
                          </a:solidFill>
                          <a:latin typeface="Calibri" pitchFamily="34" charset="0"/>
                          <a:cs typeface="Calibri" pitchFamily="34" charset="0"/>
                        </a:rPr>
                        <a:t>. 30 Crores</a:t>
                      </a:r>
                      <a:r>
                        <a:rPr lang="en-US" sz="1600" b="1" i="0" u="none" strike="noStrike" dirty="0" smtClean="0">
                          <a:solidFill>
                            <a:schemeClr val="tx1"/>
                          </a:solidFill>
                          <a:latin typeface="Calibri" pitchFamily="34" charset="0"/>
                          <a:cs typeface="Calibri" pitchFamily="34" charset="0"/>
                        </a:rPr>
                        <a:t>.</a:t>
                      </a:r>
                      <a:endParaRPr lang="en-US" sz="1600" b="1" i="0" u="none" strike="noStrike" kern="1200" dirty="0" smtClean="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4" name="Rectangle 3"/>
          <p:cNvSpPr/>
          <p:nvPr/>
        </p:nvSpPr>
        <p:spPr>
          <a:xfrm>
            <a:off x="107504" y="267494"/>
            <a:ext cx="8631112" cy="461665"/>
          </a:xfrm>
          <a:prstGeom prst="rect">
            <a:avLst/>
          </a:prstGeom>
        </p:spPr>
        <p:txBody>
          <a:bodyPr wrap="square">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Institute Achievements</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…(2/2)</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pic>
        <p:nvPicPr>
          <p:cNvPr id="5" name="Picture 2">
            <a:extLst>
              <a:ext uri="{FF2B5EF4-FFF2-40B4-BE49-F238E27FC236}">
                <a16:creationId xmlns:a16="http://schemas.microsoft.com/office/drawing/2014/main" xmlns="" id="{E9BB0917-055F-4F0A-9BB5-1A9B8445D87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674" r="11765" b="27716"/>
          <a:stretch/>
        </p:blipFill>
        <p:spPr bwMode="auto">
          <a:xfrm>
            <a:off x="179512" y="3075806"/>
            <a:ext cx="1944216"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4" descr="C:\Documents and Settings\Administrator\Desktop\535704_102953366512109_1539298778_n.jpg"/>
          <p:cNvPicPr>
            <a:picLocks noChangeAspect="1" noChangeArrowheads="1"/>
          </p:cNvPicPr>
          <p:nvPr/>
        </p:nvPicPr>
        <p:blipFill rotWithShape="1">
          <a:blip r:embed="rId3" cstate="print"/>
          <a:srcRect l="11112" r="13888" b="6502"/>
          <a:stretch/>
        </p:blipFill>
        <p:spPr bwMode="auto">
          <a:xfrm>
            <a:off x="2123728" y="3075806"/>
            <a:ext cx="1944216"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4"/>
          <p:cNvPicPr>
            <a:picLocks noChangeAspect="1" noChangeArrowheads="1"/>
          </p:cNvPicPr>
          <p:nvPr/>
        </p:nvPicPr>
        <p:blipFill rotWithShape="1">
          <a:blip r:embed="rId4" cstate="print"/>
          <a:srcRect t="3996" r="10880"/>
          <a:stretch/>
        </p:blipFill>
        <p:spPr bwMode="auto">
          <a:xfrm>
            <a:off x="6228184" y="3075806"/>
            <a:ext cx="1944216"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5" y="3075806"/>
            <a:ext cx="2232248"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lide Number Placeholder 8"/>
          <p:cNvSpPr>
            <a:spLocks noGrp="1"/>
          </p:cNvSpPr>
          <p:nvPr>
            <p:ph type="sldNum" sz="quarter" idx="12"/>
          </p:nvPr>
        </p:nvSpPr>
        <p:spPr/>
        <p:txBody>
          <a:bodyPr/>
          <a:lstStyle/>
          <a:p>
            <a:fld id="{6F42FDE4-A7DD-41A7-A0A6-9B649FB43336}" type="slidenum">
              <a:rPr kumimoji="0" lang="en-US" smtClean="0"/>
              <a:pPr/>
              <a:t>12</a:t>
            </a:fld>
            <a:endParaRPr kumimoji="0" lang="en-US" dirty="0"/>
          </a:p>
        </p:txBody>
      </p:sp>
      <p:pic>
        <p:nvPicPr>
          <p:cNvPr id="12" name="Picture 11">
            <a:extLst>
              <a:ext uri="{FF2B5EF4-FFF2-40B4-BE49-F238E27FC236}">
                <a16:creationId xmlns="" xmlns:a16="http://schemas.microsoft.com/office/drawing/2014/main" id="{CED83121-8EAC-4A70-8251-9B62840ABEDE}"/>
              </a:ext>
            </a:extLst>
          </p:cNvPr>
          <p:cNvPicPr/>
          <p:nvPr/>
        </p:nvPicPr>
        <p:blipFill>
          <a:blip r:embed="rId6"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398825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1470"/>
            <a:ext cx="8631112" cy="523220"/>
          </a:xfrm>
          <a:prstGeom prst="rect">
            <a:avLst/>
          </a:prstGeom>
          <a:noFill/>
        </p:spPr>
        <p:txBody>
          <a:bodyPr wrap="square" lIns="91440" tIns="45720" rIns="91440" bIns="45720">
            <a:spAutoFit/>
          </a:bodyPr>
          <a:lstStyle/>
          <a:p>
            <a:pPr algn="ctr"/>
            <a:r>
              <a:rPr lang="en-US" sz="28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Faculty Achievements</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…(1/4)</a:t>
            </a:r>
            <a:endParaRPr lang="en-US" sz="2000" b="1" cap="none" spc="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00583778"/>
              </p:ext>
            </p:extLst>
          </p:nvPr>
        </p:nvGraphicFramePr>
        <p:xfrm>
          <a:off x="179512" y="627534"/>
          <a:ext cx="7949504" cy="4303517"/>
        </p:xfrm>
        <a:graphic>
          <a:graphicData uri="http://schemas.openxmlformats.org/drawingml/2006/table">
            <a:tbl>
              <a:tblPr/>
              <a:tblGrid>
                <a:gridCol w="433131">
                  <a:extLst>
                    <a:ext uri="{9D8B030D-6E8A-4147-A177-3AD203B41FA5}">
                      <a16:colId xmlns="" xmlns:a16="http://schemas.microsoft.com/office/drawing/2014/main" val="20000"/>
                    </a:ext>
                  </a:extLst>
                </a:gridCol>
                <a:gridCol w="7516373">
                  <a:extLst>
                    <a:ext uri="{9D8B030D-6E8A-4147-A177-3AD203B41FA5}">
                      <a16:colId xmlns="" xmlns:a16="http://schemas.microsoft.com/office/drawing/2014/main" val="20001"/>
                    </a:ext>
                  </a:extLst>
                </a:gridCol>
              </a:tblGrid>
              <a:tr h="471881">
                <a:tc>
                  <a:txBody>
                    <a:bodyPr/>
                    <a:lstStyle/>
                    <a:p>
                      <a:pPr algn="ctr" fontAlgn="ctr"/>
                      <a:r>
                        <a:rPr lang="en-US" sz="1600" b="1" i="0" u="none" strike="noStrike" dirty="0">
                          <a:solidFill>
                            <a:schemeClr val="tx1"/>
                          </a:solidFill>
                          <a:latin typeface="Calibri" pitchFamily="34" charset="0"/>
                          <a:cs typeface="Calibri" pitchFamily="34" charset="0"/>
                        </a:rPr>
                        <a:t>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kumimoji="0" lang="en-IN" sz="2000" b="1" i="0" kern="1200" dirty="0" smtClean="0">
                          <a:solidFill>
                            <a:srgbClr val="0E13F0"/>
                          </a:solidFill>
                          <a:latin typeface="Calibri" pitchFamily="34" charset="0"/>
                          <a:ea typeface="+mn-ea"/>
                          <a:cs typeface="Calibri" pitchFamily="34" charset="0"/>
                          <a:hlinkClick r:id="rId3" action="ppaction://hlinkfile"/>
                        </a:rPr>
                        <a:t>25</a:t>
                      </a:r>
                      <a:r>
                        <a:rPr lang="en-IN" sz="2000" b="1" i="0" dirty="0" smtClean="0">
                          <a:solidFill>
                            <a:schemeClr val="tx1"/>
                          </a:solidFill>
                          <a:latin typeface="Calibri" pitchFamily="34" charset="0"/>
                          <a:cs typeface="Calibri" pitchFamily="34" charset="0"/>
                          <a:hlinkClick r:id="rId3" action="ppaction://hlinkfile"/>
                        </a:rPr>
                        <a:t> </a:t>
                      </a:r>
                      <a:r>
                        <a:rPr lang="en-IN" sz="2000" b="1" i="0" dirty="0" smtClean="0">
                          <a:solidFill>
                            <a:srgbClr val="0E13F0"/>
                          </a:solidFill>
                          <a:latin typeface="Calibri" pitchFamily="34" charset="0"/>
                          <a:cs typeface="Calibri" pitchFamily="34" charset="0"/>
                          <a:hlinkClick r:id="rId3" action="ppaction://hlinkfile"/>
                        </a:rPr>
                        <a:t>patents</a:t>
                      </a:r>
                      <a:r>
                        <a:rPr lang="en-IN" sz="2000" b="1" i="0" dirty="0" smtClean="0">
                          <a:solidFill>
                            <a:schemeClr val="tx1"/>
                          </a:solidFill>
                          <a:latin typeface="Calibri" pitchFamily="34" charset="0"/>
                          <a:cs typeface="Calibri" pitchFamily="34" charset="0"/>
                          <a:hlinkClick r:id="rId3" action="ppaction://hlinkfile"/>
                        </a:rPr>
                        <a:t> </a:t>
                      </a:r>
                      <a:r>
                        <a:rPr lang="en-IN" sz="1600" b="1" i="0" dirty="0" smtClean="0">
                          <a:solidFill>
                            <a:schemeClr val="tx1"/>
                          </a:solidFill>
                          <a:latin typeface="Calibri" pitchFamily="34" charset="0"/>
                          <a:cs typeface="Calibri" pitchFamily="34" charset="0"/>
                        </a:rPr>
                        <a:t>have been filed by the faculty members of different departments. </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0"/>
                  </a:ext>
                </a:extLst>
              </a:tr>
              <a:tr h="479360">
                <a:tc>
                  <a:txBody>
                    <a:bodyPr/>
                    <a:lstStyle/>
                    <a:p>
                      <a:pPr algn="ctr" fontAlgn="ctr"/>
                      <a:r>
                        <a:rPr lang="en-US" sz="1600" b="1" i="0" u="none" strike="noStrike" dirty="0" smtClean="0">
                          <a:solidFill>
                            <a:schemeClr val="tx1"/>
                          </a:solidFill>
                          <a:latin typeface="Calibri" pitchFamily="34" charset="0"/>
                          <a:cs typeface="Calibri" pitchFamily="34" charset="0"/>
                        </a:rPr>
                        <a:t>2</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Amit </a:t>
                      </a:r>
                      <a:r>
                        <a:rPr lang="en-IN" sz="1600" b="1" i="0" dirty="0" err="1" smtClean="0">
                          <a:solidFill>
                            <a:schemeClr val="tx1"/>
                          </a:solidFill>
                          <a:latin typeface="Calibri" pitchFamily="34" charset="0"/>
                          <a:cs typeface="Calibri" pitchFamily="34" charset="0"/>
                        </a:rPr>
                        <a:t>Saxena</a:t>
                      </a:r>
                      <a:r>
                        <a:rPr lang="en-IN" sz="1600" b="1" i="0" dirty="0" smtClean="0">
                          <a:solidFill>
                            <a:schemeClr val="tx1"/>
                          </a:solidFill>
                          <a:latin typeface="Calibri" pitchFamily="34" charset="0"/>
                          <a:cs typeface="Calibri" pitchFamily="34" charset="0"/>
                        </a:rPr>
                        <a:t> &amp; </a:t>
                      </a: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Kshitij</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Shinghal</a:t>
                      </a:r>
                      <a:r>
                        <a:rPr lang="en-IN" sz="1600" b="1" i="0" dirty="0" smtClean="0">
                          <a:solidFill>
                            <a:schemeClr val="tx1"/>
                          </a:solidFill>
                          <a:latin typeface="Calibri" pitchFamily="34" charset="0"/>
                          <a:cs typeface="Calibri" pitchFamily="34" charset="0"/>
                        </a:rPr>
                        <a:t> of EC</a:t>
                      </a:r>
                      <a:r>
                        <a:rPr lang="en-IN" sz="1600" b="1" i="0" baseline="0" dirty="0" smtClean="0">
                          <a:solidFill>
                            <a:schemeClr val="tx1"/>
                          </a:solidFill>
                          <a:latin typeface="Calibri" pitchFamily="34" charset="0"/>
                          <a:cs typeface="Calibri" pitchFamily="34" charset="0"/>
                        </a:rPr>
                        <a:t> dept. </a:t>
                      </a:r>
                      <a:r>
                        <a:rPr lang="en-IN" sz="1600" b="1" i="0" dirty="0" smtClean="0">
                          <a:solidFill>
                            <a:schemeClr val="tx1"/>
                          </a:solidFill>
                          <a:latin typeface="Calibri" pitchFamily="34" charset="0"/>
                          <a:cs typeface="Calibri" pitchFamily="34" charset="0"/>
                        </a:rPr>
                        <a:t>were awarded by </a:t>
                      </a:r>
                      <a:r>
                        <a:rPr lang="en-IN" sz="1600" b="1" i="0" dirty="0" err="1" smtClean="0">
                          <a:solidFill>
                            <a:schemeClr val="tx1"/>
                          </a:solidFill>
                          <a:latin typeface="Calibri" pitchFamily="34" charset="0"/>
                          <a:cs typeface="Calibri" pitchFamily="34" charset="0"/>
                        </a:rPr>
                        <a:t>Viklang</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Seva</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Samiti</a:t>
                      </a:r>
                      <a:r>
                        <a:rPr lang="en-IN" sz="1600" b="1" i="0" dirty="0" smtClean="0">
                          <a:solidFill>
                            <a:schemeClr val="tx1"/>
                          </a:solidFill>
                          <a:latin typeface="Calibri" pitchFamily="34" charset="0"/>
                          <a:cs typeface="Calibri" pitchFamily="34" charset="0"/>
                        </a:rPr>
                        <a:t>,</a:t>
                      </a:r>
                      <a:r>
                        <a:rPr lang="en-IN" sz="1600" b="1" i="0" baseline="0" dirty="0" smtClean="0">
                          <a:solidFill>
                            <a:schemeClr val="tx1"/>
                          </a:solidFill>
                          <a:latin typeface="Calibri" pitchFamily="34" charset="0"/>
                          <a:cs typeface="Calibri" pitchFamily="34" charset="0"/>
                        </a:rPr>
                        <a:t> Moradabad for developing a </a:t>
                      </a:r>
                      <a:r>
                        <a:rPr lang="en-IN" sz="1600" b="1" i="0" baseline="0" dirty="0" smtClean="0">
                          <a:solidFill>
                            <a:srgbClr val="0E13F0"/>
                          </a:solidFill>
                          <a:latin typeface="Calibri" pitchFamily="34" charset="0"/>
                          <a:cs typeface="Calibri" pitchFamily="34" charset="0"/>
                        </a:rPr>
                        <a:t>project</a:t>
                      </a:r>
                      <a:r>
                        <a:rPr lang="en-IN" sz="1600" b="1" i="0" baseline="0" dirty="0" smtClean="0">
                          <a:solidFill>
                            <a:schemeClr val="tx1"/>
                          </a:solidFill>
                          <a:latin typeface="Calibri" pitchFamily="34" charset="0"/>
                          <a:cs typeface="Calibri" pitchFamily="34" charset="0"/>
                        </a:rPr>
                        <a:t> for handicapped people in session </a:t>
                      </a:r>
                      <a:r>
                        <a:rPr lang="en-IN" sz="1600" b="1" i="0" baseline="0" dirty="0" smtClean="0">
                          <a:solidFill>
                            <a:srgbClr val="FF0000"/>
                          </a:solidFill>
                          <a:latin typeface="Calibri" pitchFamily="34" charset="0"/>
                          <a:cs typeface="Calibri" pitchFamily="34" charset="0"/>
                        </a:rPr>
                        <a:t>2016-2017</a:t>
                      </a:r>
                      <a:r>
                        <a:rPr lang="en-IN" sz="1600" b="1" i="0" baseline="0" dirty="0" smtClean="0">
                          <a:solidFill>
                            <a:schemeClr val="tx1"/>
                          </a:solidFill>
                          <a:latin typeface="Calibri" pitchFamily="34" charset="0"/>
                          <a:cs typeface="Calibri" pitchFamily="34" charset="0"/>
                        </a:rPr>
                        <a:t>.</a:t>
                      </a:r>
                      <a:endParaRPr lang="en-IN" sz="1600" b="1" i="0" dirty="0" smtClean="0">
                        <a:solidFill>
                          <a:schemeClr val="tx1"/>
                        </a:solidFill>
                        <a:latin typeface="Calibri" pitchFamily="34" charset="0"/>
                        <a:cs typeface="Calibri" pitchFamily="34" charset="0"/>
                      </a:endParaRPr>
                    </a:p>
                  </a:txBody>
                  <a:tcPr marL="7620" marR="7620" marT="7620" marB="0">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1037270">
                <a:tc>
                  <a:txBody>
                    <a:bodyPr/>
                    <a:lstStyle/>
                    <a:p>
                      <a:pPr algn="ctr" fontAlgn="ctr"/>
                      <a:r>
                        <a:rPr lang="en-US" sz="1600" b="1" i="0" u="none" strike="noStrike" dirty="0">
                          <a:solidFill>
                            <a:schemeClr val="tx1"/>
                          </a:solidFill>
                          <a:latin typeface="Calibri" pitchFamily="34" charset="0"/>
                          <a:cs typeface="Calibri" pitchFamily="34" charset="0"/>
                        </a:rPr>
                        <a:t>3</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lang="en-US" sz="1600" b="1" i="0" dirty="0" smtClean="0">
                          <a:solidFill>
                            <a:schemeClr val="tx1"/>
                          </a:solidFill>
                          <a:latin typeface="Calibri" pitchFamily="34" charset="0"/>
                          <a:cs typeface="Calibri" pitchFamily="34" charset="0"/>
                        </a:rPr>
                        <a:t>AKTU has sanctioned </a:t>
                      </a:r>
                      <a:r>
                        <a:rPr lang="en-US" sz="1600" b="1" i="0" dirty="0" err="1" smtClean="0">
                          <a:solidFill>
                            <a:schemeClr val="tx1"/>
                          </a:solidFill>
                          <a:latin typeface="Calibri" pitchFamily="34" charset="0"/>
                          <a:cs typeface="Calibri" pitchFamily="34" charset="0"/>
                        </a:rPr>
                        <a:t>Rs</a:t>
                      </a:r>
                      <a:r>
                        <a:rPr lang="en-US" sz="1600" b="1" i="0" dirty="0" smtClean="0">
                          <a:solidFill>
                            <a:schemeClr val="tx1"/>
                          </a:solidFill>
                          <a:latin typeface="Calibri" pitchFamily="34" charset="0"/>
                          <a:cs typeface="Calibri" pitchFamily="34" charset="0"/>
                        </a:rPr>
                        <a:t>. 4,80,000/- to Dr. Nitin Agarwal</a:t>
                      </a:r>
                      <a:r>
                        <a:rPr lang="en-US" sz="1600" b="1" i="0" baseline="0" dirty="0" smtClean="0">
                          <a:solidFill>
                            <a:schemeClr val="tx1"/>
                          </a:solidFill>
                          <a:latin typeface="Calibri" pitchFamily="34" charset="0"/>
                          <a:cs typeface="Calibri" pitchFamily="34" charset="0"/>
                        </a:rPr>
                        <a:t> of </a:t>
                      </a:r>
                      <a:r>
                        <a:rPr lang="en-US" sz="1600" b="1" i="0" dirty="0" smtClean="0">
                          <a:solidFill>
                            <a:schemeClr val="tx1"/>
                          </a:solidFill>
                          <a:latin typeface="Calibri" pitchFamily="34" charset="0"/>
                          <a:cs typeface="Calibri" pitchFamily="34" charset="0"/>
                        </a:rPr>
                        <a:t>ME dept. as Principal investigator for his </a:t>
                      </a:r>
                      <a:r>
                        <a:rPr lang="en-US" sz="1600" b="1" i="0" dirty="0" smtClean="0">
                          <a:solidFill>
                            <a:srgbClr val="0E13F0"/>
                          </a:solidFill>
                          <a:latin typeface="Calibri" pitchFamily="34" charset="0"/>
                          <a:cs typeface="Calibri" pitchFamily="34" charset="0"/>
                        </a:rPr>
                        <a:t>project</a:t>
                      </a:r>
                      <a:r>
                        <a:rPr lang="en-US" sz="1600" b="1" i="0" dirty="0" smtClean="0">
                          <a:solidFill>
                            <a:schemeClr val="tx1"/>
                          </a:solidFill>
                          <a:latin typeface="Calibri" pitchFamily="34" charset="0"/>
                          <a:cs typeface="Calibri" pitchFamily="34" charset="0"/>
                        </a:rPr>
                        <a:t>., entitled “</a:t>
                      </a:r>
                      <a:r>
                        <a:rPr lang="en-IN" sz="1600" b="1" i="0" dirty="0" smtClean="0">
                          <a:solidFill>
                            <a:schemeClr val="tx1"/>
                          </a:solidFill>
                          <a:latin typeface="Calibri" pitchFamily="34" charset="0"/>
                          <a:cs typeface="Calibri" pitchFamily="34" charset="0"/>
                        </a:rPr>
                        <a:t>To improve the efficiency of a solar photovoltaic using metallic fins filled with Phase change material”</a:t>
                      </a:r>
                      <a:r>
                        <a:rPr lang="en-US" sz="1600" b="1" i="0" dirty="0" smtClean="0">
                          <a:solidFill>
                            <a:schemeClr val="tx1"/>
                          </a:solidFill>
                          <a:latin typeface="Calibri" pitchFamily="34" charset="0"/>
                          <a:cs typeface="Calibri" pitchFamily="34" charset="0"/>
                        </a:rPr>
                        <a:t> under the </a:t>
                      </a:r>
                      <a:r>
                        <a:rPr lang="en-US" sz="1600" b="1" i="0" dirty="0" err="1" smtClean="0">
                          <a:solidFill>
                            <a:schemeClr val="tx1"/>
                          </a:solidFill>
                          <a:latin typeface="Calibri" pitchFamily="34" charset="0"/>
                          <a:cs typeface="Calibri" pitchFamily="34" charset="0"/>
                        </a:rPr>
                        <a:t>Visvesvaraya</a:t>
                      </a:r>
                      <a:r>
                        <a:rPr lang="en-US" sz="1600" b="1" i="0" dirty="0" smtClean="0">
                          <a:solidFill>
                            <a:schemeClr val="tx1"/>
                          </a:solidFill>
                          <a:latin typeface="Calibri" pitchFamily="34" charset="0"/>
                          <a:cs typeface="Calibri" pitchFamily="34" charset="0"/>
                        </a:rPr>
                        <a:t> Research Promotion Scheme for </a:t>
                      </a:r>
                      <a:r>
                        <a:rPr lang="en-IN" sz="1600" b="1" i="0" baseline="0" dirty="0" smtClean="0">
                          <a:solidFill>
                            <a:schemeClr val="tx1"/>
                          </a:solidFill>
                          <a:latin typeface="Calibri" pitchFamily="34" charset="0"/>
                          <a:cs typeface="Calibri" pitchFamily="34" charset="0"/>
                        </a:rPr>
                        <a:t>session</a:t>
                      </a:r>
                      <a:r>
                        <a:rPr lang="en-US" sz="1600" b="1" i="0" dirty="0" smtClean="0">
                          <a:solidFill>
                            <a:schemeClr val="tx1"/>
                          </a:solidFill>
                          <a:latin typeface="Calibri" pitchFamily="34" charset="0"/>
                          <a:cs typeface="Calibri" pitchFamily="34" charset="0"/>
                        </a:rPr>
                        <a:t> </a:t>
                      </a:r>
                      <a:r>
                        <a:rPr lang="en-US" sz="1600" b="1" i="0" dirty="0" smtClean="0">
                          <a:solidFill>
                            <a:srgbClr val="FF0000"/>
                          </a:solidFill>
                          <a:latin typeface="Calibri" pitchFamily="34" charset="0"/>
                          <a:cs typeface="Calibri" pitchFamily="34" charset="0"/>
                        </a:rPr>
                        <a:t>2017-18</a:t>
                      </a:r>
                      <a:r>
                        <a:rPr lang="en-US" sz="1600" b="1" i="0" dirty="0" smtClean="0">
                          <a:solidFill>
                            <a:schemeClr val="tx1"/>
                          </a:solidFill>
                          <a:latin typeface="Calibri" pitchFamily="34" charset="0"/>
                          <a:cs typeface="Calibri" pitchFamily="34" charset="0"/>
                        </a:rPr>
                        <a:t>.</a:t>
                      </a:r>
                      <a:endParaRPr lang="en-US" sz="1600" b="1" i="0" u="none" strike="noStrike" dirty="0" smtClean="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522655">
                <a:tc>
                  <a:txBody>
                    <a:bodyPr/>
                    <a:lstStyle/>
                    <a:p>
                      <a:pPr algn="ctr" fontAlgn="ctr"/>
                      <a:r>
                        <a:rPr lang="en-US" sz="1600" b="1" i="0" u="none" strike="noStrike" dirty="0" smtClean="0">
                          <a:solidFill>
                            <a:schemeClr val="tx1"/>
                          </a:solidFill>
                          <a:latin typeface="Calibri" pitchFamily="34" charset="0"/>
                          <a:cs typeface="Calibri" pitchFamily="34" charset="0"/>
                        </a:rPr>
                        <a:t>4</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Kshitij</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Shinghal</a:t>
                      </a:r>
                      <a:r>
                        <a:rPr lang="en-IN" sz="1600" b="1" i="0" dirty="0" smtClean="0">
                          <a:solidFill>
                            <a:schemeClr val="tx1"/>
                          </a:solidFill>
                          <a:latin typeface="Calibri" pitchFamily="34" charset="0"/>
                          <a:cs typeface="Calibri" pitchFamily="34" charset="0"/>
                        </a:rPr>
                        <a:t> and </a:t>
                      </a: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Amit </a:t>
                      </a:r>
                      <a:r>
                        <a:rPr lang="en-IN" sz="1600" b="1" i="0" dirty="0" err="1" smtClean="0">
                          <a:solidFill>
                            <a:schemeClr val="tx1"/>
                          </a:solidFill>
                          <a:latin typeface="Calibri" pitchFamily="34" charset="0"/>
                          <a:cs typeface="Calibri" pitchFamily="34" charset="0"/>
                        </a:rPr>
                        <a:t>Saxena</a:t>
                      </a:r>
                      <a:r>
                        <a:rPr lang="en-IN" sz="1600" b="1" i="0" dirty="0" smtClean="0">
                          <a:solidFill>
                            <a:schemeClr val="tx1"/>
                          </a:solidFill>
                          <a:latin typeface="Calibri" pitchFamily="34" charset="0"/>
                          <a:cs typeface="Calibri" pitchFamily="34" charset="0"/>
                        </a:rPr>
                        <a:t> of EC</a:t>
                      </a:r>
                      <a:r>
                        <a:rPr lang="en-IN" sz="1600" b="1" i="0" baseline="0" dirty="0" smtClean="0">
                          <a:solidFill>
                            <a:schemeClr val="tx1"/>
                          </a:solidFill>
                          <a:latin typeface="Calibri" pitchFamily="34" charset="0"/>
                          <a:cs typeface="Calibri" pitchFamily="34" charset="0"/>
                        </a:rPr>
                        <a:t> dept. </a:t>
                      </a:r>
                      <a:r>
                        <a:rPr lang="en-IN" sz="1600" b="1" i="0" dirty="0" smtClean="0">
                          <a:solidFill>
                            <a:schemeClr val="tx1"/>
                          </a:solidFill>
                          <a:latin typeface="Calibri" pitchFamily="34" charset="0"/>
                          <a:cs typeface="Calibri" pitchFamily="34" charset="0"/>
                        </a:rPr>
                        <a:t>were awarded with certificate of appreciation by </a:t>
                      </a:r>
                      <a:r>
                        <a:rPr lang="en-IN" sz="1600" b="1" i="0" dirty="0" smtClean="0">
                          <a:solidFill>
                            <a:srgbClr val="0E13F0"/>
                          </a:solidFill>
                          <a:latin typeface="Calibri" pitchFamily="34" charset="0"/>
                          <a:cs typeface="Calibri" pitchFamily="34" charset="0"/>
                        </a:rPr>
                        <a:t>DST and Texas</a:t>
                      </a:r>
                      <a:r>
                        <a:rPr lang="en-IN" sz="1600" b="1" i="0" dirty="0" smtClean="0">
                          <a:solidFill>
                            <a:schemeClr val="tx1"/>
                          </a:solidFill>
                          <a:latin typeface="Calibri" pitchFamily="34" charset="0"/>
                          <a:cs typeface="Calibri" pitchFamily="34" charset="0"/>
                        </a:rPr>
                        <a:t> Instruments in event IICDC 2018 for fostering an ecosystem bridging government, industry and academia in </a:t>
                      </a:r>
                      <a:r>
                        <a:rPr lang="en-IN" sz="1600" b="1" i="0" dirty="0" smtClean="0">
                          <a:solidFill>
                            <a:srgbClr val="FF0000"/>
                          </a:solidFill>
                          <a:latin typeface="Calibri" pitchFamily="34" charset="0"/>
                          <a:cs typeface="Calibri" pitchFamily="34" charset="0"/>
                        </a:rPr>
                        <a:t>2018</a:t>
                      </a:r>
                      <a:r>
                        <a:rPr lang="en-IN" sz="1600" b="1" i="0" dirty="0" smtClean="0">
                          <a:solidFill>
                            <a:schemeClr val="tx1"/>
                          </a:solidFill>
                          <a:latin typeface="Calibri" pitchFamily="34" charset="0"/>
                          <a:cs typeface="Calibri" pitchFamily="34" charset="0"/>
                        </a:rPr>
                        <a:t>.</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779963">
                <a:tc>
                  <a:txBody>
                    <a:bodyPr/>
                    <a:lstStyle/>
                    <a:p>
                      <a:pPr algn="ctr" fontAlgn="ctr"/>
                      <a:r>
                        <a:rPr lang="en-US" sz="1600" b="1" i="0" u="none" strike="noStrike" dirty="0" smtClean="0">
                          <a:solidFill>
                            <a:schemeClr val="tx1"/>
                          </a:solidFill>
                          <a:latin typeface="Calibri" pitchFamily="34" charset="0"/>
                          <a:cs typeface="Calibri" pitchFamily="34" charset="0"/>
                        </a:rPr>
                        <a:t>5</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Manish Gupta and Mr. </a:t>
                      </a:r>
                      <a:r>
                        <a:rPr lang="en-IN" sz="1600" b="1" i="0" dirty="0" err="1" smtClean="0">
                          <a:solidFill>
                            <a:schemeClr val="tx1"/>
                          </a:solidFill>
                          <a:latin typeface="Calibri" pitchFamily="34" charset="0"/>
                          <a:cs typeface="Calibri" pitchFamily="34" charset="0"/>
                        </a:rPr>
                        <a:t>Mohd</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Ilyas</a:t>
                      </a:r>
                      <a:r>
                        <a:rPr lang="en-IN" sz="1600" b="1" i="0" dirty="0" smtClean="0">
                          <a:solidFill>
                            <a:schemeClr val="tx1"/>
                          </a:solidFill>
                          <a:latin typeface="Calibri" pitchFamily="34" charset="0"/>
                          <a:cs typeface="Calibri" pitchFamily="34" charset="0"/>
                        </a:rPr>
                        <a:t> of CS </a:t>
                      </a:r>
                      <a:r>
                        <a:rPr lang="en-IN" sz="1600" b="1" i="0" dirty="0" err="1" smtClean="0">
                          <a:solidFill>
                            <a:schemeClr val="tx1"/>
                          </a:solidFill>
                          <a:latin typeface="Calibri" pitchFamily="34" charset="0"/>
                          <a:cs typeface="Calibri" pitchFamily="34" charset="0"/>
                        </a:rPr>
                        <a:t>dept</a:t>
                      </a:r>
                      <a:r>
                        <a:rPr lang="en-IN" sz="1600" b="1" i="0" dirty="0" smtClean="0">
                          <a:solidFill>
                            <a:schemeClr val="tx1"/>
                          </a:solidFill>
                          <a:latin typeface="Calibri" pitchFamily="34" charset="0"/>
                          <a:cs typeface="Calibri" pitchFamily="34" charset="0"/>
                        </a:rPr>
                        <a:t>,</a:t>
                      </a:r>
                      <a:r>
                        <a:rPr lang="en-IN" sz="1600" b="1" i="0" baseline="0" dirty="0" smtClean="0">
                          <a:solidFill>
                            <a:schemeClr val="tx1"/>
                          </a:solidFill>
                          <a:latin typeface="Calibri" pitchFamily="34" charset="0"/>
                          <a:cs typeface="Calibri" pitchFamily="34" charset="0"/>
                        </a:rPr>
                        <a:t> Mr. </a:t>
                      </a:r>
                      <a:r>
                        <a:rPr lang="en-IN" sz="1600" b="1" i="0" baseline="0" dirty="0" err="1" smtClean="0">
                          <a:solidFill>
                            <a:schemeClr val="tx1"/>
                          </a:solidFill>
                          <a:latin typeface="Calibri" pitchFamily="34" charset="0"/>
                          <a:cs typeface="Calibri" pitchFamily="34" charset="0"/>
                        </a:rPr>
                        <a:t>Manas</a:t>
                      </a:r>
                      <a:r>
                        <a:rPr lang="en-IN" sz="1600" b="1" i="0" baseline="0" dirty="0" smtClean="0">
                          <a:solidFill>
                            <a:schemeClr val="tx1"/>
                          </a:solidFill>
                          <a:latin typeface="Calibri" pitchFamily="34" charset="0"/>
                          <a:cs typeface="Calibri" pitchFamily="34" charset="0"/>
                        </a:rPr>
                        <a:t> </a:t>
                      </a:r>
                      <a:r>
                        <a:rPr lang="en-IN" sz="1600" b="1" i="0" baseline="0" dirty="0" err="1" smtClean="0">
                          <a:solidFill>
                            <a:schemeClr val="tx1"/>
                          </a:solidFill>
                          <a:latin typeface="Calibri" pitchFamily="34" charset="0"/>
                          <a:cs typeface="Calibri" pitchFamily="34" charset="0"/>
                        </a:rPr>
                        <a:t>Singhal</a:t>
                      </a:r>
                      <a:r>
                        <a:rPr lang="en-IN" sz="1600" b="1" i="0" baseline="0" dirty="0" smtClean="0">
                          <a:solidFill>
                            <a:schemeClr val="tx1"/>
                          </a:solidFill>
                          <a:latin typeface="Calibri" pitchFamily="34" charset="0"/>
                          <a:cs typeface="Calibri" pitchFamily="34" charset="0"/>
                        </a:rPr>
                        <a:t> of </a:t>
                      </a:r>
                      <a:r>
                        <a:rPr lang="en-IN" sz="1600" b="1" i="0" dirty="0" smtClean="0">
                          <a:solidFill>
                            <a:schemeClr val="tx1"/>
                          </a:solidFill>
                          <a:latin typeface="Calibri" pitchFamily="34" charset="0"/>
                          <a:cs typeface="Calibri" pitchFamily="34" charset="0"/>
                        </a:rPr>
                        <a:t>EC dept. and Mr. Deepak</a:t>
                      </a:r>
                      <a:r>
                        <a:rPr lang="en-IN" sz="1600" b="1" i="0" baseline="0" dirty="0" smtClean="0">
                          <a:solidFill>
                            <a:schemeClr val="tx1"/>
                          </a:solidFill>
                          <a:latin typeface="Calibri" pitchFamily="34" charset="0"/>
                          <a:cs typeface="Calibri" pitchFamily="34" charset="0"/>
                        </a:rPr>
                        <a:t> Singh of ME dept. </a:t>
                      </a:r>
                      <a:r>
                        <a:rPr kumimoji="0" lang="en-US" sz="1600" b="1" i="0" kern="1200" dirty="0" smtClean="0">
                          <a:solidFill>
                            <a:schemeClr val="tx1"/>
                          </a:solidFill>
                          <a:latin typeface="Calibri" pitchFamily="34" charset="0"/>
                          <a:ea typeface="+mn-ea"/>
                          <a:cs typeface="Calibri" pitchFamily="34" charset="0"/>
                        </a:rPr>
                        <a:t>got Class A category award in Task based Training (TBT) - 2019 and got the </a:t>
                      </a:r>
                      <a:r>
                        <a:rPr kumimoji="0" lang="en-US" sz="1600" b="1" i="0" kern="1200" dirty="0" smtClean="0">
                          <a:solidFill>
                            <a:srgbClr val="0E13F0"/>
                          </a:solidFill>
                          <a:latin typeface="Calibri" pitchFamily="34" charset="0"/>
                          <a:ea typeface="+mn-ea"/>
                          <a:cs typeface="Calibri" pitchFamily="34" charset="0"/>
                        </a:rPr>
                        <a:t>1st prize in TBT challenge -</a:t>
                      </a:r>
                      <a:r>
                        <a:rPr kumimoji="0" lang="en-US" sz="1600" b="1" i="0" kern="1200" dirty="0" smtClean="0">
                          <a:solidFill>
                            <a:srgbClr val="FF0000"/>
                          </a:solidFill>
                          <a:latin typeface="Calibri" pitchFamily="34" charset="0"/>
                          <a:ea typeface="+mn-ea"/>
                          <a:cs typeface="Calibri" pitchFamily="34" charset="0"/>
                        </a:rPr>
                        <a:t>2019</a:t>
                      </a:r>
                      <a:r>
                        <a:rPr kumimoji="0" lang="en-US" sz="1600" b="1" i="0" kern="1200" dirty="0" smtClean="0">
                          <a:solidFill>
                            <a:srgbClr val="0E13F0"/>
                          </a:solidFill>
                          <a:latin typeface="Calibri" pitchFamily="34" charset="0"/>
                          <a:ea typeface="+mn-ea"/>
                          <a:cs typeface="Calibri" pitchFamily="34" charset="0"/>
                        </a:rPr>
                        <a:t> </a:t>
                      </a:r>
                      <a:r>
                        <a:rPr kumimoji="0" lang="en-US" sz="1600" b="1" i="0" kern="1200" dirty="0" smtClean="0">
                          <a:solidFill>
                            <a:schemeClr val="tx1"/>
                          </a:solidFill>
                          <a:latin typeface="Calibri" pitchFamily="34" charset="0"/>
                          <a:ea typeface="+mn-ea"/>
                          <a:cs typeface="Calibri" pitchFamily="34" charset="0"/>
                        </a:rPr>
                        <a:t>organized by e-</a:t>
                      </a:r>
                      <a:r>
                        <a:rPr kumimoji="0" lang="en-US" sz="1600" b="1" i="0" kern="1200" dirty="0" err="1" smtClean="0">
                          <a:solidFill>
                            <a:schemeClr val="tx1"/>
                          </a:solidFill>
                          <a:latin typeface="Calibri" pitchFamily="34" charset="0"/>
                          <a:ea typeface="+mn-ea"/>
                          <a:cs typeface="Calibri" pitchFamily="34" charset="0"/>
                        </a:rPr>
                        <a:t>Yantra</a:t>
                      </a:r>
                      <a:r>
                        <a:rPr kumimoji="0" lang="en-US" sz="1600" b="1" i="0" kern="1200" dirty="0" smtClean="0">
                          <a:solidFill>
                            <a:schemeClr val="tx1"/>
                          </a:solidFill>
                          <a:latin typeface="Calibri" pitchFamily="34" charset="0"/>
                          <a:ea typeface="+mn-ea"/>
                          <a:cs typeface="Calibri" pitchFamily="34" charset="0"/>
                        </a:rPr>
                        <a:t>, IIT Bombay</a:t>
                      </a:r>
                      <a:r>
                        <a:rPr kumimoji="0" lang="en-IN" sz="1600" b="1" i="0" kern="1200" dirty="0" smtClean="0">
                          <a:solidFill>
                            <a:schemeClr val="tx1"/>
                          </a:solidFill>
                          <a:latin typeface="Calibri" pitchFamily="34" charset="0"/>
                          <a:ea typeface="+mn-ea"/>
                          <a:cs typeface="Calibri" pitchFamily="34" charset="0"/>
                        </a:rPr>
                        <a:t>.</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779963">
                <a:tc>
                  <a:txBody>
                    <a:bodyPr/>
                    <a:lstStyle/>
                    <a:p>
                      <a:pPr algn="ctr" fontAlgn="ctr"/>
                      <a:r>
                        <a:rPr lang="en-US" sz="1600" b="1" i="0" u="none" strike="noStrike" dirty="0" smtClean="0">
                          <a:solidFill>
                            <a:schemeClr val="tx1"/>
                          </a:solidFill>
                          <a:latin typeface="Calibri" pitchFamily="34" charset="0"/>
                          <a:cs typeface="Calibri" pitchFamily="34" charset="0"/>
                        </a:rPr>
                        <a:t>6</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Somesh</a:t>
                      </a:r>
                      <a:r>
                        <a:rPr lang="en-IN" sz="1600" b="1" i="0" dirty="0" smtClean="0">
                          <a:solidFill>
                            <a:schemeClr val="tx1"/>
                          </a:solidFill>
                          <a:latin typeface="Calibri" pitchFamily="34" charset="0"/>
                          <a:cs typeface="Calibri" pitchFamily="34" charset="0"/>
                        </a:rPr>
                        <a:t> Kumar of </a:t>
                      </a:r>
                      <a:r>
                        <a:rPr lang="en-IN" sz="1600" b="1" i="0" baseline="0" dirty="0" smtClean="0">
                          <a:solidFill>
                            <a:schemeClr val="tx1"/>
                          </a:solidFill>
                          <a:latin typeface="Calibri" pitchFamily="34" charset="0"/>
                          <a:cs typeface="Calibri" pitchFamily="34" charset="0"/>
                        </a:rPr>
                        <a:t>CS dept. received a </a:t>
                      </a:r>
                      <a:r>
                        <a:rPr lang="en-IN" sz="1600" b="1" i="0" baseline="0" dirty="0" smtClean="0">
                          <a:solidFill>
                            <a:srgbClr val="0E13F0"/>
                          </a:solidFill>
                          <a:latin typeface="Calibri" pitchFamily="34" charset="0"/>
                          <a:cs typeface="Calibri" pitchFamily="34" charset="0"/>
                        </a:rPr>
                        <a:t>grant</a:t>
                      </a:r>
                      <a:r>
                        <a:rPr lang="en-IN" sz="1600" b="1" i="0" baseline="0" dirty="0" smtClean="0">
                          <a:solidFill>
                            <a:schemeClr val="tx1"/>
                          </a:solidFill>
                          <a:latin typeface="Calibri" pitchFamily="34" charset="0"/>
                          <a:cs typeface="Calibri" pitchFamily="34" charset="0"/>
                        </a:rPr>
                        <a:t> of </a:t>
                      </a:r>
                      <a:r>
                        <a:rPr lang="en-IN" sz="1600" b="1" i="0" baseline="0" dirty="0" err="1" smtClean="0">
                          <a:solidFill>
                            <a:schemeClr val="tx1"/>
                          </a:solidFill>
                          <a:latin typeface="Calibri" pitchFamily="34" charset="0"/>
                          <a:cs typeface="Calibri" pitchFamily="34" charset="0"/>
                        </a:rPr>
                        <a:t>Rs</a:t>
                      </a:r>
                      <a:r>
                        <a:rPr lang="en-IN" sz="1600" b="1" i="0" baseline="0" dirty="0" smtClean="0">
                          <a:solidFill>
                            <a:schemeClr val="tx1"/>
                          </a:solidFill>
                          <a:latin typeface="Calibri" pitchFamily="34" charset="0"/>
                          <a:cs typeface="Calibri" pitchFamily="34" charset="0"/>
                        </a:rPr>
                        <a:t>. 3 lakhs each under  “Collaborative Research and Innovation Program funding through TEQUIP-III of AKTU” </a:t>
                      </a:r>
                      <a:r>
                        <a:rPr lang="en-IN" sz="1600" b="1" i="0" baseline="0" dirty="0" smtClean="0">
                          <a:solidFill>
                            <a:srgbClr val="FF0000"/>
                          </a:solidFill>
                          <a:latin typeface="Calibri" pitchFamily="34" charset="0"/>
                          <a:cs typeface="Calibri" pitchFamily="34" charset="0"/>
                        </a:rPr>
                        <a:t>on 24</a:t>
                      </a:r>
                      <a:r>
                        <a:rPr lang="en-IN" sz="1600" b="1" i="0" baseline="30000" dirty="0" smtClean="0">
                          <a:solidFill>
                            <a:srgbClr val="FF0000"/>
                          </a:solidFill>
                          <a:latin typeface="Calibri" pitchFamily="34" charset="0"/>
                          <a:cs typeface="Calibri" pitchFamily="34" charset="0"/>
                        </a:rPr>
                        <a:t>th</a:t>
                      </a:r>
                      <a:r>
                        <a:rPr lang="en-IN" sz="1600" b="1" i="0" baseline="0" dirty="0" smtClean="0">
                          <a:solidFill>
                            <a:srgbClr val="FF0000"/>
                          </a:solidFill>
                          <a:latin typeface="Calibri" pitchFamily="34" charset="0"/>
                          <a:cs typeface="Calibri" pitchFamily="34" charset="0"/>
                        </a:rPr>
                        <a:t> July 2019</a:t>
                      </a:r>
                      <a:r>
                        <a:rPr lang="en-IN" sz="1600" b="1" i="0" baseline="0" dirty="0" smtClean="0">
                          <a:solidFill>
                            <a:schemeClr val="tx1"/>
                          </a:solidFill>
                          <a:latin typeface="Calibri" pitchFamily="34" charset="0"/>
                          <a:cs typeface="Calibri" pitchFamily="34" charset="0"/>
                        </a:rPr>
                        <a:t>.</a:t>
                      </a:r>
                      <a:endParaRPr lang="en-IN" sz="1600" b="1" i="0" dirty="0" smtClean="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10" name="Slide Number Placeholder 9"/>
          <p:cNvSpPr>
            <a:spLocks noGrp="1"/>
          </p:cNvSpPr>
          <p:nvPr>
            <p:ph type="sldNum" sz="quarter" idx="12"/>
          </p:nvPr>
        </p:nvSpPr>
        <p:spPr/>
        <p:txBody>
          <a:bodyPr/>
          <a:lstStyle/>
          <a:p>
            <a:fld id="{6F42FDE4-A7DD-41A7-A0A6-9B649FB43336}" type="slidenum">
              <a:rPr kumimoji="0" lang="en-US" smtClean="0"/>
              <a:pPr/>
              <a:t>13</a:t>
            </a:fld>
            <a:endParaRPr kumimoji="0" lang="en-US" dirty="0"/>
          </a:p>
        </p:txBody>
      </p:sp>
      <p:pic>
        <p:nvPicPr>
          <p:cNvPr id="6" name="Picture 5">
            <a:extLst>
              <a:ext uri="{FF2B5EF4-FFF2-40B4-BE49-F238E27FC236}">
                <a16:creationId xmlns="" xmlns:a16="http://schemas.microsoft.com/office/drawing/2014/main" id="{CED83121-8EAC-4A70-8251-9B62840ABEDE}"/>
              </a:ext>
            </a:extLst>
          </p:cNvPr>
          <p:cNvPicPr/>
          <p:nvPr/>
        </p:nvPicPr>
        <p:blipFill>
          <a:blip r:embed="rId4"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3669017183"/>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1470"/>
            <a:ext cx="8640960" cy="523220"/>
          </a:xfrm>
          <a:prstGeom prst="rect">
            <a:avLst/>
          </a:prstGeom>
          <a:noFill/>
        </p:spPr>
        <p:txBody>
          <a:bodyPr wrap="square" lIns="91440" tIns="45720" rIns="91440" bIns="45720">
            <a:spAutoFit/>
          </a:bodyPr>
          <a:lstStyle/>
          <a:p>
            <a:pPr algn="ctr"/>
            <a:r>
              <a:rPr lang="en-US" sz="28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Faculty Achievements</a:t>
            </a:r>
            <a:r>
              <a:rPr lang="en-US" sz="20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…(2/4)</a:t>
            </a:r>
            <a:endParaRPr lang="en-US" sz="2000" b="1" cap="none" spc="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40947838"/>
              </p:ext>
            </p:extLst>
          </p:nvPr>
        </p:nvGraphicFramePr>
        <p:xfrm>
          <a:off x="357158" y="555526"/>
          <a:ext cx="7786742" cy="4320480"/>
        </p:xfrm>
        <a:graphic>
          <a:graphicData uri="http://schemas.openxmlformats.org/drawingml/2006/table">
            <a:tbl>
              <a:tblPr/>
              <a:tblGrid>
                <a:gridCol w="368030">
                  <a:extLst>
                    <a:ext uri="{9D8B030D-6E8A-4147-A177-3AD203B41FA5}">
                      <a16:colId xmlns="" xmlns:a16="http://schemas.microsoft.com/office/drawing/2014/main" val="20000"/>
                    </a:ext>
                  </a:extLst>
                </a:gridCol>
                <a:gridCol w="7418712">
                  <a:extLst>
                    <a:ext uri="{9D8B030D-6E8A-4147-A177-3AD203B41FA5}">
                      <a16:colId xmlns="" xmlns:a16="http://schemas.microsoft.com/office/drawing/2014/main" val="20001"/>
                    </a:ext>
                  </a:extLst>
                </a:gridCol>
              </a:tblGrid>
              <a:tr h="864096">
                <a:tc>
                  <a:txBody>
                    <a:bodyPr/>
                    <a:lstStyle/>
                    <a:p>
                      <a:pPr algn="ctr" fontAlgn="ctr"/>
                      <a:r>
                        <a:rPr lang="en-IN" sz="1600" b="1" i="0" u="none" strike="noStrike" dirty="0" smtClean="0">
                          <a:solidFill>
                            <a:schemeClr val="tx1"/>
                          </a:solidFill>
                          <a:latin typeface="Calibri" pitchFamily="34" charset="0"/>
                          <a:cs typeface="Calibri" pitchFamily="34" charset="0"/>
                        </a:rPr>
                        <a:t>7</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Lal </a:t>
                      </a:r>
                      <a:r>
                        <a:rPr lang="en-IN" sz="1600" b="1" i="0" dirty="0" err="1" smtClean="0">
                          <a:solidFill>
                            <a:schemeClr val="tx1"/>
                          </a:solidFill>
                          <a:latin typeface="Calibri" pitchFamily="34" charset="0"/>
                          <a:cs typeface="Calibri" pitchFamily="34" charset="0"/>
                        </a:rPr>
                        <a:t>Pratap</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Verm</a:t>
                      </a:r>
                      <a:r>
                        <a:rPr lang="en-IN" sz="1600" b="1" i="0" baseline="0" dirty="0" err="1" smtClean="0">
                          <a:solidFill>
                            <a:schemeClr val="tx1"/>
                          </a:solidFill>
                          <a:latin typeface="Calibri" pitchFamily="34" charset="0"/>
                          <a:cs typeface="Calibri" pitchFamily="34" charset="0"/>
                        </a:rPr>
                        <a:t>a</a:t>
                      </a:r>
                      <a:r>
                        <a:rPr lang="en-IN" sz="1600" b="1" i="0" baseline="0" dirty="0" smtClean="0">
                          <a:solidFill>
                            <a:schemeClr val="tx1"/>
                          </a:solidFill>
                          <a:latin typeface="Calibri" pitchFamily="34" charset="0"/>
                          <a:cs typeface="Calibri" pitchFamily="34" charset="0"/>
                        </a:rPr>
                        <a:t> of CS dept. received a </a:t>
                      </a:r>
                      <a:r>
                        <a:rPr lang="en-IN" sz="1600" b="1" i="0" baseline="0" dirty="0" smtClean="0">
                          <a:solidFill>
                            <a:srgbClr val="0E13F0"/>
                          </a:solidFill>
                          <a:latin typeface="Calibri" pitchFamily="34" charset="0"/>
                          <a:cs typeface="Calibri" pitchFamily="34" charset="0"/>
                        </a:rPr>
                        <a:t>grant</a:t>
                      </a:r>
                      <a:r>
                        <a:rPr lang="en-IN" sz="1600" b="1" i="0" baseline="0" dirty="0" smtClean="0">
                          <a:solidFill>
                            <a:schemeClr val="tx1"/>
                          </a:solidFill>
                          <a:latin typeface="Calibri" pitchFamily="34" charset="0"/>
                          <a:cs typeface="Calibri" pitchFamily="34" charset="0"/>
                        </a:rPr>
                        <a:t> of </a:t>
                      </a:r>
                      <a:r>
                        <a:rPr lang="en-IN" sz="1600" b="1" i="0" baseline="0" dirty="0" err="1" smtClean="0">
                          <a:solidFill>
                            <a:schemeClr val="tx1"/>
                          </a:solidFill>
                          <a:latin typeface="Calibri" pitchFamily="34" charset="0"/>
                          <a:cs typeface="Calibri" pitchFamily="34" charset="0"/>
                        </a:rPr>
                        <a:t>Rs</a:t>
                      </a:r>
                      <a:r>
                        <a:rPr lang="en-IN" sz="1600" b="1" i="0" baseline="0" dirty="0" smtClean="0">
                          <a:solidFill>
                            <a:schemeClr val="tx1"/>
                          </a:solidFill>
                          <a:latin typeface="Calibri" pitchFamily="34" charset="0"/>
                          <a:cs typeface="Calibri" pitchFamily="34" charset="0"/>
                        </a:rPr>
                        <a:t>. 3 lakhs each under  “Collaborative Research and Innovation Program funding through TEQUIP-III of AKTU” </a:t>
                      </a:r>
                      <a:r>
                        <a:rPr lang="en-IN" sz="1600" b="1" i="0" baseline="0" dirty="0" smtClean="0">
                          <a:solidFill>
                            <a:srgbClr val="FF0000"/>
                          </a:solidFill>
                          <a:latin typeface="Calibri" pitchFamily="34" charset="0"/>
                          <a:cs typeface="Calibri" pitchFamily="34" charset="0"/>
                        </a:rPr>
                        <a:t>on 24</a:t>
                      </a:r>
                      <a:r>
                        <a:rPr lang="en-IN" sz="1600" b="1" i="0" baseline="30000" dirty="0" smtClean="0">
                          <a:solidFill>
                            <a:srgbClr val="FF0000"/>
                          </a:solidFill>
                          <a:latin typeface="Calibri" pitchFamily="34" charset="0"/>
                          <a:cs typeface="Calibri" pitchFamily="34" charset="0"/>
                        </a:rPr>
                        <a:t>th</a:t>
                      </a:r>
                      <a:r>
                        <a:rPr lang="en-IN" sz="1600" b="1" i="0" baseline="0" dirty="0" smtClean="0">
                          <a:solidFill>
                            <a:srgbClr val="FF0000"/>
                          </a:solidFill>
                          <a:latin typeface="Calibri" pitchFamily="34" charset="0"/>
                          <a:cs typeface="Calibri" pitchFamily="34" charset="0"/>
                        </a:rPr>
                        <a:t> July 2019</a:t>
                      </a:r>
                      <a:r>
                        <a:rPr lang="en-IN" sz="1600" b="1" i="0" baseline="0" dirty="0" smtClean="0">
                          <a:solidFill>
                            <a:schemeClr val="tx1"/>
                          </a:solidFill>
                          <a:latin typeface="Calibri" pitchFamily="34" charset="0"/>
                          <a:cs typeface="Calibri" pitchFamily="34" charset="0"/>
                        </a:rPr>
                        <a:t>.</a:t>
                      </a:r>
                      <a:r>
                        <a:rPr lang="en-IN" sz="1600" b="1" i="0" dirty="0" smtClean="0">
                          <a:solidFill>
                            <a:schemeClr val="tx1"/>
                          </a:solidFill>
                          <a:latin typeface="Calibri" pitchFamily="34" charset="0"/>
                          <a:cs typeface="Calibri" pitchFamily="34" charset="0"/>
                        </a:rPr>
                        <a:t> </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864096">
                <a:tc>
                  <a:txBody>
                    <a:bodyPr/>
                    <a:lstStyle/>
                    <a:p>
                      <a:pPr algn="ctr" fontAlgn="ctr"/>
                      <a:r>
                        <a:rPr lang="en-IN" sz="1600" b="1" i="0" u="none" strike="noStrike" dirty="0" smtClean="0">
                          <a:solidFill>
                            <a:schemeClr val="tx1"/>
                          </a:solidFill>
                          <a:latin typeface="Calibri" pitchFamily="34" charset="0"/>
                          <a:cs typeface="Calibri" pitchFamily="34" charset="0"/>
                        </a:rPr>
                        <a:t>8</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just"/>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Kshitij</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Shinghal</a:t>
                      </a:r>
                      <a:r>
                        <a:rPr lang="en-IN" sz="1600" b="1" i="0" dirty="0" smtClean="0">
                          <a:solidFill>
                            <a:schemeClr val="tx1"/>
                          </a:solidFill>
                          <a:latin typeface="Calibri" pitchFamily="34" charset="0"/>
                          <a:cs typeface="Calibri" pitchFamily="34" charset="0"/>
                        </a:rPr>
                        <a:t> and </a:t>
                      </a: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Amit </a:t>
                      </a:r>
                      <a:r>
                        <a:rPr lang="en-IN" sz="1600" b="1" i="0" dirty="0" err="1" smtClean="0">
                          <a:solidFill>
                            <a:schemeClr val="tx1"/>
                          </a:solidFill>
                          <a:latin typeface="Calibri" pitchFamily="34" charset="0"/>
                          <a:cs typeface="Calibri" pitchFamily="34" charset="0"/>
                        </a:rPr>
                        <a:t>Saxena</a:t>
                      </a:r>
                      <a:r>
                        <a:rPr lang="en-IN" sz="1600" b="1" i="0" dirty="0" smtClean="0">
                          <a:solidFill>
                            <a:schemeClr val="tx1"/>
                          </a:solidFill>
                          <a:latin typeface="Calibri" pitchFamily="34" charset="0"/>
                          <a:cs typeface="Calibri" pitchFamily="34" charset="0"/>
                        </a:rPr>
                        <a:t> of EC dept. were awarded with </a:t>
                      </a:r>
                      <a:r>
                        <a:rPr lang="en-IN" sz="1600" b="1" i="0" dirty="0" smtClean="0">
                          <a:solidFill>
                            <a:srgbClr val="0E13F0"/>
                          </a:solidFill>
                          <a:latin typeface="Calibri" pitchFamily="34" charset="0"/>
                          <a:cs typeface="Calibri" pitchFamily="34" charset="0"/>
                        </a:rPr>
                        <a:t>certificate of appreciation</a:t>
                      </a:r>
                      <a:r>
                        <a:rPr lang="en-IN" sz="1600" b="1" i="0" dirty="0" smtClean="0">
                          <a:solidFill>
                            <a:schemeClr val="tx1"/>
                          </a:solidFill>
                          <a:latin typeface="Calibri" pitchFamily="34" charset="0"/>
                          <a:cs typeface="Calibri" pitchFamily="34" charset="0"/>
                        </a:rPr>
                        <a:t> from</a:t>
                      </a:r>
                      <a:r>
                        <a:rPr lang="en-IN" sz="1600" b="1" i="0" baseline="0" dirty="0" smtClean="0">
                          <a:solidFill>
                            <a:schemeClr val="tx1"/>
                          </a:solidFill>
                          <a:latin typeface="Calibri" pitchFamily="34" charset="0"/>
                          <a:cs typeface="Calibri" pitchFamily="34" charset="0"/>
                        </a:rPr>
                        <a:t> </a:t>
                      </a:r>
                      <a:r>
                        <a:rPr lang="en-IN" sz="1600" b="1" i="0" dirty="0" smtClean="0">
                          <a:solidFill>
                            <a:schemeClr val="tx1"/>
                          </a:solidFill>
                          <a:latin typeface="Calibri" pitchFamily="34" charset="0"/>
                          <a:cs typeface="Calibri" pitchFamily="34" charset="0"/>
                        </a:rPr>
                        <a:t>DST, AICTE and IIM Bangalore and nominated as a member of prestigious</a:t>
                      </a:r>
                      <a:r>
                        <a:rPr lang="en-IN" sz="1600" b="1" i="0" baseline="0" dirty="0" smtClean="0">
                          <a:solidFill>
                            <a:schemeClr val="tx1"/>
                          </a:solidFill>
                          <a:latin typeface="Calibri" pitchFamily="34" charset="0"/>
                          <a:cs typeface="Calibri" pitchFamily="34" charset="0"/>
                        </a:rPr>
                        <a:t> </a:t>
                      </a:r>
                      <a:r>
                        <a:rPr lang="en-IN" sz="1600" b="1" i="0" dirty="0" smtClean="0">
                          <a:solidFill>
                            <a:schemeClr val="tx1"/>
                          </a:solidFill>
                          <a:latin typeface="Calibri" pitchFamily="34" charset="0"/>
                          <a:cs typeface="Calibri" pitchFamily="34" charset="0"/>
                        </a:rPr>
                        <a:t>“Confederation</a:t>
                      </a:r>
                      <a:r>
                        <a:rPr lang="en-IN" sz="1600" b="1" i="0" baseline="0" dirty="0" smtClean="0">
                          <a:solidFill>
                            <a:schemeClr val="tx1"/>
                          </a:solidFill>
                          <a:latin typeface="Calibri" pitchFamily="34" charset="0"/>
                          <a:cs typeface="Calibri" pitchFamily="34" charset="0"/>
                        </a:rPr>
                        <a:t> of Elite Academicians of IICDC” in </a:t>
                      </a:r>
                      <a:r>
                        <a:rPr lang="en-IN" sz="1600" b="1" i="0" baseline="0" dirty="0" smtClean="0">
                          <a:solidFill>
                            <a:srgbClr val="FF0000"/>
                          </a:solidFill>
                          <a:latin typeface="Calibri" pitchFamily="34" charset="0"/>
                          <a:cs typeface="Calibri" pitchFamily="34" charset="0"/>
                        </a:rPr>
                        <a:t>2019</a:t>
                      </a:r>
                      <a:r>
                        <a:rPr lang="en-IN" sz="1600" b="1" i="0" baseline="0" dirty="0" smtClean="0">
                          <a:solidFill>
                            <a:schemeClr val="tx1"/>
                          </a:solidFill>
                          <a:latin typeface="Calibri" pitchFamily="34" charset="0"/>
                          <a:cs typeface="Calibri" pitchFamily="34" charset="0"/>
                        </a:rPr>
                        <a:t>.</a:t>
                      </a:r>
                      <a:endParaRPr lang="en-IN" sz="1600" dirty="0"/>
                    </a:p>
                  </a:txBody>
                  <a:tcPr marL="7620" marR="7620" marT="7620" marB="0">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864096">
                <a:tc>
                  <a:txBody>
                    <a:bodyPr/>
                    <a:lstStyle/>
                    <a:p>
                      <a:pPr algn="ctr" fontAlgn="ctr"/>
                      <a:r>
                        <a:rPr lang="en-IN" sz="1600" b="1" i="0" u="none" strike="noStrike" dirty="0" smtClean="0">
                          <a:solidFill>
                            <a:schemeClr val="tx1"/>
                          </a:solidFill>
                          <a:latin typeface="Calibri" pitchFamily="34" charset="0"/>
                          <a:cs typeface="Calibri" pitchFamily="34" charset="0"/>
                        </a:rPr>
                        <a:t>9</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kumimoji="0" lang="en-US" sz="1600" b="1" i="0" kern="1200" dirty="0" smtClean="0">
                          <a:solidFill>
                            <a:schemeClr val="tx1"/>
                          </a:solidFill>
                          <a:latin typeface="Calibri" pitchFamily="34" charset="0"/>
                          <a:ea typeface="+mn-ea"/>
                          <a:cs typeface="Calibri" pitchFamily="34" charset="0"/>
                        </a:rPr>
                        <a:t>Dr. </a:t>
                      </a:r>
                      <a:r>
                        <a:rPr kumimoji="0" lang="en-US" sz="1600" b="1" i="0" kern="1200" dirty="0" err="1" smtClean="0">
                          <a:solidFill>
                            <a:schemeClr val="tx1"/>
                          </a:solidFill>
                          <a:latin typeface="Calibri" pitchFamily="34" charset="0"/>
                          <a:ea typeface="+mn-ea"/>
                          <a:cs typeface="Calibri" pitchFamily="34" charset="0"/>
                        </a:rPr>
                        <a:t>Parul</a:t>
                      </a:r>
                      <a:r>
                        <a:rPr kumimoji="0" lang="en-US" sz="1600" b="1" i="0" kern="1200" dirty="0" smtClean="0">
                          <a:solidFill>
                            <a:schemeClr val="tx1"/>
                          </a:solidFill>
                          <a:latin typeface="Calibri" pitchFamily="34" charset="0"/>
                          <a:ea typeface="+mn-ea"/>
                          <a:cs typeface="Calibri" pitchFamily="34" charset="0"/>
                        </a:rPr>
                        <a:t> Gupta of ME dept. has been awarded from Dr. APJ AKTU Lucknow on the Foundation Day of the University on </a:t>
                      </a:r>
                      <a:r>
                        <a:rPr kumimoji="0" lang="en-US" sz="1600" b="1" i="0" kern="1200" dirty="0" smtClean="0">
                          <a:solidFill>
                            <a:srgbClr val="FF0000"/>
                          </a:solidFill>
                          <a:latin typeface="Calibri" pitchFamily="34" charset="0"/>
                          <a:ea typeface="+mn-ea"/>
                          <a:cs typeface="Calibri" pitchFamily="34" charset="0"/>
                        </a:rPr>
                        <a:t>26</a:t>
                      </a:r>
                      <a:r>
                        <a:rPr kumimoji="0" lang="en-US" sz="1600" b="1" i="0" kern="1200" baseline="30000" dirty="0" smtClean="0">
                          <a:solidFill>
                            <a:srgbClr val="FF0000"/>
                          </a:solidFill>
                          <a:latin typeface="Calibri" pitchFamily="34" charset="0"/>
                          <a:ea typeface="+mn-ea"/>
                          <a:cs typeface="Calibri" pitchFamily="34" charset="0"/>
                        </a:rPr>
                        <a:t>th</a:t>
                      </a:r>
                      <a:r>
                        <a:rPr kumimoji="0" lang="en-US" sz="1600" b="1" i="0" kern="1200" baseline="0" dirty="0" smtClean="0">
                          <a:solidFill>
                            <a:srgbClr val="FF0000"/>
                          </a:solidFill>
                          <a:latin typeface="Calibri" pitchFamily="34" charset="0"/>
                          <a:ea typeface="+mn-ea"/>
                          <a:cs typeface="Calibri" pitchFamily="34" charset="0"/>
                        </a:rPr>
                        <a:t> </a:t>
                      </a:r>
                      <a:r>
                        <a:rPr kumimoji="0" lang="en-US" sz="1600" b="1" i="0" kern="1200" dirty="0" smtClean="0">
                          <a:solidFill>
                            <a:srgbClr val="FF0000"/>
                          </a:solidFill>
                          <a:latin typeface="Calibri" pitchFamily="34" charset="0"/>
                          <a:ea typeface="+mn-ea"/>
                          <a:cs typeface="Calibri" pitchFamily="34" charset="0"/>
                        </a:rPr>
                        <a:t>July 2019</a:t>
                      </a:r>
                      <a:r>
                        <a:rPr kumimoji="0" lang="en-US" sz="1600" b="1" i="0" kern="1200" dirty="0" smtClean="0">
                          <a:solidFill>
                            <a:schemeClr val="tx1"/>
                          </a:solidFill>
                          <a:latin typeface="Calibri" pitchFamily="34" charset="0"/>
                          <a:ea typeface="+mn-ea"/>
                          <a:cs typeface="Calibri" pitchFamily="34" charset="0"/>
                        </a:rPr>
                        <a:t> for his </a:t>
                      </a:r>
                      <a:r>
                        <a:rPr kumimoji="0" lang="en-US" sz="1600" b="1" i="0" kern="1200" dirty="0" smtClean="0">
                          <a:solidFill>
                            <a:srgbClr val="0E13F0"/>
                          </a:solidFill>
                          <a:latin typeface="Calibri" pitchFamily="34" charset="0"/>
                          <a:ea typeface="+mn-ea"/>
                          <a:cs typeface="Calibri" pitchFamily="34" charset="0"/>
                        </a:rPr>
                        <a:t>contributions to the Technical Education</a:t>
                      </a:r>
                      <a:r>
                        <a:rPr kumimoji="0" lang="en-US" sz="1600" b="1" i="0" kern="1200" dirty="0" smtClean="0">
                          <a:solidFill>
                            <a:schemeClr val="tx1"/>
                          </a:solidFill>
                          <a:latin typeface="Calibri" pitchFamily="34" charset="0"/>
                          <a:ea typeface="+mn-ea"/>
                          <a:cs typeface="Calibri" pitchFamily="34" charset="0"/>
                        </a:rPr>
                        <a:t> for 20 years in MIT Moradabad.</a:t>
                      </a:r>
                    </a:p>
                  </a:txBody>
                  <a:tcPr marL="7620" marR="7620" marT="7620" marB="0">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864096">
                <a:tc>
                  <a:txBody>
                    <a:bodyPr/>
                    <a:lstStyle/>
                    <a:p>
                      <a:pPr algn="ctr"/>
                      <a:r>
                        <a:rPr kumimoji="0" lang="en-IN" sz="1600" b="1" i="0" u="none" strike="noStrike" kern="1200" dirty="0" smtClean="0">
                          <a:solidFill>
                            <a:schemeClr val="tx1"/>
                          </a:solidFill>
                          <a:latin typeface="Calibri" pitchFamily="34" charset="0"/>
                          <a:ea typeface="+mn-ea"/>
                          <a:cs typeface="Calibri" pitchFamily="34" charset="0"/>
                        </a:rPr>
                        <a:t>10</a:t>
                      </a:r>
                      <a:endParaRPr kumimoji="0" lang="en-IN" sz="1600" b="1" i="0" u="none" strike="noStrike" kern="1200" dirty="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indent="0" algn="just" defTabSz="914400" rtl="0" eaLnBrk="1" fontAlgn="ctr" latinLnBrk="0" hangingPunct="1">
                        <a:lnSpc>
                          <a:spcPct val="100000"/>
                        </a:lnSpc>
                        <a:spcBef>
                          <a:spcPts val="0"/>
                        </a:spcBef>
                        <a:spcAft>
                          <a:spcPts val="0"/>
                        </a:spcAft>
                        <a:buClrTx/>
                        <a:buSzTx/>
                        <a:buFontTx/>
                        <a:buNone/>
                        <a:tabLst/>
                        <a:defRPr/>
                      </a:pP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Kshitij</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Shinghal</a:t>
                      </a:r>
                      <a:r>
                        <a:rPr lang="en-IN" sz="1600" b="1" i="0" dirty="0" smtClean="0">
                          <a:solidFill>
                            <a:schemeClr val="tx1"/>
                          </a:solidFill>
                          <a:latin typeface="Calibri" pitchFamily="34" charset="0"/>
                          <a:cs typeface="Calibri" pitchFamily="34" charset="0"/>
                        </a:rPr>
                        <a:t> of EC dept. was awarded for his contribution in </a:t>
                      </a:r>
                      <a:r>
                        <a:rPr lang="en-IN" sz="1600" b="1" i="0" dirty="0" smtClean="0">
                          <a:solidFill>
                            <a:srgbClr val="0E13F0"/>
                          </a:solidFill>
                          <a:latin typeface="Calibri" pitchFamily="34" charset="0"/>
                          <a:cs typeface="Calibri" pitchFamily="34" charset="0"/>
                        </a:rPr>
                        <a:t>Research &amp; Academics</a:t>
                      </a:r>
                      <a:r>
                        <a:rPr lang="en-IN" sz="1600" b="1" i="0" dirty="0" smtClean="0">
                          <a:solidFill>
                            <a:schemeClr val="tx1"/>
                          </a:solidFill>
                          <a:latin typeface="Calibri" pitchFamily="34" charset="0"/>
                          <a:cs typeface="Calibri" pitchFamily="34" charset="0"/>
                        </a:rPr>
                        <a:t> in university campus on the occasion of Teacher’s Day by Honourable Vice Chancellor on </a:t>
                      </a:r>
                      <a:r>
                        <a:rPr lang="en-IN" sz="1600" b="1" i="0" dirty="0" smtClean="0">
                          <a:solidFill>
                            <a:srgbClr val="FF0000"/>
                          </a:solidFill>
                          <a:latin typeface="Calibri" pitchFamily="34" charset="0"/>
                          <a:cs typeface="Calibri" pitchFamily="34" charset="0"/>
                        </a:rPr>
                        <a:t>26</a:t>
                      </a:r>
                      <a:r>
                        <a:rPr lang="en-IN" sz="1600" b="1" i="0" baseline="30000" dirty="0" smtClean="0">
                          <a:solidFill>
                            <a:srgbClr val="FF0000"/>
                          </a:solidFill>
                          <a:latin typeface="Calibri" pitchFamily="34" charset="0"/>
                          <a:cs typeface="Calibri" pitchFamily="34" charset="0"/>
                        </a:rPr>
                        <a:t>th</a:t>
                      </a:r>
                      <a:r>
                        <a:rPr lang="en-IN" sz="1600" b="1" i="0" dirty="0" smtClean="0">
                          <a:solidFill>
                            <a:srgbClr val="FF0000"/>
                          </a:solidFill>
                          <a:latin typeface="Calibri" pitchFamily="34" charset="0"/>
                          <a:cs typeface="Calibri" pitchFamily="34" charset="0"/>
                        </a:rPr>
                        <a:t> July, 2019</a:t>
                      </a:r>
                      <a:r>
                        <a:rPr lang="en-IN" sz="1600" b="1" i="0" dirty="0" smtClean="0">
                          <a:solidFill>
                            <a:schemeClr val="tx1"/>
                          </a:solidFill>
                          <a:latin typeface="Calibri" pitchFamily="34" charset="0"/>
                          <a:cs typeface="Calibri" pitchFamily="34" charset="0"/>
                        </a:rPr>
                        <a:t>.</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864096">
                <a:tc>
                  <a:txBody>
                    <a:bodyPr/>
                    <a:lstStyle/>
                    <a:p>
                      <a:pPr algn="ctr"/>
                      <a:r>
                        <a:rPr kumimoji="0" lang="en-IN" sz="1600" b="1" i="0" u="none" strike="noStrike" kern="1200" dirty="0" smtClean="0">
                          <a:solidFill>
                            <a:schemeClr val="tx1"/>
                          </a:solidFill>
                          <a:latin typeface="Calibri" pitchFamily="34" charset="0"/>
                          <a:ea typeface="+mn-ea"/>
                          <a:cs typeface="Calibri" pitchFamily="34" charset="0"/>
                        </a:rPr>
                        <a:t>11</a:t>
                      </a:r>
                      <a:endParaRPr kumimoji="0" lang="en-IN" sz="1600" b="1" i="0" u="none" strike="noStrike" kern="1200" dirty="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indent="0" algn="just" defTabSz="914400" rtl="0" eaLnBrk="1" fontAlgn="ctr" latinLnBrk="0" hangingPunct="1">
                        <a:lnSpc>
                          <a:spcPct val="100000"/>
                        </a:lnSpc>
                        <a:spcBef>
                          <a:spcPts val="0"/>
                        </a:spcBef>
                        <a:spcAft>
                          <a:spcPts val="0"/>
                        </a:spcAft>
                        <a:buClrTx/>
                        <a:buSzTx/>
                        <a:buFontTx/>
                        <a:buNone/>
                        <a:tabLst/>
                        <a:defRPr/>
                      </a:pPr>
                      <a:r>
                        <a:rPr kumimoji="0" lang="en-US" sz="1600" b="1" i="0" kern="1200" dirty="0" smtClean="0">
                          <a:solidFill>
                            <a:schemeClr val="tx1"/>
                          </a:solidFill>
                          <a:latin typeface="Calibri" pitchFamily="34" charset="0"/>
                          <a:ea typeface="+mn-ea"/>
                          <a:cs typeface="Calibri" pitchFamily="34" charset="0"/>
                        </a:rPr>
                        <a:t>Dr. </a:t>
                      </a:r>
                      <a:r>
                        <a:rPr kumimoji="0" lang="en-US" sz="1600" b="1" i="0" kern="1200" dirty="0" err="1" smtClean="0">
                          <a:solidFill>
                            <a:schemeClr val="tx1"/>
                          </a:solidFill>
                          <a:latin typeface="Calibri" pitchFamily="34" charset="0"/>
                          <a:ea typeface="+mn-ea"/>
                          <a:cs typeface="Calibri" pitchFamily="34" charset="0"/>
                        </a:rPr>
                        <a:t>Parul</a:t>
                      </a:r>
                      <a:r>
                        <a:rPr kumimoji="0" lang="en-US" sz="1600" b="1" i="0" kern="1200" dirty="0" smtClean="0">
                          <a:solidFill>
                            <a:schemeClr val="tx1"/>
                          </a:solidFill>
                          <a:latin typeface="Calibri" pitchFamily="34" charset="0"/>
                          <a:ea typeface="+mn-ea"/>
                          <a:cs typeface="Calibri" pitchFamily="34" charset="0"/>
                        </a:rPr>
                        <a:t> Gupta</a:t>
                      </a:r>
                      <a:r>
                        <a:rPr kumimoji="0" lang="en-US" sz="1600" b="1" i="0" kern="1200" baseline="0" dirty="0" smtClean="0">
                          <a:solidFill>
                            <a:schemeClr val="tx1"/>
                          </a:solidFill>
                          <a:latin typeface="Calibri" pitchFamily="34" charset="0"/>
                          <a:ea typeface="+mn-ea"/>
                          <a:cs typeface="Calibri" pitchFamily="34" charset="0"/>
                        </a:rPr>
                        <a:t> of ME dept.</a:t>
                      </a:r>
                      <a:r>
                        <a:rPr kumimoji="0" lang="en-US" sz="1600" b="1" i="0" kern="1200" dirty="0" smtClean="0">
                          <a:solidFill>
                            <a:schemeClr val="tx1"/>
                          </a:solidFill>
                          <a:latin typeface="Calibri" pitchFamily="34" charset="0"/>
                          <a:ea typeface="+mn-ea"/>
                          <a:cs typeface="Calibri" pitchFamily="34" charset="0"/>
                        </a:rPr>
                        <a:t> has been awarded  for excellence in </a:t>
                      </a:r>
                      <a:r>
                        <a:rPr kumimoji="0" lang="en-US" sz="1600" b="1" i="0" kern="1200" dirty="0" smtClean="0">
                          <a:solidFill>
                            <a:srgbClr val="0E13F0"/>
                          </a:solidFill>
                          <a:latin typeface="Calibri" pitchFamily="34" charset="0"/>
                          <a:ea typeface="+mn-ea"/>
                          <a:cs typeface="Calibri" pitchFamily="34" charset="0"/>
                        </a:rPr>
                        <a:t>Young Researcher</a:t>
                      </a:r>
                      <a:r>
                        <a:rPr kumimoji="0" lang="en-US" sz="1600" b="1" i="0" kern="1200" dirty="0" smtClean="0">
                          <a:solidFill>
                            <a:schemeClr val="tx1"/>
                          </a:solidFill>
                          <a:latin typeface="Calibri" pitchFamily="34" charset="0"/>
                          <a:ea typeface="+mn-ea"/>
                          <a:cs typeface="Calibri" pitchFamily="34" charset="0"/>
                        </a:rPr>
                        <a:t> in Mechanical Engineering during 3rd Global outreach research summit on </a:t>
                      </a:r>
                      <a:r>
                        <a:rPr kumimoji="0" lang="en-US" sz="1600" b="1" i="0" kern="1200" dirty="0" smtClean="0">
                          <a:solidFill>
                            <a:srgbClr val="FF0000"/>
                          </a:solidFill>
                          <a:latin typeface="Calibri" pitchFamily="34" charset="0"/>
                          <a:ea typeface="+mn-ea"/>
                          <a:cs typeface="Calibri" pitchFamily="34" charset="0"/>
                        </a:rPr>
                        <a:t>31th</a:t>
                      </a:r>
                      <a:r>
                        <a:rPr kumimoji="0" lang="en-US" sz="1600" b="1" i="0" kern="1200" baseline="0" dirty="0" smtClean="0">
                          <a:solidFill>
                            <a:srgbClr val="FF0000"/>
                          </a:solidFill>
                          <a:latin typeface="Calibri" pitchFamily="34" charset="0"/>
                          <a:ea typeface="+mn-ea"/>
                          <a:cs typeface="Calibri" pitchFamily="34" charset="0"/>
                        </a:rPr>
                        <a:t> </a:t>
                      </a:r>
                      <a:r>
                        <a:rPr kumimoji="0" lang="en-US" sz="1600" b="1" i="0" kern="1200" dirty="0" smtClean="0">
                          <a:solidFill>
                            <a:srgbClr val="FF0000"/>
                          </a:solidFill>
                          <a:latin typeface="Calibri" pitchFamily="34" charset="0"/>
                          <a:ea typeface="+mn-ea"/>
                          <a:cs typeface="Calibri" pitchFamily="34" charset="0"/>
                        </a:rPr>
                        <a:t>July 2019</a:t>
                      </a:r>
                      <a:r>
                        <a:rPr kumimoji="0" lang="en-US" sz="1600" b="1" i="0" kern="1200" dirty="0" smtClean="0">
                          <a:solidFill>
                            <a:schemeClr val="tx1"/>
                          </a:solidFill>
                          <a:latin typeface="Calibri" pitchFamily="34" charset="0"/>
                          <a:ea typeface="+mn-ea"/>
                          <a:cs typeface="Calibri" pitchFamily="34" charset="0"/>
                        </a:rPr>
                        <a:t> at Bangalore.</a:t>
                      </a:r>
                      <a:endParaRPr kumimoji="0" lang="en-IN" sz="1600" b="1" i="0" kern="1200" dirty="0" smtClean="0">
                        <a:solidFill>
                          <a:schemeClr val="tx1"/>
                        </a:solidFill>
                        <a:latin typeface="Calibri" pitchFamily="34" charset="0"/>
                        <a:ea typeface="+mn-ea"/>
                        <a:cs typeface="Calibri" pitchFamily="34" charset="0"/>
                      </a:endParaRPr>
                    </a:p>
                  </a:txBody>
                  <a:tcPr marL="7620" marR="7620" marT="7620" marB="0">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8" name="Slide Number Placeholder 7"/>
          <p:cNvSpPr>
            <a:spLocks noGrp="1"/>
          </p:cNvSpPr>
          <p:nvPr>
            <p:ph type="sldNum" sz="quarter" idx="12"/>
          </p:nvPr>
        </p:nvSpPr>
        <p:spPr>
          <a:xfrm>
            <a:off x="8119204" y="4299942"/>
            <a:ext cx="609600" cy="390906"/>
          </a:xfrm>
        </p:spPr>
        <p:txBody>
          <a:bodyPr/>
          <a:lstStyle/>
          <a:p>
            <a:fld id="{6F42FDE4-A7DD-41A7-A0A6-9B649FB43336}" type="slidenum">
              <a:rPr kumimoji="0" lang="en-US" smtClean="0"/>
              <a:pPr/>
              <a:t>14</a:t>
            </a:fld>
            <a:endParaRPr kumimoji="0" lang="en-US" dirty="0"/>
          </a:p>
        </p:txBody>
      </p:sp>
      <p:pic>
        <p:nvPicPr>
          <p:cNvPr id="6" name="Picture 5">
            <a:extLst>
              <a:ext uri="{FF2B5EF4-FFF2-40B4-BE49-F238E27FC236}">
                <a16:creationId xmlns="" xmlns:a16="http://schemas.microsoft.com/office/drawing/2014/main" id="{CED83121-8EAC-4A70-8251-9B62840ABEDE}"/>
              </a:ext>
            </a:extLst>
          </p:cNvPr>
          <p:cNvPicPr/>
          <p:nvPr/>
        </p:nvPicPr>
        <p:blipFill>
          <a:blip r:embed="rId3"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473663831"/>
      </p:ext>
    </p:extLst>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04314"/>
            <a:ext cx="8639366" cy="523220"/>
          </a:xfrm>
          <a:prstGeom prst="rect">
            <a:avLst/>
          </a:prstGeom>
          <a:noFill/>
        </p:spPr>
        <p:txBody>
          <a:bodyPr wrap="square" lIns="91440" tIns="45720" rIns="91440" bIns="45720">
            <a:spAutoFit/>
          </a:bodyPr>
          <a:lstStyle/>
          <a:p>
            <a:pPr algn="ctr"/>
            <a:r>
              <a:rPr lang="en-US" sz="28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Faculty Achievements</a:t>
            </a:r>
            <a:r>
              <a:rPr lang="en-US" sz="20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…(3/4)</a:t>
            </a:r>
            <a:endParaRPr lang="en-US" sz="2000" b="1" cap="none" spc="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sp>
        <p:nvSpPr>
          <p:cNvPr id="10" name="Slide Number Placeholder 9"/>
          <p:cNvSpPr>
            <a:spLocks noGrp="1"/>
          </p:cNvSpPr>
          <p:nvPr>
            <p:ph type="sldNum" sz="quarter" idx="12"/>
          </p:nvPr>
        </p:nvSpPr>
        <p:spPr>
          <a:xfrm>
            <a:off x="8105966" y="4320546"/>
            <a:ext cx="609600" cy="390906"/>
          </a:xfrm>
        </p:spPr>
        <p:txBody>
          <a:bodyPr/>
          <a:lstStyle/>
          <a:p>
            <a:fld id="{6F42FDE4-A7DD-41A7-A0A6-9B649FB43336}" type="slidenum">
              <a:rPr kumimoji="0" lang="en-US" smtClean="0"/>
              <a:pPr/>
              <a:t>15</a:t>
            </a:fld>
            <a:endParaRPr kumimoji="0" lang="en-US" dirty="0"/>
          </a:p>
        </p:txBody>
      </p:sp>
      <p:graphicFrame>
        <p:nvGraphicFramePr>
          <p:cNvPr id="11" name="Table 10"/>
          <p:cNvGraphicFramePr>
            <a:graphicFrameLocks noGrp="1"/>
          </p:cNvGraphicFramePr>
          <p:nvPr>
            <p:extLst>
              <p:ext uri="{D42A27DB-BD31-4B8C-83A1-F6EECF244321}">
                <p14:modId xmlns:p14="http://schemas.microsoft.com/office/powerpoint/2010/main" val="3851950760"/>
              </p:ext>
            </p:extLst>
          </p:nvPr>
        </p:nvGraphicFramePr>
        <p:xfrm>
          <a:off x="457200" y="771550"/>
          <a:ext cx="7648766" cy="4209891"/>
        </p:xfrm>
        <a:graphic>
          <a:graphicData uri="http://schemas.openxmlformats.org/drawingml/2006/table">
            <a:tbl>
              <a:tblPr/>
              <a:tblGrid>
                <a:gridCol w="361509"/>
                <a:gridCol w="7287257"/>
              </a:tblGrid>
              <a:tr h="945682">
                <a:tc>
                  <a:txBody>
                    <a:bodyPr/>
                    <a:lstStyle/>
                    <a:p>
                      <a:pPr algn="ctr"/>
                      <a:r>
                        <a:rPr kumimoji="0" lang="en-IN" sz="1600" b="1" i="0" u="none" strike="noStrike" kern="1200" dirty="0" smtClean="0">
                          <a:solidFill>
                            <a:schemeClr val="tx1"/>
                          </a:solidFill>
                          <a:latin typeface="Calibri" pitchFamily="34" charset="0"/>
                          <a:ea typeface="+mn-ea"/>
                          <a:cs typeface="Calibri" pitchFamily="34" charset="0"/>
                        </a:rPr>
                        <a:t>12</a:t>
                      </a:r>
                      <a:endParaRPr kumimoji="0" lang="en-IN" sz="1600" b="1" i="0" u="none" strike="noStrike" kern="1200" dirty="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indent="0" algn="just" defTabSz="914400" rtl="0" eaLnBrk="1" fontAlgn="ctr" latinLnBrk="0" hangingPunct="1">
                        <a:lnSpc>
                          <a:spcPct val="100000"/>
                        </a:lnSpc>
                        <a:spcBef>
                          <a:spcPts val="0"/>
                        </a:spcBef>
                        <a:spcAft>
                          <a:spcPts val="0"/>
                        </a:spcAft>
                        <a:buClrTx/>
                        <a:buSzTx/>
                        <a:buFontTx/>
                        <a:buNone/>
                        <a:tabLst/>
                        <a:defRPr/>
                      </a:pPr>
                      <a:r>
                        <a:rPr kumimoji="0" lang="en-US" sz="1600" b="1" i="0" kern="1200" dirty="0" smtClean="0">
                          <a:solidFill>
                            <a:schemeClr val="tx1"/>
                          </a:solidFill>
                          <a:latin typeface="Calibri" pitchFamily="34" charset="0"/>
                          <a:ea typeface="+mn-ea"/>
                          <a:cs typeface="Calibri" pitchFamily="34" charset="0"/>
                        </a:rPr>
                        <a:t>Dr. </a:t>
                      </a:r>
                      <a:r>
                        <a:rPr kumimoji="0" lang="en-US" sz="1600" b="1" i="0" kern="1200" dirty="0" err="1" smtClean="0">
                          <a:solidFill>
                            <a:schemeClr val="tx1"/>
                          </a:solidFill>
                          <a:latin typeface="Calibri" pitchFamily="34" charset="0"/>
                          <a:ea typeface="+mn-ea"/>
                          <a:cs typeface="Calibri" pitchFamily="34" charset="0"/>
                        </a:rPr>
                        <a:t>Munish</a:t>
                      </a:r>
                      <a:r>
                        <a:rPr kumimoji="0" lang="en-US" sz="1600" b="1" i="0" kern="1200" dirty="0" smtClean="0">
                          <a:solidFill>
                            <a:schemeClr val="tx1"/>
                          </a:solidFill>
                          <a:latin typeface="Calibri" pitchFamily="34" charset="0"/>
                          <a:ea typeface="+mn-ea"/>
                          <a:cs typeface="Calibri" pitchFamily="34" charset="0"/>
                        </a:rPr>
                        <a:t> Chhabra </a:t>
                      </a:r>
                      <a:r>
                        <a:rPr kumimoji="0" lang="en-US" sz="1600" b="1" i="0" kern="1200" baseline="0" dirty="0" smtClean="0">
                          <a:solidFill>
                            <a:schemeClr val="tx1"/>
                          </a:solidFill>
                          <a:latin typeface="Calibri" pitchFamily="34" charset="0"/>
                          <a:ea typeface="+mn-ea"/>
                          <a:cs typeface="Calibri" pitchFamily="34" charset="0"/>
                        </a:rPr>
                        <a:t>of ME dept.</a:t>
                      </a:r>
                      <a:r>
                        <a:rPr kumimoji="0" lang="en-US" sz="1600" b="1" i="0" kern="1200" dirty="0" smtClean="0">
                          <a:solidFill>
                            <a:schemeClr val="tx1"/>
                          </a:solidFill>
                          <a:latin typeface="Calibri" pitchFamily="34" charset="0"/>
                          <a:ea typeface="+mn-ea"/>
                          <a:cs typeface="Calibri" pitchFamily="34" charset="0"/>
                        </a:rPr>
                        <a:t> has been awarded with an </a:t>
                      </a:r>
                      <a:r>
                        <a:rPr kumimoji="0" lang="en-US" sz="1600" b="1" i="0" kern="1200" dirty="0" smtClean="0">
                          <a:solidFill>
                            <a:srgbClr val="0E13F0"/>
                          </a:solidFill>
                          <a:latin typeface="Calibri" pitchFamily="34" charset="0"/>
                          <a:ea typeface="+mn-ea"/>
                          <a:cs typeface="Calibri" pitchFamily="34" charset="0"/>
                        </a:rPr>
                        <a:t>Excellence Award</a:t>
                      </a:r>
                      <a:r>
                        <a:rPr kumimoji="0" lang="en-US" sz="1600" b="1" i="0" kern="1200" dirty="0" smtClean="0">
                          <a:solidFill>
                            <a:schemeClr val="tx1"/>
                          </a:solidFill>
                          <a:latin typeface="Calibri" pitchFamily="34" charset="0"/>
                          <a:ea typeface="+mn-ea"/>
                          <a:cs typeface="Calibri" pitchFamily="34" charset="0"/>
                        </a:rPr>
                        <a:t> for the Year 2020 on </a:t>
                      </a:r>
                      <a:r>
                        <a:rPr kumimoji="0" lang="en-US" sz="1600" b="1" i="0" kern="1200" dirty="0" smtClean="0">
                          <a:solidFill>
                            <a:srgbClr val="FF0000"/>
                          </a:solidFill>
                          <a:latin typeface="Calibri" pitchFamily="34" charset="0"/>
                          <a:ea typeface="+mn-ea"/>
                          <a:cs typeface="Calibri" pitchFamily="34" charset="0"/>
                        </a:rPr>
                        <a:t>05</a:t>
                      </a:r>
                      <a:r>
                        <a:rPr kumimoji="0" lang="en-US" sz="1600" b="1" i="0" kern="1200" baseline="30000" dirty="0" smtClean="0">
                          <a:solidFill>
                            <a:srgbClr val="FF0000"/>
                          </a:solidFill>
                          <a:latin typeface="Calibri" pitchFamily="34" charset="0"/>
                          <a:ea typeface="+mn-ea"/>
                          <a:cs typeface="Calibri" pitchFamily="34" charset="0"/>
                        </a:rPr>
                        <a:t>th</a:t>
                      </a:r>
                      <a:r>
                        <a:rPr kumimoji="0" lang="en-US" sz="1600" b="1" i="0" kern="1200" baseline="0" dirty="0" smtClean="0">
                          <a:solidFill>
                            <a:srgbClr val="FF0000"/>
                          </a:solidFill>
                          <a:latin typeface="Calibri" pitchFamily="34" charset="0"/>
                          <a:ea typeface="+mn-ea"/>
                          <a:cs typeface="Calibri" pitchFamily="34" charset="0"/>
                        </a:rPr>
                        <a:t> September 2020</a:t>
                      </a:r>
                      <a:r>
                        <a:rPr kumimoji="0" lang="en-US" sz="1600" b="1" i="0" kern="1200" baseline="0" dirty="0" smtClean="0">
                          <a:solidFill>
                            <a:schemeClr val="tx1"/>
                          </a:solidFill>
                          <a:latin typeface="Calibri" pitchFamily="34" charset="0"/>
                          <a:ea typeface="+mn-ea"/>
                          <a:cs typeface="Calibri" pitchFamily="34" charset="0"/>
                        </a:rPr>
                        <a:t> </a:t>
                      </a:r>
                      <a:r>
                        <a:rPr kumimoji="0" lang="en-US" sz="1600" b="1" i="0" kern="1200" dirty="0" smtClean="0">
                          <a:solidFill>
                            <a:schemeClr val="tx1"/>
                          </a:solidFill>
                          <a:latin typeface="Calibri" pitchFamily="34" charset="0"/>
                          <a:ea typeface="+mn-ea"/>
                          <a:cs typeface="Calibri" pitchFamily="34" charset="0"/>
                        </a:rPr>
                        <a:t>for his outstanding contribution in the field of education by Rotary Club Moradabad East.</a:t>
                      </a:r>
                      <a:endParaRPr kumimoji="0" lang="en-IN" sz="1600" b="1" i="0" kern="1200" dirty="0" smtClean="0">
                        <a:solidFill>
                          <a:schemeClr val="tx1"/>
                        </a:solidFill>
                        <a:latin typeface="Calibri" pitchFamily="34" charset="0"/>
                        <a:ea typeface="+mn-ea"/>
                        <a:cs typeface="Calibri" pitchFamily="34" charset="0"/>
                      </a:endParaRPr>
                    </a:p>
                  </a:txBody>
                  <a:tcPr marL="7620" marR="7620" marT="7620" marB="0">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945682">
                <a:tc>
                  <a:txBody>
                    <a:bodyPr/>
                    <a:lstStyle/>
                    <a:p>
                      <a:pPr algn="ctr"/>
                      <a:r>
                        <a:rPr kumimoji="0" lang="en-IN" sz="1600" b="1" i="0" u="none" strike="noStrike" kern="1200" dirty="0" smtClean="0">
                          <a:solidFill>
                            <a:schemeClr val="tx1"/>
                          </a:solidFill>
                          <a:latin typeface="Calibri" pitchFamily="34" charset="0"/>
                          <a:ea typeface="+mn-ea"/>
                          <a:cs typeface="Calibri" pitchFamily="34" charset="0"/>
                        </a:rPr>
                        <a:t>13</a:t>
                      </a:r>
                      <a:endParaRPr kumimoji="0" lang="en-IN" sz="1600" b="1" i="0" u="none" strike="noStrike" kern="1200" dirty="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Kshitij</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Shinghal</a:t>
                      </a:r>
                      <a:r>
                        <a:rPr lang="en-IN" sz="1600" b="1" i="0" dirty="0" smtClean="0">
                          <a:solidFill>
                            <a:schemeClr val="tx1"/>
                          </a:solidFill>
                          <a:latin typeface="Calibri" pitchFamily="34" charset="0"/>
                          <a:cs typeface="Calibri" pitchFamily="34" charset="0"/>
                        </a:rPr>
                        <a:t> of EC dept. and </a:t>
                      </a: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Somesh</a:t>
                      </a:r>
                      <a:r>
                        <a:rPr lang="en-IN" sz="1600" b="1" i="0" dirty="0" smtClean="0">
                          <a:solidFill>
                            <a:schemeClr val="tx1"/>
                          </a:solidFill>
                          <a:latin typeface="Calibri" pitchFamily="34" charset="0"/>
                          <a:cs typeface="Calibri" pitchFamily="34" charset="0"/>
                        </a:rPr>
                        <a:t> Kumar of CS dept. was awarded with </a:t>
                      </a:r>
                      <a:r>
                        <a:rPr lang="en-IN" sz="1600" b="1" i="0" dirty="0" smtClean="0">
                          <a:solidFill>
                            <a:srgbClr val="0E13F0"/>
                          </a:solidFill>
                          <a:latin typeface="Calibri" pitchFamily="34" charset="0"/>
                          <a:cs typeface="Calibri" pitchFamily="34" charset="0"/>
                        </a:rPr>
                        <a:t>certificate of appreciation</a:t>
                      </a:r>
                      <a:r>
                        <a:rPr lang="en-IN" sz="1600" b="1" i="0" dirty="0" smtClean="0">
                          <a:solidFill>
                            <a:schemeClr val="tx1"/>
                          </a:solidFill>
                          <a:latin typeface="Calibri" pitchFamily="34" charset="0"/>
                          <a:cs typeface="Calibri" pitchFamily="34" charset="0"/>
                        </a:rPr>
                        <a:t> from CEO/Nagar </a:t>
                      </a:r>
                      <a:r>
                        <a:rPr lang="en-IN" sz="1600" b="1" i="0" dirty="0" err="1" smtClean="0">
                          <a:solidFill>
                            <a:schemeClr val="tx1"/>
                          </a:solidFill>
                          <a:latin typeface="Calibri" pitchFamily="34" charset="0"/>
                          <a:cs typeface="Calibri" pitchFamily="34" charset="0"/>
                        </a:rPr>
                        <a:t>Ayukt</a:t>
                      </a:r>
                      <a:r>
                        <a:rPr lang="en-IN" sz="1600" b="1" i="0" dirty="0" smtClean="0">
                          <a:solidFill>
                            <a:schemeClr val="tx1"/>
                          </a:solidFill>
                          <a:latin typeface="Calibri" pitchFamily="34" charset="0"/>
                          <a:cs typeface="Calibri" pitchFamily="34" charset="0"/>
                        </a:rPr>
                        <a:t>, Moradabad Smart City Ltd., Moradabad on </a:t>
                      </a:r>
                      <a:r>
                        <a:rPr lang="en-IN" sz="1600" b="1" i="0" dirty="0" smtClean="0">
                          <a:solidFill>
                            <a:srgbClr val="FF0000"/>
                          </a:solidFill>
                          <a:latin typeface="Calibri" pitchFamily="34" charset="0"/>
                          <a:cs typeface="Calibri" pitchFamily="34" charset="0"/>
                        </a:rPr>
                        <a:t>17</a:t>
                      </a:r>
                      <a:r>
                        <a:rPr lang="en-IN" sz="1600" b="1" i="0" baseline="30000" dirty="0" smtClean="0">
                          <a:solidFill>
                            <a:srgbClr val="FF0000"/>
                          </a:solidFill>
                          <a:latin typeface="Calibri" pitchFamily="34" charset="0"/>
                          <a:cs typeface="Calibri" pitchFamily="34" charset="0"/>
                        </a:rPr>
                        <a:t>th</a:t>
                      </a:r>
                      <a:r>
                        <a:rPr lang="en-IN" sz="1600" b="1" i="0" dirty="0" smtClean="0">
                          <a:solidFill>
                            <a:srgbClr val="FF0000"/>
                          </a:solidFill>
                          <a:latin typeface="Calibri" pitchFamily="34" charset="0"/>
                          <a:cs typeface="Calibri" pitchFamily="34" charset="0"/>
                        </a:rPr>
                        <a:t>  August ,2020</a:t>
                      </a:r>
                      <a:r>
                        <a:rPr lang="en-IN" sz="1600" b="1" i="0" dirty="0" smtClean="0">
                          <a:solidFill>
                            <a:schemeClr val="tx1"/>
                          </a:solidFill>
                          <a:latin typeface="Calibri" pitchFamily="34" charset="0"/>
                          <a:cs typeface="Calibri" pitchFamily="34" charset="0"/>
                        </a:rPr>
                        <a:t>.</a:t>
                      </a:r>
                    </a:p>
                  </a:txBody>
                  <a:tcPr marL="7620" marR="7620" marT="7620" marB="0">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945682">
                <a:tc>
                  <a:txBody>
                    <a:bodyPr/>
                    <a:lstStyle/>
                    <a:p>
                      <a:pPr algn="ctr"/>
                      <a:r>
                        <a:rPr kumimoji="0" lang="en-IN" sz="1600" b="1" i="0" u="none" strike="noStrike" kern="1200" dirty="0" smtClean="0">
                          <a:solidFill>
                            <a:schemeClr val="tx1"/>
                          </a:solidFill>
                          <a:latin typeface="Calibri" pitchFamily="34" charset="0"/>
                          <a:ea typeface="+mn-ea"/>
                          <a:cs typeface="Calibri" pitchFamily="34" charset="0"/>
                        </a:rPr>
                        <a:t>14</a:t>
                      </a:r>
                      <a:endParaRPr kumimoji="0" lang="en-IN" sz="1600" b="1" i="0" u="none" strike="noStrike" kern="1200" dirty="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600" b="1" i="0" kern="1200" baseline="0" dirty="0" smtClean="0">
                          <a:solidFill>
                            <a:schemeClr val="tx1"/>
                          </a:solidFill>
                          <a:latin typeface="Calibri" pitchFamily="34" charset="0"/>
                          <a:ea typeface="+mn-ea"/>
                          <a:cs typeface="Calibri" pitchFamily="34" charset="0"/>
                        </a:rPr>
                        <a:t>Mr. Sanjeev Gupta and Ms. Priyanka Gupta of CS dept. </a:t>
                      </a:r>
                      <a:r>
                        <a:rPr kumimoji="0" lang="en-US" sz="1600" b="1" i="0" kern="1200" baseline="0" dirty="0" smtClean="0">
                          <a:solidFill>
                            <a:srgbClr val="0E13F0"/>
                          </a:solidFill>
                          <a:latin typeface="Calibri" pitchFamily="34" charset="0"/>
                          <a:ea typeface="+mn-ea"/>
                          <a:cs typeface="Calibri" pitchFamily="34" charset="0"/>
                        </a:rPr>
                        <a:t>published a book</a:t>
                      </a:r>
                      <a:r>
                        <a:rPr kumimoji="0" lang="en-US" sz="1600" b="1" i="0" kern="1200" baseline="0" dirty="0" smtClean="0">
                          <a:solidFill>
                            <a:srgbClr val="FF0000"/>
                          </a:solidFill>
                          <a:latin typeface="Calibri" pitchFamily="34" charset="0"/>
                          <a:ea typeface="+mn-ea"/>
                          <a:cs typeface="Calibri" pitchFamily="34" charset="0"/>
                        </a:rPr>
                        <a:t> </a:t>
                      </a:r>
                      <a:r>
                        <a:rPr kumimoji="0" lang="en-US" sz="1600" b="1" i="0" kern="1200" baseline="0" dirty="0" smtClean="0">
                          <a:solidFill>
                            <a:schemeClr val="tx1"/>
                          </a:solidFill>
                          <a:latin typeface="Calibri" pitchFamily="34" charset="0"/>
                          <a:ea typeface="+mn-ea"/>
                          <a:cs typeface="Calibri" pitchFamily="34" charset="0"/>
                        </a:rPr>
                        <a:t>on Machine Learning on 23</a:t>
                      </a:r>
                      <a:r>
                        <a:rPr kumimoji="0" lang="en-US" sz="1600" b="1" i="0" kern="1200" baseline="30000" dirty="0" smtClean="0">
                          <a:solidFill>
                            <a:schemeClr val="tx1"/>
                          </a:solidFill>
                          <a:latin typeface="Calibri" pitchFamily="34" charset="0"/>
                          <a:ea typeface="+mn-ea"/>
                          <a:cs typeface="Calibri" pitchFamily="34" charset="0"/>
                        </a:rPr>
                        <a:t>rd</a:t>
                      </a:r>
                      <a:r>
                        <a:rPr kumimoji="0" lang="en-US" sz="1600" b="1" i="0" kern="1200" baseline="0" dirty="0" smtClean="0">
                          <a:solidFill>
                            <a:schemeClr val="tx1"/>
                          </a:solidFill>
                          <a:latin typeface="Calibri" pitchFamily="34" charset="0"/>
                          <a:ea typeface="+mn-ea"/>
                          <a:cs typeface="Calibri" pitchFamily="34" charset="0"/>
                        </a:rPr>
                        <a:t> Nov. 2020 and Dr. </a:t>
                      </a:r>
                      <a:r>
                        <a:rPr kumimoji="0" lang="en-US" sz="1600" b="1" i="0" kern="1200" baseline="0" dirty="0" err="1" smtClean="0">
                          <a:solidFill>
                            <a:schemeClr val="tx1"/>
                          </a:solidFill>
                          <a:latin typeface="Calibri" pitchFamily="34" charset="0"/>
                          <a:ea typeface="+mn-ea"/>
                          <a:cs typeface="Calibri" pitchFamily="34" charset="0"/>
                        </a:rPr>
                        <a:t>Neelaksh</a:t>
                      </a:r>
                      <a:r>
                        <a:rPr kumimoji="0" lang="en-US" sz="1600" b="1" i="0" kern="1200" baseline="0" dirty="0" smtClean="0">
                          <a:solidFill>
                            <a:schemeClr val="tx1"/>
                          </a:solidFill>
                          <a:latin typeface="Calibri" pitchFamily="34" charset="0"/>
                          <a:ea typeface="+mn-ea"/>
                          <a:cs typeface="Calibri" pitchFamily="34" charset="0"/>
                        </a:rPr>
                        <a:t> </a:t>
                      </a:r>
                      <a:r>
                        <a:rPr kumimoji="0" lang="en-US" sz="1600" b="1" i="0" kern="1200" baseline="0" dirty="0" err="1" smtClean="0">
                          <a:solidFill>
                            <a:schemeClr val="tx1"/>
                          </a:solidFill>
                          <a:latin typeface="Calibri" pitchFamily="34" charset="0"/>
                          <a:ea typeface="+mn-ea"/>
                          <a:cs typeface="Calibri" pitchFamily="34" charset="0"/>
                        </a:rPr>
                        <a:t>Sheel</a:t>
                      </a:r>
                      <a:r>
                        <a:rPr kumimoji="0" lang="en-US" sz="1600" b="1" i="0" kern="1200" baseline="0" dirty="0" smtClean="0">
                          <a:solidFill>
                            <a:schemeClr val="tx1"/>
                          </a:solidFill>
                          <a:latin typeface="Calibri" pitchFamily="34" charset="0"/>
                          <a:ea typeface="+mn-ea"/>
                          <a:cs typeface="Calibri" pitchFamily="34" charset="0"/>
                        </a:rPr>
                        <a:t> of CS dept. has written one </a:t>
                      </a:r>
                      <a:r>
                        <a:rPr kumimoji="0" lang="en-US" sz="1600" b="1" i="0" kern="1200" baseline="0" dirty="0" smtClean="0">
                          <a:solidFill>
                            <a:srgbClr val="0E13F0"/>
                          </a:solidFill>
                          <a:latin typeface="Calibri" pitchFamily="34" charset="0"/>
                          <a:ea typeface="+mn-ea"/>
                          <a:cs typeface="Calibri" pitchFamily="34" charset="0"/>
                        </a:rPr>
                        <a:t>Book chapter </a:t>
                      </a:r>
                      <a:r>
                        <a:rPr kumimoji="0" lang="en-US" sz="1600" b="1" i="0" kern="1200" baseline="0" dirty="0" smtClean="0">
                          <a:solidFill>
                            <a:schemeClr val="tx1"/>
                          </a:solidFill>
                          <a:latin typeface="Calibri" pitchFamily="34" charset="0"/>
                          <a:ea typeface="+mn-ea"/>
                          <a:cs typeface="Calibri" pitchFamily="34" charset="0"/>
                        </a:rPr>
                        <a:t>in EAI/Springer Innovation in Communication and Computing(EAISICC)</a:t>
                      </a:r>
                      <a:endParaRPr kumimoji="0" lang="en-IN" sz="1600" b="1" i="0" kern="1200" baseline="0" dirty="0" smtClean="0">
                        <a:solidFill>
                          <a:schemeClr val="tx1"/>
                        </a:solidFill>
                        <a:latin typeface="Calibri" pitchFamily="34" charset="0"/>
                        <a:ea typeface="+mn-ea"/>
                        <a:cs typeface="Calibri" pitchFamily="34" charset="0"/>
                      </a:endParaRPr>
                    </a:p>
                  </a:txBody>
                  <a:tcPr marL="7620" marR="7620" marT="7620" marB="0">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33705">
                <a:tc>
                  <a:txBody>
                    <a:bodyPr/>
                    <a:lstStyle/>
                    <a:p>
                      <a:pPr algn="ctr"/>
                      <a:r>
                        <a:rPr kumimoji="0" lang="en-IN" sz="1600" b="1" i="0" u="none" strike="noStrike" kern="1200" dirty="0" smtClean="0">
                          <a:solidFill>
                            <a:schemeClr val="tx1"/>
                          </a:solidFill>
                          <a:latin typeface="Calibri" pitchFamily="34" charset="0"/>
                          <a:ea typeface="+mn-ea"/>
                          <a:cs typeface="Calibri" pitchFamily="34" charset="0"/>
                        </a:rPr>
                        <a:t>15</a:t>
                      </a:r>
                      <a:endParaRPr kumimoji="0" lang="en-IN" sz="1600" b="1" i="0" u="none" strike="noStrike" kern="1200" dirty="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l" defTabSz="914400" rtl="0" eaLnBrk="1" fontAlgn="ctr" latinLnBrk="0" hangingPunct="1">
                        <a:lnSpc>
                          <a:spcPct val="100000"/>
                        </a:lnSpc>
                        <a:spcBef>
                          <a:spcPts val="0"/>
                        </a:spcBef>
                        <a:spcAft>
                          <a:spcPts val="0"/>
                        </a:spcAft>
                        <a:buClrTx/>
                        <a:buSzTx/>
                        <a:buFontTx/>
                        <a:buNone/>
                        <a:tabLst/>
                        <a:defRPr/>
                      </a:pPr>
                      <a:r>
                        <a:rPr kumimoji="0" lang="en-US" sz="1600" b="1" i="0" kern="1200" dirty="0" smtClean="0">
                          <a:solidFill>
                            <a:schemeClr val="tx1"/>
                          </a:solidFill>
                          <a:latin typeface="Calibri" pitchFamily="34" charset="0"/>
                          <a:ea typeface="+mn-ea"/>
                          <a:cs typeface="Calibri" pitchFamily="34" charset="0"/>
                        </a:rPr>
                        <a:t>Total number of </a:t>
                      </a:r>
                      <a:r>
                        <a:rPr kumimoji="0" lang="en-US" sz="1600" b="1" i="0" kern="1200" baseline="0" dirty="0" smtClean="0">
                          <a:solidFill>
                            <a:srgbClr val="0E13F0"/>
                          </a:solidFill>
                          <a:latin typeface="Calibri" pitchFamily="34" charset="0"/>
                          <a:ea typeface="+mn-ea"/>
                          <a:cs typeface="Calibri" pitchFamily="34" charset="0"/>
                        </a:rPr>
                        <a:t>Papers published </a:t>
                      </a:r>
                      <a:r>
                        <a:rPr kumimoji="0" lang="en-US" sz="1600" b="1" i="0" kern="1200" dirty="0" smtClean="0">
                          <a:solidFill>
                            <a:schemeClr val="tx1"/>
                          </a:solidFill>
                          <a:latin typeface="Calibri" pitchFamily="34" charset="0"/>
                          <a:ea typeface="+mn-ea"/>
                          <a:cs typeface="Calibri" pitchFamily="34" charset="0"/>
                        </a:rPr>
                        <a:t>in various</a:t>
                      </a:r>
                      <a:r>
                        <a:rPr kumimoji="0" lang="en-US" sz="1600" b="1" i="0" kern="1200" baseline="0" dirty="0" smtClean="0">
                          <a:solidFill>
                            <a:schemeClr val="tx1"/>
                          </a:solidFill>
                          <a:latin typeface="Calibri" pitchFamily="34" charset="0"/>
                          <a:ea typeface="+mn-ea"/>
                          <a:cs typeface="Calibri" pitchFamily="34" charset="0"/>
                        </a:rPr>
                        <a:t> reputed Journal and conference by faculty is </a:t>
                      </a:r>
                      <a:r>
                        <a:rPr kumimoji="0" lang="en-US" sz="1600" b="1" i="0" kern="1200" dirty="0" smtClean="0">
                          <a:solidFill>
                            <a:schemeClr val="tx1"/>
                          </a:solidFill>
                          <a:latin typeface="Calibri" pitchFamily="34" charset="0"/>
                          <a:ea typeface="+mn-ea"/>
                          <a:cs typeface="Calibri" pitchFamily="34" charset="0"/>
                        </a:rPr>
                        <a:t>306 during</a:t>
                      </a:r>
                      <a:r>
                        <a:rPr kumimoji="0" lang="en-US" sz="1600" b="1" i="0" kern="1200" baseline="0" dirty="0" smtClean="0">
                          <a:solidFill>
                            <a:schemeClr val="tx1"/>
                          </a:solidFill>
                          <a:latin typeface="Calibri" pitchFamily="34" charset="0"/>
                          <a:ea typeface="+mn-ea"/>
                          <a:cs typeface="Calibri" pitchFamily="34" charset="0"/>
                        </a:rPr>
                        <a:t> last 5 years</a:t>
                      </a:r>
                      <a:r>
                        <a:rPr kumimoji="0" lang="en-US" sz="1600" b="1" i="0" kern="1200" dirty="0" smtClean="0">
                          <a:solidFill>
                            <a:schemeClr val="tx1"/>
                          </a:solidFill>
                          <a:latin typeface="Calibri" pitchFamily="34" charset="0"/>
                          <a:ea typeface="+mn-ea"/>
                          <a:cs typeface="Calibri" pitchFamily="34" charset="0"/>
                        </a:rPr>
                        <a:t>.</a:t>
                      </a:r>
                      <a:endParaRPr kumimoji="0" lang="en-US" sz="1600" b="1" i="0" kern="1200" dirty="0" smtClean="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33705">
                <a:tc>
                  <a:txBody>
                    <a:bodyPr/>
                    <a:lstStyle/>
                    <a:p>
                      <a:pPr algn="ctr"/>
                      <a:r>
                        <a:rPr kumimoji="0" lang="en-IN" sz="1600" b="1" i="0" u="none" strike="noStrike" kern="1200" dirty="0" smtClean="0">
                          <a:solidFill>
                            <a:schemeClr val="tx1"/>
                          </a:solidFill>
                          <a:latin typeface="Calibri" pitchFamily="34" charset="0"/>
                          <a:ea typeface="+mn-ea"/>
                          <a:cs typeface="Calibri" pitchFamily="34" charset="0"/>
                        </a:rPr>
                        <a:t>16</a:t>
                      </a:r>
                      <a:endParaRPr kumimoji="0" lang="en-IN" sz="1600" b="1" i="0" u="none" strike="noStrike" kern="1200" dirty="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kumimoji="0" lang="en-US" sz="1600" b="1" i="0" kern="1200" baseline="0" dirty="0" smtClean="0">
                          <a:solidFill>
                            <a:schemeClr val="tx1"/>
                          </a:solidFill>
                          <a:latin typeface="Calibri" pitchFamily="34" charset="0"/>
                          <a:ea typeface="+mn-ea"/>
                          <a:cs typeface="Calibri" pitchFamily="34" charset="0"/>
                        </a:rPr>
                        <a:t>Dr. </a:t>
                      </a:r>
                      <a:r>
                        <a:rPr kumimoji="0" lang="en-US" sz="1600" b="1" i="0" kern="1200" baseline="0" dirty="0" err="1" smtClean="0">
                          <a:solidFill>
                            <a:schemeClr val="tx1"/>
                          </a:solidFill>
                          <a:latin typeface="Calibri" pitchFamily="34" charset="0"/>
                          <a:ea typeface="+mn-ea"/>
                          <a:cs typeface="Calibri" pitchFamily="34" charset="0"/>
                        </a:rPr>
                        <a:t>Rohit</a:t>
                      </a:r>
                      <a:r>
                        <a:rPr kumimoji="0" lang="en-US" sz="1600" b="1" i="0" kern="1200" baseline="0" dirty="0" smtClean="0">
                          <a:solidFill>
                            <a:schemeClr val="tx1"/>
                          </a:solidFill>
                          <a:latin typeface="Calibri" pitchFamily="34" charset="0"/>
                          <a:ea typeface="+mn-ea"/>
                          <a:cs typeface="Calibri" pitchFamily="34" charset="0"/>
                        </a:rPr>
                        <a:t> Garg, Director MIT and </a:t>
                      </a:r>
                      <a:r>
                        <a:rPr kumimoji="0" lang="en-US" sz="1600" b="1" i="0" kern="1200" baseline="0" dirty="0" err="1" smtClean="0">
                          <a:solidFill>
                            <a:schemeClr val="tx1"/>
                          </a:solidFill>
                          <a:latin typeface="Calibri" pitchFamily="34" charset="0"/>
                          <a:ea typeface="+mn-ea"/>
                          <a:cs typeface="Calibri" pitchFamily="34" charset="0"/>
                        </a:rPr>
                        <a:t>Mohd</a:t>
                      </a:r>
                      <a:r>
                        <a:rPr kumimoji="0" lang="en-US" sz="1600" b="1" i="0" kern="1200" baseline="0" dirty="0" smtClean="0">
                          <a:solidFill>
                            <a:schemeClr val="tx1"/>
                          </a:solidFill>
                          <a:latin typeface="Calibri" pitchFamily="34" charset="0"/>
                          <a:ea typeface="+mn-ea"/>
                          <a:cs typeface="Calibri" pitchFamily="34" charset="0"/>
                        </a:rPr>
                        <a:t>. </a:t>
                      </a:r>
                      <a:r>
                        <a:rPr kumimoji="0" lang="en-US" sz="1600" b="1" i="0" kern="1200" baseline="0" dirty="0" err="1" smtClean="0">
                          <a:solidFill>
                            <a:schemeClr val="tx1"/>
                          </a:solidFill>
                          <a:latin typeface="Calibri" pitchFamily="34" charset="0"/>
                          <a:ea typeface="+mn-ea"/>
                          <a:cs typeface="Calibri" pitchFamily="34" charset="0"/>
                        </a:rPr>
                        <a:t>Talha</a:t>
                      </a:r>
                      <a:r>
                        <a:rPr kumimoji="0" lang="en-US" sz="1600" b="1" i="0" kern="1200" baseline="0" dirty="0" smtClean="0">
                          <a:solidFill>
                            <a:schemeClr val="tx1"/>
                          </a:solidFill>
                          <a:latin typeface="Calibri" pitchFamily="34" charset="0"/>
                          <a:ea typeface="+mn-ea"/>
                          <a:cs typeface="Calibri" pitchFamily="34" charset="0"/>
                        </a:rPr>
                        <a:t> Khan of ME dept. are nominated as </a:t>
                      </a:r>
                      <a:r>
                        <a:rPr kumimoji="0" lang="en-US" sz="1600" b="1" i="0" kern="1200" baseline="0" dirty="0" smtClean="0">
                          <a:solidFill>
                            <a:srgbClr val="0E13F0"/>
                          </a:solidFill>
                          <a:latin typeface="Calibri" pitchFamily="34" charset="0"/>
                          <a:ea typeface="+mn-ea"/>
                          <a:cs typeface="Calibri" pitchFamily="34" charset="0"/>
                          <a:hlinkClick r:id="rId3" action="ppaction://hlinkfile"/>
                        </a:rPr>
                        <a:t>Member of </a:t>
                      </a:r>
                      <a:r>
                        <a:rPr kumimoji="0" lang="en-US" sz="1600" b="1" i="0" kern="1200" baseline="0" dirty="0" smtClean="0">
                          <a:solidFill>
                            <a:srgbClr val="0E13F0"/>
                          </a:solidFill>
                          <a:latin typeface="Calibri" pitchFamily="34" charset="0"/>
                          <a:ea typeface="+mn-ea"/>
                          <a:cs typeface="Calibri" pitchFamily="34" charset="0"/>
                          <a:hlinkClick r:id="rId4" action="ppaction://hlinkfile"/>
                        </a:rPr>
                        <a:t>Board </a:t>
                      </a:r>
                      <a:r>
                        <a:rPr kumimoji="0" lang="en-US" sz="1600" b="1" i="0" kern="1200" baseline="0" dirty="0" smtClean="0">
                          <a:solidFill>
                            <a:srgbClr val="0E13F0"/>
                          </a:solidFill>
                          <a:latin typeface="Calibri" pitchFamily="34" charset="0"/>
                          <a:ea typeface="+mn-ea"/>
                          <a:cs typeface="Calibri" pitchFamily="34" charset="0"/>
                          <a:hlinkClick r:id="rId4" action="ppaction://hlinkfile"/>
                        </a:rPr>
                        <a:t>of </a:t>
                      </a:r>
                      <a:r>
                        <a:rPr kumimoji="0" lang="en-US" sz="1600" b="1" i="0" kern="1200" baseline="0" dirty="0" smtClean="0">
                          <a:solidFill>
                            <a:srgbClr val="0E13F0"/>
                          </a:solidFill>
                          <a:latin typeface="Calibri" pitchFamily="34" charset="0"/>
                          <a:ea typeface="+mn-ea"/>
                          <a:cs typeface="Calibri" pitchFamily="34" charset="0"/>
                          <a:hlinkClick r:id="rId4" action="ppaction://hlinkfile"/>
                        </a:rPr>
                        <a:t>studies</a:t>
                      </a:r>
                      <a:r>
                        <a:rPr kumimoji="0" lang="en-US" sz="1600" b="1" i="0" kern="1200" baseline="0" dirty="0" smtClean="0">
                          <a:solidFill>
                            <a:schemeClr val="tx1"/>
                          </a:solidFill>
                          <a:latin typeface="Calibri" pitchFamily="34" charset="0"/>
                          <a:ea typeface="+mn-ea"/>
                          <a:cs typeface="Calibri" pitchFamily="34" charset="0"/>
                        </a:rPr>
                        <a:t>, Dr. APJ AKTU Lucknow with effect from session 2020-21 till date.</a:t>
                      </a:r>
                      <a:endParaRPr kumimoji="0" lang="en-IN" sz="1600" b="1" i="0" kern="1200" baseline="0" dirty="0" smtClean="0">
                        <a:solidFill>
                          <a:schemeClr val="tx1"/>
                        </a:solidFill>
                        <a:latin typeface="Calibri" pitchFamily="34" charset="0"/>
                        <a:ea typeface="+mn-ea"/>
                        <a:cs typeface="Calibri" pitchFamily="34" charset="0"/>
                      </a:endParaRPr>
                    </a:p>
                  </a:txBody>
                  <a:tcPr marL="7620" marR="7620" marT="7620" marB="0">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pic>
        <p:nvPicPr>
          <p:cNvPr id="5" name="Picture 4">
            <a:extLst>
              <a:ext uri="{FF2B5EF4-FFF2-40B4-BE49-F238E27FC236}">
                <a16:creationId xmlns="" xmlns:a16="http://schemas.microsoft.com/office/drawing/2014/main" id="{CED83121-8EAC-4A70-8251-9B62840ABEDE}"/>
              </a:ext>
            </a:extLst>
          </p:cNvPr>
          <p:cNvPicPr/>
          <p:nvPr/>
        </p:nvPicPr>
        <p:blipFill>
          <a:blip r:embed="rId5"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3604883290"/>
      </p:ext>
    </p:extLst>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 y="176322"/>
            <a:ext cx="8639366" cy="523220"/>
          </a:xfrm>
          <a:prstGeom prst="rect">
            <a:avLst/>
          </a:prstGeom>
          <a:noFill/>
        </p:spPr>
        <p:txBody>
          <a:bodyPr wrap="square" lIns="91440" tIns="45720" rIns="91440" bIns="45720">
            <a:spAutoFit/>
          </a:bodyPr>
          <a:lstStyle/>
          <a:p>
            <a:pPr algn="ctr"/>
            <a:r>
              <a:rPr lang="en-US" sz="28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Faculty Achievements</a:t>
            </a:r>
            <a:r>
              <a:rPr lang="en-US" sz="20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…(4/4)</a:t>
            </a:r>
            <a:endParaRPr lang="en-US" sz="2000" b="1" cap="none" spc="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sp>
        <p:nvSpPr>
          <p:cNvPr id="10" name="Slide Number Placeholder 9"/>
          <p:cNvSpPr>
            <a:spLocks noGrp="1"/>
          </p:cNvSpPr>
          <p:nvPr>
            <p:ph type="sldNum" sz="quarter" idx="12"/>
          </p:nvPr>
        </p:nvSpPr>
        <p:spPr>
          <a:xfrm>
            <a:off x="8105966" y="4320546"/>
            <a:ext cx="609600" cy="390906"/>
          </a:xfrm>
        </p:spPr>
        <p:txBody>
          <a:bodyPr/>
          <a:lstStyle/>
          <a:p>
            <a:fld id="{6F42FDE4-A7DD-41A7-A0A6-9B649FB43336}" type="slidenum">
              <a:rPr kumimoji="0" lang="en-US" smtClean="0"/>
              <a:pPr/>
              <a:t>16</a:t>
            </a:fld>
            <a:endParaRPr kumimoji="0" lang="en-US" dirty="0"/>
          </a:p>
        </p:txBody>
      </p:sp>
      <p:graphicFrame>
        <p:nvGraphicFramePr>
          <p:cNvPr id="11" name="Table 10"/>
          <p:cNvGraphicFramePr>
            <a:graphicFrameLocks noGrp="1"/>
          </p:cNvGraphicFramePr>
          <p:nvPr>
            <p:extLst>
              <p:ext uri="{D42A27DB-BD31-4B8C-83A1-F6EECF244321}">
                <p14:modId xmlns:p14="http://schemas.microsoft.com/office/powerpoint/2010/main" val="1258244737"/>
              </p:ext>
            </p:extLst>
          </p:nvPr>
        </p:nvGraphicFramePr>
        <p:xfrm>
          <a:off x="457200" y="771550"/>
          <a:ext cx="7648766" cy="1872208"/>
        </p:xfrm>
        <a:graphic>
          <a:graphicData uri="http://schemas.openxmlformats.org/drawingml/2006/table">
            <a:tbl>
              <a:tblPr/>
              <a:tblGrid>
                <a:gridCol w="361509"/>
                <a:gridCol w="7287257"/>
              </a:tblGrid>
              <a:tr h="468344">
                <a:tc>
                  <a:txBody>
                    <a:bodyPr/>
                    <a:lstStyle/>
                    <a:p>
                      <a:pPr algn="ctr"/>
                      <a:r>
                        <a:rPr kumimoji="0" lang="en-IN" sz="1600" b="1" i="0" u="none" strike="noStrike" kern="1200" dirty="0" smtClean="0">
                          <a:solidFill>
                            <a:schemeClr val="tx1"/>
                          </a:solidFill>
                          <a:latin typeface="Calibri" pitchFamily="34" charset="0"/>
                          <a:ea typeface="+mn-ea"/>
                          <a:cs typeface="Calibri" pitchFamily="34" charset="0"/>
                        </a:rPr>
                        <a:t>17</a:t>
                      </a:r>
                      <a:endParaRPr kumimoji="0" lang="en-IN" sz="1600" b="1" i="0" u="none" strike="noStrike" kern="1200" dirty="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1"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sz="1600" b="1" i="0" kern="1200" baseline="0" dirty="0" smtClean="0">
                          <a:solidFill>
                            <a:srgbClr val="0E13F0"/>
                          </a:solidFill>
                          <a:latin typeface="Calibri" pitchFamily="34" charset="0"/>
                          <a:ea typeface="+mn-ea"/>
                          <a:cs typeface="Calibri" pitchFamily="34" charset="0"/>
                        </a:rPr>
                        <a:t>Three Consultancy projects</a:t>
                      </a:r>
                      <a:r>
                        <a:rPr kumimoji="0" lang="en-US" sz="1600" b="1" i="0" kern="1200" baseline="0" dirty="0" smtClean="0">
                          <a:solidFill>
                            <a:schemeClr val="tx1"/>
                          </a:solidFill>
                          <a:latin typeface="Calibri" pitchFamily="34" charset="0"/>
                          <a:ea typeface="+mn-ea"/>
                          <a:cs typeface="Calibri" pitchFamily="34" charset="0"/>
                        </a:rPr>
                        <a:t> undertaken by </a:t>
                      </a:r>
                      <a:r>
                        <a:rPr kumimoji="0" lang="en-US" sz="1600" b="1" i="0" kern="1200" baseline="0" dirty="0" err="1" smtClean="0">
                          <a:solidFill>
                            <a:schemeClr val="tx1"/>
                          </a:solidFill>
                          <a:latin typeface="Calibri" pitchFamily="34" charset="0"/>
                          <a:ea typeface="+mn-ea"/>
                          <a:cs typeface="Calibri" pitchFamily="34" charset="0"/>
                        </a:rPr>
                        <a:t>Mohd</a:t>
                      </a:r>
                      <a:r>
                        <a:rPr kumimoji="0" lang="en-US" sz="1600" b="1" i="0" kern="1200" baseline="0" dirty="0" smtClean="0">
                          <a:solidFill>
                            <a:schemeClr val="tx1"/>
                          </a:solidFill>
                          <a:latin typeface="Calibri" pitchFamily="34" charset="0"/>
                          <a:ea typeface="+mn-ea"/>
                          <a:cs typeface="Calibri" pitchFamily="34" charset="0"/>
                        </a:rPr>
                        <a:t>. </a:t>
                      </a:r>
                      <a:r>
                        <a:rPr kumimoji="0" lang="en-US" sz="1600" b="1" i="0" kern="1200" baseline="0" dirty="0" err="1" smtClean="0">
                          <a:solidFill>
                            <a:schemeClr val="tx1"/>
                          </a:solidFill>
                          <a:latin typeface="Calibri" pitchFamily="34" charset="0"/>
                          <a:ea typeface="+mn-ea"/>
                          <a:cs typeface="Calibri" pitchFamily="34" charset="0"/>
                        </a:rPr>
                        <a:t>Talha</a:t>
                      </a:r>
                      <a:r>
                        <a:rPr kumimoji="0" lang="en-US" sz="1600" b="1" i="0" kern="1200" baseline="0" dirty="0" smtClean="0">
                          <a:solidFill>
                            <a:schemeClr val="tx1"/>
                          </a:solidFill>
                          <a:latin typeface="Calibri" pitchFamily="34" charset="0"/>
                          <a:ea typeface="+mn-ea"/>
                          <a:cs typeface="Calibri" pitchFamily="34" charset="0"/>
                        </a:rPr>
                        <a:t> Khan of ME dept.</a:t>
                      </a:r>
                      <a:endParaRPr kumimoji="0" lang="en-IN" sz="1600" b="1" i="0" kern="1200" baseline="0" dirty="0" smtClean="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701932">
                <a:tc>
                  <a:txBody>
                    <a:bodyPr/>
                    <a:lstStyle/>
                    <a:p>
                      <a:pPr algn="ctr"/>
                      <a:r>
                        <a:rPr kumimoji="0" lang="en-IN" sz="1600" b="1" i="0" u="none" strike="noStrike" kern="1200" dirty="0" smtClean="0">
                          <a:solidFill>
                            <a:schemeClr val="tx1"/>
                          </a:solidFill>
                          <a:latin typeface="Calibri" pitchFamily="34" charset="0"/>
                          <a:ea typeface="+mn-ea"/>
                          <a:cs typeface="Calibri" pitchFamily="34" charset="0"/>
                        </a:rPr>
                        <a:t>18</a:t>
                      </a:r>
                      <a:endParaRPr kumimoji="0" lang="en-IN" sz="1600" b="1" i="0" u="none" strike="noStrike" kern="1200" dirty="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kumimoji="0" lang="en-US" sz="1600" b="1" i="0" kern="1200" baseline="0" dirty="0" smtClean="0">
                          <a:solidFill>
                            <a:schemeClr val="tx1"/>
                          </a:solidFill>
                          <a:latin typeface="Calibri" pitchFamily="34" charset="0"/>
                          <a:ea typeface="+mn-ea"/>
                          <a:cs typeface="Calibri" pitchFamily="34" charset="0"/>
                        </a:rPr>
                        <a:t>Mr. </a:t>
                      </a:r>
                      <a:r>
                        <a:rPr kumimoji="0" lang="en-US" sz="1600" b="1" i="0" kern="1200" baseline="0" dirty="0" err="1" smtClean="0">
                          <a:solidFill>
                            <a:schemeClr val="tx1"/>
                          </a:solidFill>
                          <a:latin typeface="Calibri" pitchFamily="34" charset="0"/>
                          <a:ea typeface="+mn-ea"/>
                          <a:cs typeface="Calibri" pitchFamily="34" charset="0"/>
                        </a:rPr>
                        <a:t>Pavnender</a:t>
                      </a:r>
                      <a:r>
                        <a:rPr kumimoji="0" lang="en-US" sz="1600" b="1" i="0" kern="1200" baseline="0" dirty="0" smtClean="0">
                          <a:solidFill>
                            <a:schemeClr val="tx1"/>
                          </a:solidFill>
                          <a:latin typeface="Calibri" pitchFamily="34" charset="0"/>
                          <a:ea typeface="+mn-ea"/>
                          <a:cs typeface="Calibri" pitchFamily="34" charset="0"/>
                        </a:rPr>
                        <a:t> Kumar of ME dept. is nominated as </a:t>
                      </a:r>
                      <a:r>
                        <a:rPr kumimoji="0" lang="en-US" sz="1600" b="1" i="0" kern="1200" baseline="0" dirty="0" smtClean="0">
                          <a:solidFill>
                            <a:srgbClr val="0E13F0"/>
                          </a:solidFill>
                          <a:latin typeface="Calibri" pitchFamily="34" charset="0"/>
                          <a:ea typeface="+mn-ea"/>
                          <a:cs typeface="Calibri" pitchFamily="34" charset="0"/>
                        </a:rPr>
                        <a:t>Resource Person</a:t>
                      </a:r>
                      <a:r>
                        <a:rPr kumimoji="0" lang="en-US" sz="1600" b="1" i="0" kern="1200" baseline="0" dirty="0" smtClean="0">
                          <a:solidFill>
                            <a:schemeClr val="tx1"/>
                          </a:solidFill>
                          <a:latin typeface="Calibri" pitchFamily="34" charset="0"/>
                          <a:ea typeface="+mn-ea"/>
                          <a:cs typeface="Calibri" pitchFamily="34" charset="0"/>
                        </a:rPr>
                        <a:t> for conduction workshops on Universal Human Values </a:t>
                      </a:r>
                      <a:r>
                        <a:rPr kumimoji="0" lang="en-US" sz="1600" b="1" i="0" kern="1200" baseline="0" dirty="0" smtClean="0">
                          <a:solidFill>
                            <a:schemeClr val="tx1"/>
                          </a:solidFill>
                          <a:latin typeface="Calibri" pitchFamily="34" charset="0"/>
                          <a:ea typeface="+mn-ea"/>
                          <a:cs typeface="Calibri" pitchFamily="34" charset="0"/>
                        </a:rPr>
                        <a:t>at National level by AICTE .</a:t>
                      </a:r>
                      <a:endParaRPr kumimoji="0" lang="en-US" sz="1600" b="1" i="0" kern="1200" baseline="0" dirty="0" smtClean="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701932">
                <a:tc>
                  <a:txBody>
                    <a:bodyPr/>
                    <a:lstStyle/>
                    <a:p>
                      <a:pPr algn="ctr"/>
                      <a:r>
                        <a:rPr kumimoji="0" lang="en-IN" sz="1600" b="1" i="0" u="none" strike="noStrike" kern="1200" dirty="0" smtClean="0">
                          <a:solidFill>
                            <a:schemeClr val="tx1"/>
                          </a:solidFill>
                          <a:latin typeface="Calibri" pitchFamily="34" charset="0"/>
                          <a:ea typeface="+mn-ea"/>
                          <a:cs typeface="Calibri" pitchFamily="34" charset="0"/>
                        </a:rPr>
                        <a:t>19</a:t>
                      </a:r>
                      <a:endParaRPr kumimoji="0" lang="en-IN" sz="1600" b="1" i="0" u="none" strike="noStrike" kern="1200" dirty="0">
                        <a:solidFill>
                          <a:schemeClr val="tx1"/>
                        </a:solidFill>
                        <a:latin typeface="Calibri" pitchFamily="34" charset="0"/>
                        <a:ea typeface="+mn-ea"/>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0" indent="0" algn="just" defTabSz="914400" rtl="0" eaLnBrk="1" fontAlgn="ctr" latinLnBrk="0" hangingPunct="1">
                        <a:lnSpc>
                          <a:spcPct val="100000"/>
                        </a:lnSpc>
                        <a:spcBef>
                          <a:spcPts val="0"/>
                        </a:spcBef>
                        <a:spcAft>
                          <a:spcPts val="0"/>
                        </a:spcAft>
                        <a:buClrTx/>
                        <a:buSzTx/>
                        <a:buFontTx/>
                        <a:buNone/>
                        <a:tabLst/>
                        <a:defRPr/>
                      </a:pPr>
                      <a:r>
                        <a:rPr lang="en-IN" sz="1600" b="1" i="0" dirty="0" err="1" smtClean="0">
                          <a:solidFill>
                            <a:schemeClr val="tx1"/>
                          </a:solidFill>
                          <a:latin typeface="Calibri" pitchFamily="34" charset="0"/>
                          <a:cs typeface="Calibri" pitchFamily="34" charset="0"/>
                        </a:rPr>
                        <a:t>Dr.</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Kshitij</a:t>
                      </a:r>
                      <a:r>
                        <a:rPr lang="en-IN" sz="1600" b="1" i="0" dirty="0" smtClean="0">
                          <a:solidFill>
                            <a:schemeClr val="tx1"/>
                          </a:solidFill>
                          <a:latin typeface="Calibri" pitchFamily="34" charset="0"/>
                          <a:cs typeface="Calibri" pitchFamily="34" charset="0"/>
                        </a:rPr>
                        <a:t> </a:t>
                      </a:r>
                      <a:r>
                        <a:rPr lang="en-IN" sz="1600" b="1" i="0" dirty="0" err="1" smtClean="0">
                          <a:solidFill>
                            <a:schemeClr val="tx1"/>
                          </a:solidFill>
                          <a:latin typeface="Calibri" pitchFamily="34" charset="0"/>
                          <a:cs typeface="Calibri" pitchFamily="34" charset="0"/>
                        </a:rPr>
                        <a:t>Shinghal</a:t>
                      </a:r>
                      <a:r>
                        <a:rPr lang="en-IN" sz="1600" b="1" i="0" dirty="0" smtClean="0">
                          <a:solidFill>
                            <a:schemeClr val="tx1"/>
                          </a:solidFill>
                          <a:latin typeface="Calibri" pitchFamily="34" charset="0"/>
                          <a:cs typeface="Calibri" pitchFamily="34" charset="0"/>
                        </a:rPr>
                        <a:t> of EC dept. has published </a:t>
                      </a:r>
                      <a:r>
                        <a:rPr lang="en-IN" sz="1600" b="1" i="0" dirty="0" smtClean="0">
                          <a:solidFill>
                            <a:srgbClr val="0E13F0"/>
                          </a:solidFill>
                          <a:latin typeface="Calibri" pitchFamily="34" charset="0"/>
                          <a:cs typeface="Calibri" pitchFamily="34" charset="0"/>
                        </a:rPr>
                        <a:t>ten books </a:t>
                      </a:r>
                      <a:r>
                        <a:rPr lang="en-IN" sz="1600" b="1" i="0" dirty="0" smtClean="0">
                          <a:solidFill>
                            <a:schemeClr val="tx1"/>
                          </a:solidFill>
                          <a:latin typeface="Calibri" pitchFamily="34" charset="0"/>
                          <a:cs typeface="Calibri" pitchFamily="34" charset="0"/>
                        </a:rPr>
                        <a:t>for different core subjects of U.G. students.</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5" name="Rectangle 4"/>
          <p:cNvSpPr/>
          <p:nvPr/>
        </p:nvSpPr>
        <p:spPr>
          <a:xfrm>
            <a:off x="605986" y="2787774"/>
            <a:ext cx="4110030" cy="2246769"/>
          </a:xfrm>
          <a:prstGeom prst="rect">
            <a:avLst/>
          </a:prstGeom>
        </p:spPr>
        <p:txBody>
          <a:bodyPr wrap="square">
            <a:spAutoFit/>
          </a:bodyPr>
          <a:lstStyle/>
          <a:p>
            <a:pPr algn="just"/>
            <a:r>
              <a:rPr lang="en-IN" sz="2000" b="1" i="1" dirty="0" smtClean="0">
                <a:solidFill>
                  <a:srgbClr val="0E13F0"/>
                </a:solidFill>
                <a:latin typeface="Times New Roman" panose="02020603050405020304" pitchFamily="18" charset="0"/>
                <a:cs typeface="Times New Roman" panose="02020603050405020304" pitchFamily="18" charset="0"/>
              </a:rPr>
              <a:t>Institute has very good retention and for that Seven </a:t>
            </a:r>
            <a:r>
              <a:rPr lang="en-IN" sz="2000" b="1" i="1" dirty="0">
                <a:solidFill>
                  <a:srgbClr val="0E13F0"/>
                </a:solidFill>
                <a:latin typeface="Times New Roman" panose="02020603050405020304" pitchFamily="18" charset="0"/>
                <a:cs typeface="Times New Roman" panose="02020603050405020304" pitchFamily="18" charset="0"/>
              </a:rPr>
              <a:t>Senior Faculty members </a:t>
            </a:r>
            <a:r>
              <a:rPr lang="en-IN" sz="2000" b="1" i="1" dirty="0" smtClean="0">
                <a:solidFill>
                  <a:srgbClr val="0E13F0"/>
                </a:solidFill>
                <a:latin typeface="Times New Roman" panose="02020603050405020304" pitchFamily="18" charset="0"/>
                <a:cs typeface="Times New Roman" panose="02020603050405020304" pitchFamily="18" charset="0"/>
              </a:rPr>
              <a:t>were awarded by </a:t>
            </a:r>
            <a:r>
              <a:rPr lang="en-IN" sz="2000" b="1" i="1" dirty="0">
                <a:solidFill>
                  <a:srgbClr val="0E13F0"/>
                </a:solidFill>
                <a:latin typeface="Times New Roman" panose="02020603050405020304" pitchFamily="18" charset="0"/>
                <a:cs typeface="Times New Roman" panose="02020603050405020304" pitchFamily="18" charset="0"/>
              </a:rPr>
              <a:t>the university to provide </a:t>
            </a:r>
            <a:r>
              <a:rPr lang="en-IN" sz="2000" b="1" i="1" dirty="0" smtClean="0">
                <a:solidFill>
                  <a:srgbClr val="0E13F0"/>
                </a:solidFill>
                <a:latin typeface="Times New Roman" panose="02020603050405020304" pitchFamily="18" charset="0"/>
                <a:cs typeface="Times New Roman" panose="02020603050405020304" pitchFamily="18" charset="0"/>
              </a:rPr>
              <a:t>their </a:t>
            </a:r>
            <a:r>
              <a:rPr lang="en-IN" sz="2000" b="1" i="1" dirty="0">
                <a:solidFill>
                  <a:srgbClr val="0E13F0"/>
                </a:solidFill>
                <a:latin typeface="Times New Roman" panose="02020603050405020304" pitchFamily="18" charset="0"/>
                <a:cs typeface="Times New Roman" panose="02020603050405020304" pitchFamily="18" charset="0"/>
              </a:rPr>
              <a:t>constant </a:t>
            </a:r>
            <a:r>
              <a:rPr lang="en-IN" sz="2000" b="1" i="1" dirty="0" smtClean="0">
                <a:solidFill>
                  <a:srgbClr val="0E13F0"/>
                </a:solidFill>
                <a:latin typeface="Times New Roman" panose="02020603050405020304" pitchFamily="18" charset="0"/>
                <a:cs typeface="Times New Roman" panose="02020603050405020304" pitchFamily="18" charset="0"/>
              </a:rPr>
              <a:t>support </a:t>
            </a:r>
            <a:r>
              <a:rPr lang="en-IN" sz="2000" b="1" i="1" dirty="0">
                <a:solidFill>
                  <a:srgbClr val="0E13F0"/>
                </a:solidFill>
                <a:latin typeface="Times New Roman" panose="02020603050405020304" pitchFamily="18" charset="0"/>
                <a:cs typeface="Times New Roman" panose="02020603050405020304" pitchFamily="18" charset="0"/>
              </a:rPr>
              <a:t>and </a:t>
            </a:r>
            <a:r>
              <a:rPr lang="en-IN" sz="2000" b="1" i="1" dirty="0" smtClean="0">
                <a:solidFill>
                  <a:srgbClr val="0E13F0"/>
                </a:solidFill>
                <a:latin typeface="Times New Roman" panose="02020603050405020304" pitchFamily="18" charset="0"/>
                <a:cs typeface="Times New Roman" panose="02020603050405020304" pitchFamily="18" charset="0"/>
              </a:rPr>
              <a:t>guidance to </a:t>
            </a:r>
            <a:r>
              <a:rPr lang="en-IN" sz="2000" b="1" i="1" dirty="0">
                <a:solidFill>
                  <a:srgbClr val="0E13F0"/>
                </a:solidFill>
                <a:latin typeface="Times New Roman" panose="02020603050405020304" pitchFamily="18" charset="0"/>
                <a:cs typeface="Times New Roman" panose="02020603050405020304" pitchFamily="18" charset="0"/>
              </a:rPr>
              <a:t>the MIT for more </a:t>
            </a:r>
            <a:r>
              <a:rPr lang="en-IN" sz="2000" b="1" i="1" dirty="0" smtClean="0">
                <a:solidFill>
                  <a:srgbClr val="0E13F0"/>
                </a:solidFill>
                <a:latin typeface="Times New Roman" panose="02020603050405020304" pitchFamily="18" charset="0"/>
                <a:cs typeface="Times New Roman" panose="02020603050405020304" pitchFamily="18" charset="0"/>
              </a:rPr>
              <a:t>than twenty years on</a:t>
            </a:r>
            <a:r>
              <a:rPr lang="en-IN" sz="2000" b="1" dirty="0" smtClean="0">
                <a:solidFill>
                  <a:srgbClr val="003399"/>
                </a:solidFill>
                <a:latin typeface="Times New Roman" panose="02020603050405020304" pitchFamily="18" charset="0"/>
                <a:cs typeface="Times New Roman" panose="02020603050405020304" pitchFamily="18" charset="0"/>
              </a:rPr>
              <a:t> </a:t>
            </a:r>
            <a:r>
              <a:rPr lang="en-IN" sz="2000" b="1" dirty="0">
                <a:solidFill>
                  <a:srgbClr val="FF0000"/>
                </a:solidFill>
                <a:latin typeface="Modern No. 20" panose="02070704070505020303" pitchFamily="18" charset="0"/>
                <a:cs typeface="Times New Roman" panose="02020603050405020304" pitchFamily="18" charset="0"/>
              </a:rPr>
              <a:t>05 September,2019</a:t>
            </a:r>
            <a:r>
              <a:rPr lang="en-IN" sz="2000" b="1" dirty="0" smtClean="0">
                <a:solidFill>
                  <a:srgbClr val="C00000"/>
                </a:solidFill>
                <a:latin typeface="Modern No. 20" panose="02070704070505020303" pitchFamily="18" charset="0"/>
                <a:cs typeface="Times New Roman" panose="02020603050405020304" pitchFamily="18" charset="0"/>
              </a:rPr>
              <a:t>.</a:t>
            </a:r>
            <a:endParaRPr lang="en-IN" sz="2000" b="1" dirty="0">
              <a:solidFill>
                <a:srgbClr val="C00000"/>
              </a:solidFill>
              <a:latin typeface="Modern No. 20" panose="02070704070505020303"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715766"/>
            <a:ext cx="3312368" cy="2304256"/>
          </a:xfrm>
          <a:prstGeom prst="rect">
            <a:avLst/>
          </a:prstGeom>
          <a:ln>
            <a:noFill/>
          </a:ln>
          <a:effectLst>
            <a:softEdge rad="112500"/>
          </a:effectLst>
        </p:spPr>
      </p:pic>
      <p:pic>
        <p:nvPicPr>
          <p:cNvPr id="7" name="Picture 6">
            <a:extLst>
              <a:ext uri="{FF2B5EF4-FFF2-40B4-BE49-F238E27FC236}">
                <a16:creationId xmlns="" xmlns:a16="http://schemas.microsoft.com/office/drawing/2014/main" id="{CED83121-8EAC-4A70-8251-9B62840ABEDE}"/>
              </a:ext>
            </a:extLst>
          </p:cNvPr>
          <p:cNvPicPr/>
          <p:nvPr/>
        </p:nvPicPr>
        <p:blipFill>
          <a:blip r:embed="rId4"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1377405185"/>
      </p:ext>
    </p:extLst>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123478"/>
            <a:ext cx="8568952" cy="523220"/>
          </a:xfrm>
          <a:prstGeom prst="rect">
            <a:avLst/>
          </a:prstGeom>
          <a:noFill/>
        </p:spPr>
        <p:txBody>
          <a:bodyPr wrap="square" lIns="91440" tIns="45720" rIns="91440" bIns="45720">
            <a:spAutoFit/>
          </a:bodyPr>
          <a:lstStyle/>
          <a:p>
            <a:pPr algn="ctr"/>
            <a:r>
              <a:rPr lang="en-US" sz="28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Student Achievements</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…(1/2)</a:t>
            </a:r>
            <a:endParaRPr lang="en-US" sz="2000" b="1" cap="none" spc="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sp>
        <p:nvSpPr>
          <p:cNvPr id="3" name="Rectangle 2"/>
          <p:cNvSpPr/>
          <p:nvPr/>
        </p:nvSpPr>
        <p:spPr>
          <a:xfrm>
            <a:off x="251520" y="741928"/>
            <a:ext cx="7992888" cy="4524315"/>
          </a:xfrm>
          <a:prstGeom prst="rect">
            <a:avLst/>
          </a:prstGeom>
        </p:spPr>
        <p:txBody>
          <a:bodyPr wrap="square">
            <a:spAutoFit/>
          </a:bodyPr>
          <a:lstStyle/>
          <a:p>
            <a:pPr marL="342900" lvl="1" indent="-285750" algn="just" fontAlgn="ctr">
              <a:buFont typeface="Wingdings" panose="05000000000000000000" pitchFamily="2" charset="2"/>
              <a:buChar char="q"/>
              <a:defRPr/>
            </a:pPr>
            <a:r>
              <a:rPr lang="en-IN" sz="1600" b="1" dirty="0">
                <a:latin typeface="Calibri" pitchFamily="34" charset="0"/>
                <a:cs typeface="Calibri" pitchFamily="34" charset="0"/>
              </a:rPr>
              <a:t>Sharad Chandra Singh, ME Department  received a financial </a:t>
            </a:r>
            <a:r>
              <a:rPr lang="en-IN" sz="1600" b="1" dirty="0">
                <a:solidFill>
                  <a:srgbClr val="0E13F0"/>
                </a:solidFill>
                <a:latin typeface="Calibri" pitchFamily="34" charset="0"/>
                <a:cs typeface="Calibri" pitchFamily="34" charset="0"/>
              </a:rPr>
              <a:t>grant of </a:t>
            </a:r>
            <a:r>
              <a:rPr lang="en-IN" sz="1600" b="1" dirty="0" err="1">
                <a:solidFill>
                  <a:srgbClr val="0E13F0"/>
                </a:solidFill>
                <a:latin typeface="Calibri" pitchFamily="34" charset="0"/>
                <a:cs typeface="Calibri" pitchFamily="34" charset="0"/>
              </a:rPr>
              <a:t>Rs</a:t>
            </a:r>
            <a:r>
              <a:rPr lang="en-IN" sz="1600" b="1" dirty="0">
                <a:solidFill>
                  <a:srgbClr val="0E13F0"/>
                </a:solidFill>
                <a:latin typeface="Calibri" pitchFamily="34" charset="0"/>
                <a:cs typeface="Calibri" pitchFamily="34" charset="0"/>
              </a:rPr>
              <a:t>. 10,000/-</a:t>
            </a:r>
            <a:r>
              <a:rPr lang="en-IN" sz="1600" b="1" dirty="0">
                <a:latin typeface="Calibri" pitchFamily="34" charset="0"/>
                <a:cs typeface="Calibri" pitchFamily="34" charset="0"/>
              </a:rPr>
              <a:t> from </a:t>
            </a:r>
            <a:r>
              <a:rPr lang="en-IN" sz="1600" b="1" dirty="0" smtClean="0">
                <a:latin typeface="Calibri" pitchFamily="34" charset="0"/>
                <a:cs typeface="Calibri" pitchFamily="34" charset="0"/>
              </a:rPr>
              <a:t>Council of </a:t>
            </a:r>
            <a:r>
              <a:rPr lang="en-IN" sz="1600" b="1" dirty="0" smtClean="0">
                <a:latin typeface="Calibri" pitchFamily="34" charset="0"/>
                <a:cs typeface="Calibri" pitchFamily="34" charset="0"/>
              </a:rPr>
              <a:t>Science &amp; Technology, </a:t>
            </a:r>
            <a:r>
              <a:rPr lang="en-IN" sz="1600" b="1" dirty="0">
                <a:latin typeface="Calibri" pitchFamily="34" charset="0"/>
                <a:cs typeface="Calibri" pitchFamily="34" charset="0"/>
              </a:rPr>
              <a:t>UP Engineering Students Project Grant Scheme 2017-18 for his project</a:t>
            </a:r>
            <a:r>
              <a:rPr lang="en-IN" sz="1600" b="1" dirty="0" smtClean="0">
                <a:latin typeface="Calibri" pitchFamily="34" charset="0"/>
                <a:cs typeface="Calibri" pitchFamily="34" charset="0"/>
              </a:rPr>
              <a:t>.</a:t>
            </a:r>
          </a:p>
          <a:p>
            <a:pPr marL="285750" lvl="1" indent="-285750" algn="just" fontAlgn="ctr">
              <a:buFont typeface="Wingdings" panose="05000000000000000000" pitchFamily="2" charset="2"/>
              <a:buChar char="q"/>
              <a:defRPr/>
            </a:pPr>
            <a:r>
              <a:rPr lang="en-US" sz="1600" b="1" dirty="0">
                <a:latin typeface="Calibri" pitchFamily="34" charset="0"/>
                <a:cs typeface="Calibri" pitchFamily="34" charset="0"/>
              </a:rPr>
              <a:t>Ms. </a:t>
            </a:r>
            <a:r>
              <a:rPr lang="en-US" sz="1600" b="1" dirty="0" err="1">
                <a:latin typeface="Calibri" pitchFamily="34" charset="0"/>
                <a:cs typeface="Calibri" pitchFamily="34" charset="0"/>
              </a:rPr>
              <a:t>Priya</a:t>
            </a:r>
            <a:r>
              <a:rPr lang="en-US" sz="1600" b="1" dirty="0">
                <a:latin typeface="Calibri" pitchFamily="34" charset="0"/>
                <a:cs typeface="Calibri" pitchFamily="34" charset="0"/>
              </a:rPr>
              <a:t> Agarwal of </a:t>
            </a:r>
            <a:r>
              <a:rPr lang="en-US" sz="1600" b="1" dirty="0" err="1">
                <a:latin typeface="Calibri" pitchFamily="34" charset="0"/>
                <a:cs typeface="Calibri" pitchFamily="34" charset="0"/>
              </a:rPr>
              <a:t>B.Tech</a:t>
            </a:r>
            <a:r>
              <a:rPr lang="en-US" sz="1600" b="1" dirty="0">
                <a:latin typeface="Calibri" pitchFamily="34" charset="0"/>
                <a:cs typeface="Calibri" pitchFamily="34" charset="0"/>
              </a:rPr>
              <a:t>  of EE  Branch has secured </a:t>
            </a:r>
            <a:r>
              <a:rPr lang="en-US" sz="1600" b="1" i="1" dirty="0">
                <a:solidFill>
                  <a:srgbClr val="FF0000"/>
                </a:solidFill>
                <a:latin typeface="Calibri" pitchFamily="34" charset="0"/>
                <a:cs typeface="Calibri" pitchFamily="34" charset="0"/>
              </a:rPr>
              <a:t>2</a:t>
            </a:r>
            <a:r>
              <a:rPr lang="en-US" sz="1600" b="1" i="1" baseline="30000" dirty="0">
                <a:solidFill>
                  <a:srgbClr val="FF0000"/>
                </a:solidFill>
                <a:latin typeface="Calibri" pitchFamily="34" charset="0"/>
                <a:cs typeface="Calibri" pitchFamily="34" charset="0"/>
              </a:rPr>
              <a:t>nd </a:t>
            </a:r>
            <a:r>
              <a:rPr lang="en-US" sz="1600" b="1" i="1" dirty="0">
                <a:solidFill>
                  <a:srgbClr val="FF0000"/>
                </a:solidFill>
                <a:latin typeface="Calibri" pitchFamily="34" charset="0"/>
                <a:cs typeface="Calibri" pitchFamily="34" charset="0"/>
              </a:rPr>
              <a:t>Position</a:t>
            </a:r>
            <a:r>
              <a:rPr lang="en-US" sz="1600" b="1" dirty="0">
                <a:latin typeface="Calibri" pitchFamily="34" charset="0"/>
                <a:cs typeface="Calibri" pitchFamily="34" charset="0"/>
              </a:rPr>
              <a:t> in University Merit List (2018 </a:t>
            </a:r>
            <a:r>
              <a:rPr lang="en-US" sz="1600" b="1" dirty="0" err="1">
                <a:latin typeface="Calibri" pitchFamily="34" charset="0"/>
                <a:cs typeface="Calibri" pitchFamily="34" charset="0"/>
              </a:rPr>
              <a:t>passout</a:t>
            </a:r>
            <a:r>
              <a:rPr lang="en-US" sz="1600" b="1" dirty="0">
                <a:latin typeface="Calibri" pitchFamily="34" charset="0"/>
                <a:cs typeface="Calibri" pitchFamily="34" charset="0"/>
              </a:rPr>
              <a:t>).</a:t>
            </a:r>
          </a:p>
          <a:p>
            <a:pPr marL="285750" lvl="1" indent="-285750" algn="just" fontAlgn="ctr">
              <a:buFont typeface="Wingdings" panose="05000000000000000000" pitchFamily="2" charset="2"/>
              <a:buChar char="q"/>
              <a:defRPr/>
            </a:pPr>
            <a:r>
              <a:rPr lang="en-IN" sz="1600" b="1" dirty="0">
                <a:latin typeface="Calibri" pitchFamily="34" charset="0"/>
                <a:cs typeface="Calibri" pitchFamily="34" charset="0"/>
              </a:rPr>
              <a:t>Manish Bhardwaj, </a:t>
            </a:r>
            <a:r>
              <a:rPr lang="en-IN" sz="1600" b="1" dirty="0" err="1">
                <a:latin typeface="Calibri" pitchFamily="34" charset="0"/>
                <a:cs typeface="Calibri" pitchFamily="34" charset="0"/>
              </a:rPr>
              <a:t>Deepika</a:t>
            </a:r>
            <a:r>
              <a:rPr lang="en-IN" sz="1600" b="1" dirty="0">
                <a:latin typeface="Calibri" pitchFamily="34" charset="0"/>
                <a:cs typeface="Calibri" pitchFamily="34" charset="0"/>
              </a:rPr>
              <a:t>, Abhishek Arya, students of EC participated in Council of </a:t>
            </a:r>
            <a:r>
              <a:rPr lang="en-IN" sz="1600" b="1" dirty="0" smtClean="0">
                <a:latin typeface="Calibri" pitchFamily="34" charset="0"/>
                <a:cs typeface="Calibri" pitchFamily="34" charset="0"/>
              </a:rPr>
              <a:t>Science &amp; </a:t>
            </a:r>
            <a:r>
              <a:rPr lang="en-IN" sz="1600" b="1" dirty="0">
                <a:latin typeface="Calibri" pitchFamily="34" charset="0"/>
                <a:cs typeface="Calibri" pitchFamily="34" charset="0"/>
              </a:rPr>
              <a:t>Technology, UP Engineering Students </a:t>
            </a:r>
            <a:r>
              <a:rPr lang="en-IN" sz="1600" b="1" dirty="0">
                <a:solidFill>
                  <a:srgbClr val="0E13F0"/>
                </a:solidFill>
                <a:latin typeface="Calibri" pitchFamily="34" charset="0"/>
                <a:cs typeface="Calibri" pitchFamily="34" charset="0"/>
              </a:rPr>
              <a:t>Project Grant </a:t>
            </a:r>
            <a:r>
              <a:rPr lang="en-IN" sz="1600" b="1" dirty="0">
                <a:latin typeface="Calibri" pitchFamily="34" charset="0"/>
                <a:cs typeface="Calibri" pitchFamily="34" charset="0"/>
              </a:rPr>
              <a:t>Scheme &amp; won third prize of </a:t>
            </a:r>
            <a:r>
              <a:rPr lang="en-IN" sz="1600" b="1" dirty="0" err="1">
                <a:latin typeface="Calibri" pitchFamily="34" charset="0"/>
                <a:cs typeface="Calibri" pitchFamily="34" charset="0"/>
              </a:rPr>
              <a:t>Rs</a:t>
            </a:r>
            <a:r>
              <a:rPr lang="en-IN" sz="1600" b="1" dirty="0">
                <a:latin typeface="Calibri" pitchFamily="34" charset="0"/>
                <a:cs typeface="Calibri" pitchFamily="34" charset="0"/>
              </a:rPr>
              <a:t>. 50,000 /-  on 6 May 2018.</a:t>
            </a:r>
          </a:p>
          <a:p>
            <a:pPr marL="285750" lvl="1" indent="-285750" algn="just" fontAlgn="ctr">
              <a:buFont typeface="Wingdings" panose="05000000000000000000" pitchFamily="2" charset="2"/>
              <a:buChar char="q"/>
              <a:defRPr/>
            </a:pPr>
            <a:r>
              <a:rPr lang="en-IN" sz="1600" b="1" dirty="0" err="1">
                <a:latin typeface="Calibri" pitchFamily="34" charset="0"/>
                <a:cs typeface="Calibri" pitchFamily="34" charset="0"/>
              </a:rPr>
              <a:t>Yash</a:t>
            </a:r>
            <a:r>
              <a:rPr lang="en-IN" sz="1600" b="1" dirty="0">
                <a:latin typeface="Calibri" pitchFamily="34" charset="0"/>
                <a:cs typeface="Calibri" pitchFamily="34" charset="0"/>
              </a:rPr>
              <a:t> Khanna, </a:t>
            </a:r>
            <a:r>
              <a:rPr lang="en-IN" sz="1600" b="1" dirty="0" err="1">
                <a:latin typeface="Calibri" pitchFamily="34" charset="0"/>
                <a:cs typeface="Calibri" pitchFamily="34" charset="0"/>
              </a:rPr>
              <a:t>Tanuj</a:t>
            </a:r>
            <a:r>
              <a:rPr lang="en-IN" sz="1600" b="1" dirty="0">
                <a:latin typeface="Calibri" pitchFamily="34" charset="0"/>
                <a:cs typeface="Calibri" pitchFamily="34" charset="0"/>
              </a:rPr>
              <a:t> </a:t>
            </a:r>
            <a:r>
              <a:rPr lang="en-IN" sz="1600" b="1" dirty="0" err="1">
                <a:latin typeface="Calibri" pitchFamily="34" charset="0"/>
                <a:cs typeface="Calibri" pitchFamily="34" charset="0"/>
              </a:rPr>
              <a:t>Tandon</a:t>
            </a:r>
            <a:r>
              <a:rPr lang="en-IN" sz="1600" b="1" dirty="0">
                <a:latin typeface="Calibri" pitchFamily="34" charset="0"/>
                <a:cs typeface="Calibri" pitchFamily="34" charset="0"/>
              </a:rPr>
              <a:t> &amp; </a:t>
            </a:r>
            <a:r>
              <a:rPr lang="en-IN" sz="1600" b="1" dirty="0" err="1">
                <a:latin typeface="Calibri" pitchFamily="34" charset="0"/>
                <a:cs typeface="Calibri" pitchFamily="34" charset="0"/>
              </a:rPr>
              <a:t>Utkarsh</a:t>
            </a:r>
            <a:r>
              <a:rPr lang="en-IN" sz="1600" b="1" dirty="0">
                <a:latin typeface="Calibri" pitchFamily="34" charset="0"/>
                <a:cs typeface="Calibri" pitchFamily="34" charset="0"/>
              </a:rPr>
              <a:t> Gupta, EC Department, received a </a:t>
            </a:r>
            <a:r>
              <a:rPr lang="en-IN" sz="1600" b="1" dirty="0">
                <a:solidFill>
                  <a:srgbClr val="0E13F0"/>
                </a:solidFill>
                <a:latin typeface="Calibri" pitchFamily="34" charset="0"/>
                <a:cs typeface="Calibri" pitchFamily="34" charset="0"/>
              </a:rPr>
              <a:t>grant of </a:t>
            </a:r>
            <a:r>
              <a:rPr lang="en-IN" sz="1600" b="1" dirty="0" err="1">
                <a:solidFill>
                  <a:srgbClr val="0E13F0"/>
                </a:solidFill>
                <a:latin typeface="Calibri" pitchFamily="34" charset="0"/>
                <a:cs typeface="Calibri" pitchFamily="34" charset="0"/>
              </a:rPr>
              <a:t>Rs</a:t>
            </a:r>
            <a:r>
              <a:rPr lang="en-IN" sz="1600" b="1" dirty="0">
                <a:solidFill>
                  <a:srgbClr val="0E13F0"/>
                </a:solidFill>
                <a:latin typeface="Calibri" pitchFamily="34" charset="0"/>
                <a:cs typeface="Calibri" pitchFamily="34" charset="0"/>
              </a:rPr>
              <a:t>. 12,000 /- </a:t>
            </a:r>
            <a:r>
              <a:rPr lang="en-IN" sz="1600" b="1" dirty="0">
                <a:latin typeface="Calibri" pitchFamily="34" charset="0"/>
                <a:cs typeface="Calibri" pitchFamily="34" charset="0"/>
              </a:rPr>
              <a:t> on 4 May 2018 from Innovation Gallery at </a:t>
            </a:r>
            <a:r>
              <a:rPr lang="en-IN" sz="1600" b="1" dirty="0" err="1">
                <a:latin typeface="Calibri" pitchFamily="34" charset="0"/>
                <a:cs typeface="Calibri" pitchFamily="34" charset="0"/>
              </a:rPr>
              <a:t>Dr.</a:t>
            </a:r>
            <a:r>
              <a:rPr lang="en-IN" sz="1600" b="1" dirty="0">
                <a:latin typeface="Calibri" pitchFamily="34" charset="0"/>
                <a:cs typeface="Calibri" pitchFamily="34" charset="0"/>
              </a:rPr>
              <a:t> APJ Abdul </a:t>
            </a:r>
            <a:r>
              <a:rPr lang="en-IN" sz="1600" b="1" dirty="0" err="1">
                <a:latin typeface="Calibri" pitchFamily="34" charset="0"/>
                <a:cs typeface="Calibri" pitchFamily="34" charset="0"/>
              </a:rPr>
              <a:t>Kalam</a:t>
            </a:r>
            <a:r>
              <a:rPr lang="en-IN" sz="1600" b="1" dirty="0">
                <a:latin typeface="Calibri" pitchFamily="34" charset="0"/>
                <a:cs typeface="Calibri" pitchFamily="34" charset="0"/>
              </a:rPr>
              <a:t> Technical University, Lucknow for their project</a:t>
            </a:r>
            <a:r>
              <a:rPr lang="en-IN" sz="1600" b="1" dirty="0" smtClean="0">
                <a:latin typeface="Calibri" pitchFamily="34" charset="0"/>
                <a:cs typeface="Calibri" pitchFamily="34" charset="0"/>
              </a:rPr>
              <a:t>.</a:t>
            </a:r>
          </a:p>
          <a:p>
            <a:pPr marL="342900" lvl="1" indent="-285750" algn="just" fontAlgn="ctr">
              <a:buFont typeface="Wingdings" panose="05000000000000000000" pitchFamily="2" charset="2"/>
              <a:buChar char="q"/>
              <a:defRPr/>
            </a:pPr>
            <a:r>
              <a:rPr lang="en-US" sz="1600" b="1" dirty="0">
                <a:latin typeface="Calibri" pitchFamily="34" charset="0"/>
                <a:cs typeface="Calibri" pitchFamily="34" charset="0"/>
              </a:rPr>
              <a:t>Two teams </a:t>
            </a:r>
            <a:r>
              <a:rPr lang="en-US" sz="1600" b="1" dirty="0" smtClean="0">
                <a:latin typeface="Calibri" pitchFamily="34" charset="0"/>
                <a:cs typeface="Calibri" pitchFamily="34" charset="0"/>
              </a:rPr>
              <a:t>of CS </a:t>
            </a:r>
            <a:r>
              <a:rPr lang="en-US" sz="1600" b="1" dirty="0">
                <a:latin typeface="Calibri" pitchFamily="34" charset="0"/>
                <a:cs typeface="Calibri" pitchFamily="34" charset="0"/>
              </a:rPr>
              <a:t>dept. won </a:t>
            </a:r>
            <a:r>
              <a:rPr lang="en-US" sz="1600" b="1" dirty="0">
                <a:solidFill>
                  <a:srgbClr val="0E13F0"/>
                </a:solidFill>
                <a:latin typeface="Calibri" pitchFamily="34" charset="0"/>
                <a:cs typeface="Calibri" pitchFamily="34" charset="0"/>
              </a:rPr>
              <a:t>1st prize </a:t>
            </a:r>
            <a:r>
              <a:rPr lang="en-US" sz="1600" b="1" dirty="0">
                <a:latin typeface="Calibri" pitchFamily="34" charset="0"/>
                <a:cs typeface="Calibri" pitchFamily="34" charset="0"/>
              </a:rPr>
              <a:t>in </a:t>
            </a:r>
            <a:r>
              <a:rPr lang="en-US" sz="1600" b="1" dirty="0">
                <a:solidFill>
                  <a:srgbClr val="0E13F0"/>
                </a:solidFill>
                <a:latin typeface="Calibri" pitchFamily="34" charset="0"/>
                <a:cs typeface="Calibri" pitchFamily="34" charset="0"/>
                <a:hlinkClick r:id="rId3" action="ppaction://hlinkfile"/>
              </a:rPr>
              <a:t>Smart India </a:t>
            </a:r>
            <a:r>
              <a:rPr lang="en-US" sz="1600" b="1" dirty="0" smtClean="0">
                <a:solidFill>
                  <a:srgbClr val="0E13F0"/>
                </a:solidFill>
                <a:latin typeface="Calibri" pitchFamily="34" charset="0"/>
                <a:cs typeface="Calibri" pitchFamily="34" charset="0"/>
                <a:hlinkClick r:id="rId3" action="ppaction://hlinkfile"/>
              </a:rPr>
              <a:t>Hackathon </a:t>
            </a:r>
            <a:r>
              <a:rPr lang="en-US" sz="1600" b="1" dirty="0">
                <a:latin typeface="Calibri" pitchFamily="34" charset="0"/>
                <a:cs typeface="Calibri" pitchFamily="34" charset="0"/>
              </a:rPr>
              <a:t>in 2020 and two teams </a:t>
            </a:r>
            <a:r>
              <a:rPr lang="en-US" sz="1600" b="1" dirty="0" smtClean="0">
                <a:latin typeface="Calibri" pitchFamily="34" charset="0"/>
                <a:cs typeface="Calibri" pitchFamily="34" charset="0"/>
              </a:rPr>
              <a:t>of EC  dept. won </a:t>
            </a:r>
            <a:r>
              <a:rPr lang="en-US" sz="1600" b="1" dirty="0">
                <a:solidFill>
                  <a:srgbClr val="0E13F0"/>
                </a:solidFill>
                <a:latin typeface="Calibri" pitchFamily="34" charset="0"/>
                <a:cs typeface="Calibri" pitchFamily="34" charset="0"/>
              </a:rPr>
              <a:t>2nd and 3rd prize </a:t>
            </a:r>
            <a:r>
              <a:rPr lang="en-US" sz="1600" b="1" dirty="0">
                <a:latin typeface="Calibri" pitchFamily="34" charset="0"/>
                <a:cs typeface="Calibri" pitchFamily="34" charset="0"/>
              </a:rPr>
              <a:t>in 2018.</a:t>
            </a:r>
          </a:p>
          <a:p>
            <a:pPr marL="342900" lvl="1" indent="-285750" algn="just" fontAlgn="ctr">
              <a:buFont typeface="Wingdings" panose="05000000000000000000" pitchFamily="2" charset="2"/>
              <a:buChar char="q"/>
              <a:defRPr/>
            </a:pPr>
            <a:r>
              <a:rPr lang="en-US" sz="1600" b="1" dirty="0" smtClean="0">
                <a:latin typeface="Calibri" pitchFamily="34" charset="0"/>
                <a:cs typeface="Calibri" pitchFamily="34" charset="0"/>
              </a:rPr>
              <a:t> One team of CS dept. won </a:t>
            </a:r>
            <a:r>
              <a:rPr lang="en-US" sz="1600" b="1" dirty="0">
                <a:solidFill>
                  <a:srgbClr val="0E13F0"/>
                </a:solidFill>
                <a:latin typeface="Calibri" pitchFamily="34" charset="0"/>
                <a:cs typeface="Calibri" pitchFamily="34" charset="0"/>
              </a:rPr>
              <a:t>1st prize </a:t>
            </a:r>
            <a:r>
              <a:rPr lang="en-US" sz="1600" b="1" dirty="0" smtClean="0">
                <a:latin typeface="Calibri" pitchFamily="34" charset="0"/>
                <a:cs typeface="Calibri" pitchFamily="34" charset="0"/>
              </a:rPr>
              <a:t>in </a:t>
            </a:r>
            <a:r>
              <a:rPr lang="en-IN" sz="1600" b="1" dirty="0" err="1" smtClean="0">
                <a:latin typeface="Calibri" pitchFamily="34" charset="0"/>
                <a:cs typeface="Calibri" pitchFamily="34" charset="0"/>
                <a:hlinkClick r:id="rId4" action="ppaction://hlinkfile"/>
              </a:rPr>
              <a:t>Ideathon</a:t>
            </a:r>
            <a:r>
              <a:rPr lang="en-IN" sz="1600" b="1" dirty="0" smtClean="0">
                <a:latin typeface="Calibri" pitchFamily="34" charset="0"/>
                <a:cs typeface="Calibri" pitchFamily="34" charset="0"/>
              </a:rPr>
              <a:t> </a:t>
            </a:r>
            <a:r>
              <a:rPr lang="en-IN" sz="1600" b="1" dirty="0" smtClean="0">
                <a:latin typeface="Calibri" pitchFamily="34" charset="0"/>
                <a:cs typeface="Calibri" pitchFamily="34" charset="0"/>
              </a:rPr>
              <a:t>held by CMR Engineering </a:t>
            </a:r>
            <a:r>
              <a:rPr lang="en-IN" sz="1600" b="1" dirty="0">
                <a:latin typeface="Calibri" pitchFamily="34" charset="0"/>
                <a:cs typeface="Calibri" pitchFamily="34" charset="0"/>
              </a:rPr>
              <a:t>C</a:t>
            </a:r>
            <a:r>
              <a:rPr lang="en-IN" sz="1600" b="1" dirty="0" smtClean="0">
                <a:latin typeface="Calibri" pitchFamily="34" charset="0"/>
                <a:cs typeface="Calibri" pitchFamily="34" charset="0"/>
              </a:rPr>
              <a:t>ollege, Hyderabad, </a:t>
            </a:r>
            <a:r>
              <a:rPr lang="en-IN" sz="1600" b="1" dirty="0" err="1" smtClean="0">
                <a:latin typeface="Calibri" pitchFamily="34" charset="0"/>
                <a:cs typeface="Calibri" pitchFamily="34" charset="0"/>
              </a:rPr>
              <a:t>Telangana</a:t>
            </a:r>
            <a:r>
              <a:rPr lang="en-IN" sz="1600" b="1" dirty="0" smtClean="0">
                <a:latin typeface="Calibri" pitchFamily="34" charset="0"/>
                <a:cs typeface="Calibri" pitchFamily="34" charset="0"/>
              </a:rPr>
              <a:t> in </a:t>
            </a:r>
            <a:r>
              <a:rPr lang="en-IN" sz="1600" b="1" dirty="0" smtClean="0">
                <a:latin typeface="Calibri" pitchFamily="34" charset="0"/>
                <a:cs typeface="Calibri" pitchFamily="34" charset="0"/>
              </a:rPr>
              <a:t>2020</a:t>
            </a:r>
            <a:r>
              <a:rPr lang="en-US" sz="1600" b="1" dirty="0" smtClean="0">
                <a:latin typeface="Calibri" pitchFamily="34" charset="0"/>
                <a:cs typeface="Calibri" pitchFamily="34" charset="0"/>
              </a:rPr>
              <a:t>.</a:t>
            </a:r>
            <a:endParaRPr lang="en-US" sz="1600" b="1" dirty="0">
              <a:latin typeface="Calibri" pitchFamily="34" charset="0"/>
              <a:cs typeface="Calibri" pitchFamily="34" charset="0"/>
            </a:endParaRPr>
          </a:p>
          <a:p>
            <a:pPr marL="342900" lvl="1" indent="-285750" algn="just" fontAlgn="ctr">
              <a:buFont typeface="Wingdings" panose="05000000000000000000" pitchFamily="2" charset="2"/>
              <a:buChar char="q"/>
              <a:defRPr/>
            </a:pPr>
            <a:r>
              <a:rPr lang="en-IN" sz="1600" b="1" dirty="0">
                <a:latin typeface="Calibri" pitchFamily="34" charset="0"/>
                <a:cs typeface="Calibri" pitchFamily="34" charset="0"/>
              </a:rPr>
              <a:t>Ubaid Ur </a:t>
            </a:r>
            <a:r>
              <a:rPr lang="en-IN" sz="1600" b="1" dirty="0" err="1">
                <a:latin typeface="Calibri" pitchFamily="34" charset="0"/>
                <a:cs typeface="Calibri" pitchFamily="34" charset="0"/>
              </a:rPr>
              <a:t>Rehman</a:t>
            </a:r>
            <a:r>
              <a:rPr lang="en-IN" sz="1600" b="1" dirty="0">
                <a:latin typeface="Calibri" pitchFamily="34" charset="0"/>
                <a:cs typeface="Calibri" pitchFamily="34" charset="0"/>
              </a:rPr>
              <a:t>, ME Department received a </a:t>
            </a:r>
            <a:r>
              <a:rPr lang="en-IN" sz="1600" b="1" dirty="0">
                <a:solidFill>
                  <a:srgbClr val="0E13F0"/>
                </a:solidFill>
                <a:latin typeface="Calibri" pitchFamily="34" charset="0"/>
                <a:cs typeface="Calibri" pitchFamily="34" charset="0"/>
              </a:rPr>
              <a:t>financial grant of </a:t>
            </a:r>
            <a:r>
              <a:rPr lang="en-IN" sz="1600" b="1" dirty="0" err="1">
                <a:solidFill>
                  <a:srgbClr val="0E13F0"/>
                </a:solidFill>
                <a:latin typeface="Calibri" pitchFamily="34" charset="0"/>
                <a:cs typeface="Calibri" pitchFamily="34" charset="0"/>
              </a:rPr>
              <a:t>Rs</a:t>
            </a:r>
            <a:r>
              <a:rPr lang="en-IN" sz="1600" b="1" dirty="0">
                <a:solidFill>
                  <a:srgbClr val="0E13F0"/>
                </a:solidFill>
                <a:latin typeface="Calibri" pitchFamily="34" charset="0"/>
                <a:cs typeface="Calibri" pitchFamily="34" charset="0"/>
              </a:rPr>
              <a:t> 20,000/-</a:t>
            </a:r>
            <a:r>
              <a:rPr lang="en-IN" sz="1600" b="1" dirty="0">
                <a:latin typeface="Calibri" pitchFamily="34" charset="0"/>
                <a:cs typeface="Calibri" pitchFamily="34" charset="0"/>
              </a:rPr>
              <a:t> from Council of </a:t>
            </a:r>
            <a:r>
              <a:rPr lang="en-IN" sz="1600" b="1" dirty="0" smtClean="0">
                <a:latin typeface="Calibri" pitchFamily="34" charset="0"/>
                <a:cs typeface="Calibri" pitchFamily="34" charset="0"/>
              </a:rPr>
              <a:t>Science &amp; Technology, </a:t>
            </a:r>
            <a:r>
              <a:rPr lang="en-IN" sz="1600" b="1" dirty="0">
                <a:latin typeface="Calibri" pitchFamily="34" charset="0"/>
                <a:cs typeface="Calibri" pitchFamily="34" charset="0"/>
              </a:rPr>
              <a:t>UP </a:t>
            </a:r>
            <a:r>
              <a:rPr lang="en-IN" sz="1600" b="1" dirty="0">
                <a:latin typeface="Calibri" pitchFamily="34" charset="0"/>
                <a:cs typeface="Calibri" pitchFamily="34" charset="0"/>
              </a:rPr>
              <a:t>Engineering Students Project Grant Scheme in </a:t>
            </a:r>
            <a:r>
              <a:rPr lang="en-IN" sz="1600" b="1" dirty="0">
                <a:latin typeface="Calibri" pitchFamily="34" charset="0"/>
                <a:cs typeface="Calibri" pitchFamily="34" charset="0"/>
              </a:rPr>
              <a:t>session 2019-20 for his project</a:t>
            </a:r>
            <a:r>
              <a:rPr lang="en-IN" sz="1600" b="1" dirty="0" smtClean="0">
                <a:latin typeface="Calibri" pitchFamily="34" charset="0"/>
                <a:cs typeface="Calibri" pitchFamily="34" charset="0"/>
              </a:rPr>
              <a:t>.</a:t>
            </a:r>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17</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5"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572498155"/>
      </p:ext>
    </p:extLst>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23478"/>
            <a:ext cx="8631112" cy="523220"/>
          </a:xfrm>
          <a:prstGeom prst="rect">
            <a:avLst/>
          </a:prstGeom>
        </p:spPr>
        <p:txBody>
          <a:bodyPr wrap="square">
            <a:spAutoFit/>
          </a:bodyPr>
          <a:lstStyle/>
          <a:p>
            <a:pPr algn="ctr"/>
            <a:r>
              <a:rPr lang="en-US" sz="28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Student </a:t>
            </a:r>
            <a:r>
              <a:rPr lang="en-US" sz="28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Achievements</a:t>
            </a:r>
            <a:r>
              <a:rPr lang="en-US" sz="20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…(2/2)</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014" y="3651870"/>
            <a:ext cx="3076930" cy="1440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3651870"/>
            <a:ext cx="3096345" cy="14401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p:cNvSpPr/>
          <p:nvPr/>
        </p:nvSpPr>
        <p:spPr>
          <a:xfrm>
            <a:off x="179512" y="699542"/>
            <a:ext cx="8424936" cy="3046988"/>
          </a:xfrm>
          <a:prstGeom prst="rect">
            <a:avLst/>
          </a:prstGeom>
        </p:spPr>
        <p:txBody>
          <a:bodyPr wrap="square">
            <a:spAutoFit/>
          </a:bodyPr>
          <a:lstStyle/>
          <a:p>
            <a:pPr marL="342900" lvl="1" indent="-285750" algn="just" fontAlgn="ctr">
              <a:buFont typeface="Wingdings" panose="05000000000000000000" pitchFamily="2" charset="2"/>
              <a:buChar char="q"/>
              <a:defRPr/>
            </a:pPr>
            <a:r>
              <a:rPr lang="en-US" sz="1600" b="1" dirty="0" err="1">
                <a:latin typeface="Calibri" pitchFamily="34" charset="0"/>
                <a:cs typeface="Calibri" pitchFamily="34" charset="0"/>
              </a:rPr>
              <a:t>Yashika</a:t>
            </a:r>
            <a:r>
              <a:rPr lang="en-US" sz="1600" b="1" dirty="0">
                <a:latin typeface="Calibri" pitchFamily="34" charset="0"/>
                <a:cs typeface="Calibri" pitchFamily="34" charset="0"/>
              </a:rPr>
              <a:t> Agarwal, student of EC, 2020 batch has </a:t>
            </a:r>
            <a:r>
              <a:rPr lang="en-US" sz="1600" b="1" dirty="0">
                <a:solidFill>
                  <a:srgbClr val="FF0000"/>
                </a:solidFill>
                <a:latin typeface="Calibri" pitchFamily="34" charset="0"/>
                <a:cs typeface="Calibri" pitchFamily="34" charset="0"/>
              </a:rPr>
              <a:t>published a book</a:t>
            </a:r>
            <a:r>
              <a:rPr lang="en-US" sz="1600" b="1" dirty="0">
                <a:latin typeface="Calibri" pitchFamily="34" charset="0"/>
                <a:cs typeface="Calibri" pitchFamily="34" charset="0"/>
              </a:rPr>
              <a:t> of poetry  titled “Happily Sad: A Project Resurrection”  on 15 Aug 2020 and it ranked </a:t>
            </a:r>
            <a:r>
              <a:rPr lang="en-US" sz="1600" b="1" dirty="0" err="1">
                <a:latin typeface="Calibri" pitchFamily="34" charset="0"/>
                <a:cs typeface="Calibri" pitchFamily="34" charset="0"/>
              </a:rPr>
              <a:t>upto</a:t>
            </a:r>
            <a:r>
              <a:rPr lang="en-US" sz="1600" b="1" dirty="0">
                <a:latin typeface="Calibri" pitchFamily="34" charset="0"/>
                <a:cs typeface="Calibri" pitchFamily="34" charset="0"/>
              </a:rPr>
              <a:t> </a:t>
            </a:r>
            <a:r>
              <a:rPr lang="en-US" sz="1600" b="1" dirty="0">
                <a:solidFill>
                  <a:srgbClr val="FF0000"/>
                </a:solidFill>
                <a:latin typeface="Calibri" pitchFamily="34" charset="0"/>
                <a:cs typeface="Calibri" pitchFamily="34" charset="0"/>
              </a:rPr>
              <a:t>No.1 </a:t>
            </a:r>
            <a:r>
              <a:rPr lang="en-US" sz="1600" b="1" dirty="0" smtClean="0">
                <a:solidFill>
                  <a:srgbClr val="FF0000"/>
                </a:solidFill>
                <a:latin typeface="Calibri" pitchFamily="34" charset="0"/>
                <a:cs typeface="Calibri" pitchFamily="34" charset="0"/>
              </a:rPr>
              <a:t>Best-Seller-Rank</a:t>
            </a:r>
            <a:r>
              <a:rPr lang="en-US" sz="1600" b="1" dirty="0" smtClean="0">
                <a:latin typeface="Calibri" pitchFamily="34" charset="0"/>
                <a:cs typeface="Calibri" pitchFamily="34" charset="0"/>
              </a:rPr>
              <a:t> </a:t>
            </a:r>
            <a:r>
              <a:rPr lang="en-US" sz="1600" b="1" dirty="0">
                <a:latin typeface="Calibri" pitchFamily="34" charset="0"/>
                <a:cs typeface="Calibri" pitchFamily="34" charset="0"/>
              </a:rPr>
              <a:t>in poetry category(free) on amazon.in on 21 Aug 2020.</a:t>
            </a:r>
            <a:endParaRPr lang="en-IN" sz="1600" b="1" dirty="0">
              <a:latin typeface="Calibri" pitchFamily="34" charset="0"/>
              <a:cs typeface="Calibri" pitchFamily="34" charset="0"/>
            </a:endParaRPr>
          </a:p>
          <a:p>
            <a:pPr marL="342900" lvl="1" indent="-285750" algn="just" fontAlgn="ctr">
              <a:buFont typeface="Wingdings" panose="05000000000000000000" pitchFamily="2" charset="2"/>
              <a:buChar char="q"/>
              <a:defRPr/>
            </a:pPr>
            <a:r>
              <a:rPr lang="en-IN" sz="1600" b="1" dirty="0" smtClean="0">
                <a:latin typeface="Calibri" pitchFamily="34" charset="0"/>
                <a:cs typeface="Calibri" pitchFamily="34" charset="0"/>
              </a:rPr>
              <a:t>Mr</a:t>
            </a:r>
            <a:r>
              <a:rPr lang="en-IN" sz="1600" b="1" dirty="0">
                <a:latin typeface="Calibri" pitchFamily="34" charset="0"/>
                <a:cs typeface="Calibri" pitchFamily="34" charset="0"/>
              </a:rPr>
              <a:t>. Surya </a:t>
            </a:r>
            <a:r>
              <a:rPr lang="en-IN" sz="1600" b="1" dirty="0" err="1">
                <a:latin typeface="Calibri" pitchFamily="34" charset="0"/>
                <a:cs typeface="Calibri" pitchFamily="34" charset="0"/>
              </a:rPr>
              <a:t>Pratap</a:t>
            </a:r>
            <a:r>
              <a:rPr lang="en-IN" sz="1600" b="1" dirty="0">
                <a:latin typeface="Calibri" pitchFamily="34" charset="0"/>
                <a:cs typeface="Calibri" pitchFamily="34" charset="0"/>
              </a:rPr>
              <a:t>, student of CS Department received appreciation award from Sri Rakesh K Singh, DM Moradabad for the launch of his </a:t>
            </a:r>
            <a:r>
              <a:rPr lang="en-IN" sz="1600" b="1" dirty="0" err="1">
                <a:solidFill>
                  <a:srgbClr val="FF0000"/>
                </a:solidFill>
                <a:latin typeface="Calibri" pitchFamily="34" charset="0"/>
                <a:cs typeface="Calibri" pitchFamily="34" charset="0"/>
              </a:rPr>
              <a:t>startup</a:t>
            </a:r>
            <a:r>
              <a:rPr lang="en-IN" sz="1600" b="1" dirty="0">
                <a:latin typeface="Calibri" pitchFamily="34" charset="0"/>
                <a:cs typeface="Calibri" pitchFamily="34" charset="0"/>
              </a:rPr>
              <a:t> app “</a:t>
            </a:r>
            <a:r>
              <a:rPr lang="en-IN" sz="1600" b="1" dirty="0" err="1">
                <a:latin typeface="Calibri" pitchFamily="34" charset="0"/>
                <a:cs typeface="Calibri" pitchFamily="34" charset="0"/>
              </a:rPr>
              <a:t>Sneh</a:t>
            </a:r>
            <a:r>
              <a:rPr lang="en-IN" sz="1600" b="1" dirty="0">
                <a:latin typeface="Calibri" pitchFamily="34" charset="0"/>
                <a:cs typeface="Calibri" pitchFamily="34" charset="0"/>
              </a:rPr>
              <a:t>” on 5 March,2021 for serving malnourished children</a:t>
            </a:r>
            <a:r>
              <a:rPr lang="en-IN" sz="1600" b="1" dirty="0" smtClean="0">
                <a:latin typeface="Calibri" pitchFamily="34" charset="0"/>
                <a:cs typeface="Calibri" pitchFamily="34" charset="0"/>
              </a:rPr>
              <a:t>.</a:t>
            </a:r>
            <a:endParaRPr lang="en-IN" sz="1600" b="1" dirty="0">
              <a:latin typeface="Calibri" pitchFamily="34" charset="0"/>
              <a:cs typeface="Calibri" pitchFamily="34" charset="0"/>
            </a:endParaRPr>
          </a:p>
          <a:p>
            <a:pPr marL="342900" lvl="1" indent="-285750" algn="just" fontAlgn="ctr">
              <a:buFont typeface="Wingdings" panose="05000000000000000000" pitchFamily="2" charset="2"/>
              <a:buChar char="q"/>
              <a:defRPr/>
            </a:pPr>
            <a:r>
              <a:rPr lang="en-IN" sz="1600" b="1" dirty="0" err="1">
                <a:latin typeface="Calibri" pitchFamily="34" charset="0"/>
                <a:cs typeface="Calibri" pitchFamily="34" charset="0"/>
              </a:rPr>
              <a:t>Nuzaif</a:t>
            </a:r>
            <a:r>
              <a:rPr lang="en-IN" sz="1600" b="1" dirty="0">
                <a:latin typeface="Calibri" pitchFamily="34" charset="0"/>
                <a:cs typeface="Calibri" pitchFamily="34" charset="0"/>
              </a:rPr>
              <a:t> Khan, ME Department received a </a:t>
            </a:r>
            <a:r>
              <a:rPr lang="en-IN" sz="1600" b="1" dirty="0">
                <a:solidFill>
                  <a:srgbClr val="0E13F0"/>
                </a:solidFill>
                <a:latin typeface="Calibri" pitchFamily="34" charset="0"/>
                <a:cs typeface="Calibri" pitchFamily="34" charset="0"/>
              </a:rPr>
              <a:t>financial grant</a:t>
            </a:r>
            <a:r>
              <a:rPr lang="en-IN" sz="1600" b="1" dirty="0">
                <a:latin typeface="Calibri" pitchFamily="34" charset="0"/>
                <a:cs typeface="Calibri" pitchFamily="34" charset="0"/>
              </a:rPr>
              <a:t> </a:t>
            </a:r>
            <a:r>
              <a:rPr lang="en-IN" sz="1600" b="1" dirty="0">
                <a:solidFill>
                  <a:srgbClr val="0E13F0"/>
                </a:solidFill>
                <a:latin typeface="Calibri" pitchFamily="34" charset="0"/>
                <a:cs typeface="Calibri" pitchFamily="34" charset="0"/>
              </a:rPr>
              <a:t>of </a:t>
            </a:r>
            <a:r>
              <a:rPr lang="en-IN" sz="1600" b="1" dirty="0" err="1">
                <a:solidFill>
                  <a:srgbClr val="0E13F0"/>
                </a:solidFill>
                <a:latin typeface="Calibri" pitchFamily="34" charset="0"/>
                <a:cs typeface="Calibri" pitchFamily="34" charset="0"/>
              </a:rPr>
              <a:t>Rs</a:t>
            </a:r>
            <a:r>
              <a:rPr lang="en-IN" sz="1600" b="1" dirty="0">
                <a:solidFill>
                  <a:srgbClr val="0E13F0"/>
                </a:solidFill>
                <a:latin typeface="Calibri" pitchFamily="34" charset="0"/>
                <a:cs typeface="Calibri" pitchFamily="34" charset="0"/>
              </a:rPr>
              <a:t> 11,000 /-</a:t>
            </a:r>
            <a:r>
              <a:rPr lang="en-IN" sz="1600" b="1" dirty="0">
                <a:latin typeface="Calibri" pitchFamily="34" charset="0"/>
                <a:cs typeface="Calibri" pitchFamily="34" charset="0"/>
              </a:rPr>
              <a:t> from AKTU, Lucknow on 20 May 2020, financial grant of </a:t>
            </a:r>
            <a:r>
              <a:rPr lang="en-IN" sz="1600" b="1" dirty="0" err="1">
                <a:latin typeface="Calibri" pitchFamily="34" charset="0"/>
                <a:cs typeface="Calibri" pitchFamily="34" charset="0"/>
              </a:rPr>
              <a:t>Rs</a:t>
            </a:r>
            <a:r>
              <a:rPr lang="en-IN" sz="1600" b="1" dirty="0">
                <a:latin typeface="Calibri" pitchFamily="34" charset="0"/>
                <a:cs typeface="Calibri" pitchFamily="34" charset="0"/>
              </a:rPr>
              <a:t>. 6000/- from PSIT Kanpur and grant of </a:t>
            </a:r>
            <a:r>
              <a:rPr lang="en-IN" sz="1600" b="1" dirty="0" err="1">
                <a:latin typeface="Calibri" pitchFamily="34" charset="0"/>
                <a:cs typeface="Calibri" pitchFamily="34" charset="0"/>
              </a:rPr>
              <a:t>Rs</a:t>
            </a:r>
            <a:r>
              <a:rPr lang="en-IN" sz="1600" b="1" dirty="0">
                <a:latin typeface="Calibri" pitchFamily="34" charset="0"/>
                <a:cs typeface="Calibri" pitchFamily="34" charset="0"/>
              </a:rPr>
              <a:t>. 5000/-from KIET Ghaziabad for his project.</a:t>
            </a:r>
          </a:p>
          <a:p>
            <a:pPr marL="342900" lvl="1" indent="-285750" algn="just" fontAlgn="ctr">
              <a:buFont typeface="Wingdings" panose="05000000000000000000" pitchFamily="2" charset="2"/>
              <a:buChar char="q"/>
              <a:defRPr/>
            </a:pPr>
            <a:r>
              <a:rPr lang="en-IN" sz="1600" b="1" dirty="0" err="1">
                <a:latin typeface="Calibri" pitchFamily="34" charset="0"/>
                <a:cs typeface="Calibri" pitchFamily="34" charset="0"/>
              </a:rPr>
              <a:t>Shahbaz</a:t>
            </a:r>
            <a:r>
              <a:rPr lang="en-IN" sz="1600" b="1" dirty="0">
                <a:latin typeface="Calibri" pitchFamily="34" charset="0"/>
                <a:cs typeface="Calibri" pitchFamily="34" charset="0"/>
              </a:rPr>
              <a:t> khan, student of EC got Appreciation Award in Innovations for Prevention and Protection from COVID-19 Pandemic, organized by AKTU on 20 May 2020 and received a </a:t>
            </a:r>
            <a:r>
              <a:rPr lang="en-IN" sz="1600" b="1" dirty="0">
                <a:solidFill>
                  <a:srgbClr val="0E13F0"/>
                </a:solidFill>
                <a:latin typeface="Calibri" pitchFamily="34" charset="0"/>
                <a:cs typeface="Calibri" pitchFamily="34" charset="0"/>
              </a:rPr>
              <a:t>grant of </a:t>
            </a:r>
            <a:r>
              <a:rPr lang="en-IN" sz="1600" b="1" dirty="0" err="1">
                <a:solidFill>
                  <a:srgbClr val="0E13F0"/>
                </a:solidFill>
                <a:latin typeface="Calibri" pitchFamily="34" charset="0"/>
                <a:cs typeface="Calibri" pitchFamily="34" charset="0"/>
              </a:rPr>
              <a:t>Rs</a:t>
            </a:r>
            <a:r>
              <a:rPr lang="en-IN" sz="1600" b="1" dirty="0">
                <a:solidFill>
                  <a:srgbClr val="0E13F0"/>
                </a:solidFill>
                <a:latin typeface="Calibri" pitchFamily="34" charset="0"/>
                <a:cs typeface="Calibri" pitchFamily="34" charset="0"/>
              </a:rPr>
              <a:t>. 16,000 /-</a:t>
            </a:r>
            <a:r>
              <a:rPr lang="en-IN" sz="1600" b="1" dirty="0">
                <a:latin typeface="Calibri" pitchFamily="34" charset="0"/>
                <a:cs typeface="Calibri" pitchFamily="34" charset="0"/>
              </a:rPr>
              <a:t>. </a:t>
            </a:r>
            <a:endParaRPr lang="en-US" sz="1600" b="1" dirty="0">
              <a:latin typeface="Calibri" pitchFamily="34" charset="0"/>
              <a:cs typeface="Calibri" pitchFamily="34" charset="0"/>
            </a:endParaRPr>
          </a:p>
        </p:txBody>
      </p:sp>
      <p:sp>
        <p:nvSpPr>
          <p:cNvPr id="10" name="Slide Number Placeholder 9"/>
          <p:cNvSpPr>
            <a:spLocks noGrp="1"/>
          </p:cNvSpPr>
          <p:nvPr>
            <p:ph type="sldNum" sz="quarter" idx="12"/>
          </p:nvPr>
        </p:nvSpPr>
        <p:spPr/>
        <p:txBody>
          <a:bodyPr/>
          <a:lstStyle/>
          <a:p>
            <a:fld id="{6F42FDE4-A7DD-41A7-A0A6-9B649FB43336}" type="slidenum">
              <a:rPr kumimoji="0" lang="en-US" smtClean="0"/>
              <a:pPr/>
              <a:t>18</a:t>
            </a:fld>
            <a:endParaRPr kumimoji="0" lang="en-US" dirty="0"/>
          </a:p>
        </p:txBody>
      </p:sp>
      <p:pic>
        <p:nvPicPr>
          <p:cNvPr id="8" name="Picture 7">
            <a:extLst>
              <a:ext uri="{FF2B5EF4-FFF2-40B4-BE49-F238E27FC236}">
                <a16:creationId xmlns="" xmlns:a16="http://schemas.microsoft.com/office/drawing/2014/main" id="{CED83121-8EAC-4A70-8251-9B62840ABEDE}"/>
              </a:ext>
            </a:extLst>
          </p:cNvPr>
          <p:cNvPicPr/>
          <p:nvPr/>
        </p:nvPicPr>
        <p:blipFill>
          <a:blip r:embed="rId4" cstate="print"/>
          <a:srcRect/>
          <a:stretch>
            <a:fillRect/>
          </a:stretch>
        </p:blipFill>
        <p:spPr bwMode="auto">
          <a:xfrm>
            <a:off x="141134" y="583"/>
            <a:ext cx="686450" cy="554943"/>
          </a:xfrm>
          <a:prstGeom prst="rect">
            <a:avLst/>
          </a:prstGeom>
          <a:noFill/>
          <a:ln w="9525">
            <a:noFill/>
            <a:miter lim="800000"/>
            <a:headEnd/>
            <a:tailEnd/>
          </a:ln>
        </p:spPr>
      </p:pic>
    </p:spTree>
    <p:extLst>
      <p:ext uri="{BB962C8B-B14F-4D97-AF65-F5344CB8AC3E}">
        <p14:creationId xmlns:p14="http://schemas.microsoft.com/office/powerpoint/2010/main" val="7569001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227424"/>
            <a:ext cx="8631111" cy="523220"/>
          </a:xfrm>
          <a:prstGeom prst="rect">
            <a:avLst/>
          </a:prstGeom>
        </p:spPr>
        <p:txBody>
          <a:bodyPr wrap="square">
            <a:spAutoFit/>
          </a:bodyPr>
          <a:lstStyle/>
          <a:p>
            <a:pPr algn="ctr"/>
            <a:r>
              <a:rPr lang="en-US" dirty="0" smtClean="0">
                <a:ln w="1905"/>
                <a:solidFill>
                  <a:srgbClr val="7030A0"/>
                </a:solidFill>
                <a:effectLst>
                  <a:innerShdw blurRad="69850" dist="43180" dir="5400000">
                    <a:srgbClr val="000000">
                      <a:alpha val="65000"/>
                    </a:srgbClr>
                  </a:innerShdw>
                </a:effectLst>
                <a:latin typeface="Eras Bold ITC" pitchFamily="34" charset="0"/>
              </a:rPr>
              <a:t> </a:t>
            </a:r>
            <a:r>
              <a:rPr lang="en-US" sz="28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Faculty Centric </a:t>
            </a:r>
            <a:r>
              <a:rPr lang="en-US" sz="28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Policies</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…(1/2)</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sp>
        <p:nvSpPr>
          <p:cNvPr id="5" name="Rectangle 4"/>
          <p:cNvSpPr/>
          <p:nvPr/>
        </p:nvSpPr>
        <p:spPr>
          <a:xfrm>
            <a:off x="254359" y="801994"/>
            <a:ext cx="8278081" cy="1754326"/>
          </a:xfrm>
          <a:prstGeom prst="rect">
            <a:avLst/>
          </a:prstGeom>
        </p:spPr>
        <p:txBody>
          <a:bodyPr wrap="square">
            <a:spAutoFit/>
          </a:bodyPr>
          <a:lstStyle/>
          <a:p>
            <a:pPr marL="342900" lvl="1" indent="-285750" algn="just" fontAlgn="ctr">
              <a:buFont typeface="Wingdings" panose="05000000000000000000" pitchFamily="2" charset="2"/>
              <a:buChar char="v"/>
              <a:defRPr/>
            </a:pPr>
            <a:r>
              <a:rPr lang="en-US" b="1" dirty="0" smtClean="0">
                <a:latin typeface="Calibri" pitchFamily="34" charset="0"/>
                <a:cs typeface="Calibri" pitchFamily="34" charset="0"/>
              </a:rPr>
              <a:t>Grant </a:t>
            </a:r>
            <a:r>
              <a:rPr lang="en-US" b="1" dirty="0">
                <a:latin typeface="Calibri" pitchFamily="34" charset="0"/>
                <a:cs typeface="Calibri" pitchFamily="34" charset="0"/>
              </a:rPr>
              <a:t>of </a:t>
            </a:r>
            <a:r>
              <a:rPr lang="en-US" b="1" dirty="0" smtClean="0">
                <a:latin typeface="Calibri" pitchFamily="34" charset="0"/>
                <a:cs typeface="Calibri" pitchFamily="34" charset="0"/>
              </a:rPr>
              <a:t>various </a:t>
            </a:r>
            <a:r>
              <a:rPr lang="en-US" b="1" dirty="0">
                <a:solidFill>
                  <a:srgbClr val="FF0000"/>
                </a:solidFill>
                <a:latin typeface="Calibri" pitchFamily="34" charset="0"/>
                <a:cs typeface="Calibri" pitchFamily="34" charset="0"/>
              </a:rPr>
              <a:t>Leaves</a:t>
            </a:r>
            <a:r>
              <a:rPr lang="en-US" b="1" dirty="0">
                <a:latin typeface="Calibri" pitchFamily="34" charset="0"/>
                <a:cs typeface="Calibri" pitchFamily="34" charset="0"/>
              </a:rPr>
              <a:t> like Paid </a:t>
            </a:r>
            <a:r>
              <a:rPr lang="en-US" b="1" dirty="0">
                <a:latin typeface="Calibri" pitchFamily="34" charset="0"/>
                <a:cs typeface="Calibri" pitchFamily="34" charset="0"/>
                <a:hlinkClick r:id="rId2" action="ppaction://hlinkfile"/>
              </a:rPr>
              <a:t>Maternity leave</a:t>
            </a:r>
            <a:r>
              <a:rPr lang="en-US" b="1" dirty="0">
                <a:latin typeface="Calibri" pitchFamily="34" charset="0"/>
                <a:cs typeface="Calibri" pitchFamily="34" charset="0"/>
              </a:rPr>
              <a:t>, </a:t>
            </a:r>
            <a:r>
              <a:rPr lang="en-US" b="1" dirty="0" smtClean="0">
                <a:latin typeface="Calibri" pitchFamily="34" charset="0"/>
                <a:cs typeface="Calibri" pitchFamily="34" charset="0"/>
                <a:hlinkClick r:id="rId3" action="ppaction://hlinkfile"/>
              </a:rPr>
              <a:t>Medical leave</a:t>
            </a:r>
            <a:r>
              <a:rPr lang="en-US" b="1" dirty="0">
                <a:latin typeface="Calibri" pitchFamily="34" charset="0"/>
                <a:cs typeface="Calibri" pitchFamily="34" charset="0"/>
                <a:hlinkClick r:id="rId3" action="ppaction://hlinkfile"/>
              </a:rPr>
              <a:t> </a:t>
            </a:r>
            <a:r>
              <a:rPr lang="en-US" b="1" dirty="0" smtClean="0">
                <a:latin typeface="Calibri" pitchFamily="34" charset="0"/>
                <a:cs typeface="Calibri" pitchFamily="34" charset="0"/>
              </a:rPr>
              <a:t>and </a:t>
            </a:r>
            <a:r>
              <a:rPr lang="en-US" b="1" dirty="0" smtClean="0">
                <a:latin typeface="Calibri" pitchFamily="34" charset="0"/>
                <a:cs typeface="Calibri" pitchFamily="34" charset="0"/>
                <a:hlinkClick r:id="rId4" action="ppaction://hlinkfile"/>
              </a:rPr>
              <a:t>Study </a:t>
            </a:r>
            <a:r>
              <a:rPr lang="en-US" b="1" dirty="0">
                <a:latin typeface="Calibri" pitchFamily="34" charset="0"/>
                <a:cs typeface="Calibri" pitchFamily="34" charset="0"/>
                <a:hlinkClick r:id="rId4" action="ppaction://hlinkfile"/>
              </a:rPr>
              <a:t>Leave</a:t>
            </a:r>
            <a:r>
              <a:rPr lang="en-US" b="1" dirty="0">
                <a:latin typeface="Calibri" pitchFamily="34" charset="0"/>
                <a:cs typeface="Calibri" pitchFamily="34" charset="0"/>
              </a:rPr>
              <a:t>, </a:t>
            </a:r>
            <a:r>
              <a:rPr lang="en-US" b="1" dirty="0" smtClean="0">
                <a:latin typeface="Calibri" pitchFamily="34" charset="0"/>
                <a:cs typeface="Calibri" pitchFamily="34" charset="0"/>
              </a:rPr>
              <a:t>Winter </a:t>
            </a:r>
            <a:r>
              <a:rPr lang="en-US" b="1" dirty="0">
                <a:latin typeface="Calibri" pitchFamily="34" charset="0"/>
                <a:cs typeface="Calibri" pitchFamily="34" charset="0"/>
              </a:rPr>
              <a:t>Break, Summer Break, EL,CL </a:t>
            </a:r>
            <a:r>
              <a:rPr lang="en-US" b="1" dirty="0" smtClean="0">
                <a:latin typeface="Calibri" pitchFamily="34" charset="0"/>
                <a:cs typeface="Calibri" pitchFamily="34" charset="0"/>
              </a:rPr>
              <a:t>etc.</a:t>
            </a:r>
          </a:p>
          <a:p>
            <a:pPr marL="342900" lvl="1" indent="-285750" algn="just" fontAlgn="ctr">
              <a:buFont typeface="Wingdings" panose="05000000000000000000" pitchFamily="2" charset="2"/>
              <a:buChar char="v"/>
              <a:defRPr/>
            </a:pPr>
            <a:r>
              <a:rPr lang="en-US" b="1" dirty="0" smtClean="0">
                <a:latin typeface="Calibri" pitchFamily="34" charset="0"/>
                <a:cs typeface="Calibri" pitchFamily="34" charset="0"/>
              </a:rPr>
              <a:t>Grant of </a:t>
            </a:r>
            <a:r>
              <a:rPr lang="en-US" b="1" dirty="0">
                <a:latin typeface="Calibri" pitchFamily="34" charset="0"/>
                <a:cs typeface="Calibri" pitchFamily="34" charset="0"/>
              </a:rPr>
              <a:t>leaves and financial assistance </a:t>
            </a:r>
            <a:r>
              <a:rPr lang="en-US" b="1" dirty="0" smtClean="0">
                <a:latin typeface="Calibri" pitchFamily="34" charset="0"/>
                <a:cs typeface="Calibri" pitchFamily="34" charset="0"/>
              </a:rPr>
              <a:t>attending </a:t>
            </a:r>
            <a:r>
              <a:rPr lang="en-US" b="1" dirty="0" smtClean="0">
                <a:solidFill>
                  <a:srgbClr val="FF0000"/>
                </a:solidFill>
                <a:latin typeface="Calibri" pitchFamily="34" charset="0"/>
                <a:cs typeface="Calibri" pitchFamily="34" charset="0"/>
                <a:hlinkClick r:id="rId5" action="ppaction://hlinkfile"/>
              </a:rPr>
              <a:t>Conferences</a:t>
            </a:r>
            <a:r>
              <a:rPr lang="en-US" b="1" dirty="0">
                <a:solidFill>
                  <a:srgbClr val="FF0000"/>
                </a:solidFill>
                <a:latin typeface="Calibri" pitchFamily="34" charset="0"/>
                <a:cs typeface="Calibri" pitchFamily="34" charset="0"/>
                <a:hlinkClick r:id="rId5" action="ppaction://hlinkfile"/>
              </a:rPr>
              <a:t>, </a:t>
            </a:r>
            <a:r>
              <a:rPr lang="en-US" b="1" dirty="0" smtClean="0">
                <a:solidFill>
                  <a:srgbClr val="FF0000"/>
                </a:solidFill>
                <a:latin typeface="Calibri" pitchFamily="34" charset="0"/>
                <a:cs typeface="Calibri" pitchFamily="34" charset="0"/>
                <a:hlinkClick r:id="rId5" action="ppaction://hlinkfile"/>
              </a:rPr>
              <a:t>Seminars, FDPs, Trainings</a:t>
            </a:r>
            <a:r>
              <a:rPr lang="en-US" b="1" dirty="0">
                <a:solidFill>
                  <a:srgbClr val="FF0000"/>
                </a:solidFill>
                <a:latin typeface="Calibri" pitchFamily="34" charset="0"/>
                <a:cs typeface="Calibri" pitchFamily="34" charset="0"/>
                <a:hlinkClick r:id="rId5" action="ppaction://hlinkfile"/>
              </a:rPr>
              <a:t> </a:t>
            </a:r>
            <a:r>
              <a:rPr lang="en-US" b="1" dirty="0" smtClean="0">
                <a:solidFill>
                  <a:srgbClr val="FF0000"/>
                </a:solidFill>
                <a:latin typeface="Calibri" pitchFamily="34" charset="0"/>
                <a:cs typeface="Calibri" pitchFamily="34" charset="0"/>
                <a:hlinkClick r:id="rId5" action="ppaction://hlinkfile"/>
              </a:rPr>
              <a:t>and Workshops</a:t>
            </a:r>
            <a:r>
              <a:rPr lang="en-US" b="1" dirty="0" smtClean="0">
                <a:latin typeface="Calibri" pitchFamily="34" charset="0"/>
                <a:cs typeface="Calibri" pitchFamily="34" charset="0"/>
              </a:rPr>
              <a:t>.</a:t>
            </a:r>
          </a:p>
          <a:p>
            <a:pPr marL="342900" lvl="1" indent="-285750" algn="just" fontAlgn="ctr">
              <a:buFont typeface="Wingdings" panose="05000000000000000000" pitchFamily="2" charset="2"/>
              <a:buChar char="v"/>
              <a:defRPr/>
            </a:pPr>
            <a:r>
              <a:rPr lang="en-US" b="1" dirty="0" smtClean="0">
                <a:latin typeface="Calibri" pitchFamily="34" charset="0"/>
                <a:cs typeface="Calibri" pitchFamily="34" charset="0"/>
              </a:rPr>
              <a:t>Frequent </a:t>
            </a:r>
            <a:r>
              <a:rPr lang="en-US" b="1" dirty="0">
                <a:solidFill>
                  <a:srgbClr val="FF0000"/>
                </a:solidFill>
                <a:latin typeface="Calibri" pitchFamily="34" charset="0"/>
                <a:cs typeface="Calibri" pitchFamily="34" charset="0"/>
                <a:hlinkClick r:id="rId6" action="ppaction://hlinkfile"/>
              </a:rPr>
              <a:t>Expert Lectures</a:t>
            </a:r>
            <a:r>
              <a:rPr lang="en-US" b="1" dirty="0">
                <a:latin typeface="Calibri" pitchFamily="34" charset="0"/>
                <a:cs typeface="Calibri" pitchFamily="34" charset="0"/>
                <a:hlinkClick r:id="rId6" action="ppaction://hlinkfile"/>
              </a:rPr>
              <a:t> </a:t>
            </a:r>
            <a:r>
              <a:rPr lang="en-US" b="1" dirty="0">
                <a:latin typeface="Calibri" pitchFamily="34" charset="0"/>
                <a:cs typeface="Calibri" pitchFamily="34" charset="0"/>
              </a:rPr>
              <a:t>from industry and academia on latest technical </a:t>
            </a:r>
            <a:r>
              <a:rPr lang="en-US" b="1" dirty="0" smtClean="0">
                <a:latin typeface="Calibri" pitchFamily="34" charset="0"/>
                <a:cs typeface="Calibri" pitchFamily="34" charset="0"/>
              </a:rPr>
              <a:t>topics.</a:t>
            </a:r>
          </a:p>
          <a:p>
            <a:pPr marL="342900" lvl="1" indent="-285750" algn="just" fontAlgn="ctr">
              <a:buFont typeface="Wingdings" panose="05000000000000000000" pitchFamily="2" charset="2"/>
              <a:buChar char="v"/>
              <a:defRPr/>
            </a:pPr>
            <a:r>
              <a:rPr lang="en-US" b="1" dirty="0" smtClean="0">
                <a:latin typeface="Calibri" pitchFamily="34" charset="0"/>
                <a:cs typeface="Calibri" pitchFamily="34" charset="0"/>
              </a:rPr>
              <a:t>Organization </a:t>
            </a:r>
            <a:r>
              <a:rPr lang="en-US" b="1" dirty="0">
                <a:latin typeface="Calibri" pitchFamily="34" charset="0"/>
                <a:cs typeface="Calibri" pitchFamily="34" charset="0"/>
              </a:rPr>
              <a:t>of National and International </a:t>
            </a:r>
            <a:r>
              <a:rPr lang="en-US" b="1" dirty="0" smtClean="0">
                <a:solidFill>
                  <a:srgbClr val="FF0000"/>
                </a:solidFill>
                <a:latin typeface="Calibri" pitchFamily="34" charset="0"/>
                <a:cs typeface="Calibri" pitchFamily="34" charset="0"/>
              </a:rPr>
              <a:t>Conferences</a:t>
            </a:r>
            <a:r>
              <a:rPr lang="en-US" b="1" dirty="0" smtClean="0">
                <a:latin typeface="Calibri" pitchFamily="34" charset="0"/>
                <a:cs typeface="Calibri" pitchFamily="34" charset="0"/>
              </a:rPr>
              <a:t>.</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6053" y="3003798"/>
            <a:ext cx="2710341" cy="1992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4" descr="MCX WORKSHOP.jpg"/>
          <p:cNvPicPr>
            <a:picLocks/>
          </p:cNvPicPr>
          <p:nvPr/>
        </p:nvPicPr>
        <p:blipFill>
          <a:blip r:embed="rId8" cstate="print"/>
          <a:srcRect l="5460" t="43736" r="33763" b="7777"/>
          <a:stretch>
            <a:fillRect/>
          </a:stretch>
        </p:blipFill>
        <p:spPr bwMode="auto">
          <a:xfrm>
            <a:off x="5424422" y="3003798"/>
            <a:ext cx="2630863" cy="1995686"/>
          </a:xfrm>
          <a:prstGeom prst="roundRect">
            <a:avLst/>
          </a:prstGeom>
          <a:noFill/>
          <a:ln w="9525">
            <a:noFill/>
            <a:miter lim="800000"/>
            <a:headEnd/>
            <a:tailEnd/>
          </a:ln>
        </p:spPr>
      </p:pic>
      <p:sp>
        <p:nvSpPr>
          <p:cNvPr id="7" name="Slide Number Placeholder 6"/>
          <p:cNvSpPr>
            <a:spLocks noGrp="1"/>
          </p:cNvSpPr>
          <p:nvPr>
            <p:ph type="sldNum" sz="quarter" idx="12"/>
          </p:nvPr>
        </p:nvSpPr>
        <p:spPr/>
        <p:txBody>
          <a:bodyPr/>
          <a:lstStyle/>
          <a:p>
            <a:fld id="{6F42FDE4-A7DD-41A7-A0A6-9B649FB43336}" type="slidenum">
              <a:rPr kumimoji="0" lang="en-US" smtClean="0"/>
              <a:pPr/>
              <a:t>19</a:t>
            </a:fld>
            <a:endParaRPr kumimoji="0" lang="en-US" dirty="0"/>
          </a:p>
        </p:txBody>
      </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507" y="3003798"/>
            <a:ext cx="2577293" cy="1992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 xmlns:a16="http://schemas.microsoft.com/office/drawing/2014/main" id="{CED83121-8EAC-4A70-8251-9B62840ABEDE}"/>
              </a:ext>
            </a:extLst>
          </p:cNvPr>
          <p:cNvPicPr/>
          <p:nvPr/>
        </p:nvPicPr>
        <p:blipFill>
          <a:blip r:embed="rId10"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7278486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19311394"/>
              </p:ext>
            </p:extLst>
          </p:nvPr>
        </p:nvGraphicFramePr>
        <p:xfrm>
          <a:off x="395536" y="714362"/>
          <a:ext cx="7765777" cy="4251557"/>
        </p:xfrm>
        <a:graphic>
          <a:graphicData uri="http://schemas.openxmlformats.org/drawingml/2006/table">
            <a:tbl>
              <a:tblPr/>
              <a:tblGrid>
                <a:gridCol w="720080">
                  <a:extLst>
                    <a:ext uri="{9D8B030D-6E8A-4147-A177-3AD203B41FA5}">
                      <a16:colId xmlns="" xmlns:a16="http://schemas.microsoft.com/office/drawing/2014/main" val="20000"/>
                    </a:ext>
                  </a:extLst>
                </a:gridCol>
                <a:gridCol w="2808312">
                  <a:extLst>
                    <a:ext uri="{9D8B030D-6E8A-4147-A177-3AD203B41FA5}">
                      <a16:colId xmlns="" xmlns:a16="http://schemas.microsoft.com/office/drawing/2014/main" val="20001"/>
                    </a:ext>
                  </a:extLst>
                </a:gridCol>
                <a:gridCol w="720080">
                  <a:extLst>
                    <a:ext uri="{9D8B030D-6E8A-4147-A177-3AD203B41FA5}">
                      <a16:colId xmlns="" xmlns:a16="http://schemas.microsoft.com/office/drawing/2014/main" val="20002"/>
                    </a:ext>
                  </a:extLst>
                </a:gridCol>
                <a:gridCol w="3517305">
                  <a:extLst>
                    <a:ext uri="{9D8B030D-6E8A-4147-A177-3AD203B41FA5}">
                      <a16:colId xmlns="" xmlns:a16="http://schemas.microsoft.com/office/drawing/2014/main" val="20003"/>
                    </a:ext>
                  </a:extLst>
                </a:gridCol>
              </a:tblGrid>
              <a:tr h="419817">
                <a:tc>
                  <a:txBody>
                    <a:bodyPr/>
                    <a:lstStyle/>
                    <a:p>
                      <a:pPr algn="ctr" fontAlgn="ctr"/>
                      <a:r>
                        <a:rPr lang="en-US" sz="1600" b="1" i="0" u="none" strike="noStrike" dirty="0">
                          <a:solidFill>
                            <a:srgbClr val="002060"/>
                          </a:solidFill>
                          <a:latin typeface="Calibri" pitchFamily="34" charset="0"/>
                          <a:cs typeface="Calibri" pitchFamily="34" charset="0"/>
                        </a:rPr>
                        <a:t>S.NO.</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b="1" i="0" u="none" strike="noStrike" dirty="0" smtClean="0">
                          <a:solidFill>
                            <a:srgbClr val="002060"/>
                          </a:solidFill>
                          <a:latin typeface="Calibri" pitchFamily="34" charset="0"/>
                          <a:cs typeface="Calibri" pitchFamily="34" charset="0"/>
                        </a:rPr>
                        <a:t>    INFORMATION</a:t>
                      </a:r>
                      <a:endParaRPr lang="en-US" sz="1600" b="1" i="0" u="none" strike="noStrike" dirty="0">
                        <a:solidFill>
                          <a:srgbClr val="002060"/>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b="1" i="0" u="none" strike="noStrike" dirty="0">
                          <a:solidFill>
                            <a:srgbClr val="002060"/>
                          </a:solidFill>
                          <a:latin typeface="Calibri" pitchFamily="34" charset="0"/>
                          <a:cs typeface="Calibri" pitchFamily="34" charset="0"/>
                        </a:rPr>
                        <a:t>S.NO.</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b="1" i="0" u="none" strike="noStrike" dirty="0" smtClean="0">
                          <a:solidFill>
                            <a:srgbClr val="002060"/>
                          </a:solidFill>
                          <a:latin typeface="Calibri" pitchFamily="34" charset="0"/>
                          <a:cs typeface="Calibri" pitchFamily="34" charset="0"/>
                        </a:rPr>
                        <a:t>   INFORMATION</a:t>
                      </a:r>
                      <a:endParaRPr lang="en-US" sz="1600" b="1" i="0" u="none" strike="noStrike" dirty="0">
                        <a:solidFill>
                          <a:srgbClr val="002060"/>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0"/>
                  </a:ext>
                </a:extLst>
              </a:tr>
              <a:tr h="469275">
                <a:tc>
                  <a:txBody>
                    <a:bodyPr/>
                    <a:lstStyle/>
                    <a:p>
                      <a:pPr algn="ctr" fontAlgn="ctr"/>
                      <a:r>
                        <a:rPr lang="en-US" sz="1600" b="1" i="0" u="none" strike="noStrike" dirty="0">
                          <a:solidFill>
                            <a:schemeClr val="tx1"/>
                          </a:solidFill>
                          <a:latin typeface="Calibri" pitchFamily="34" charset="0"/>
                          <a:cs typeface="Calibri" pitchFamily="34" charset="0"/>
                        </a:rPr>
                        <a:t>1</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latin typeface="Calibri" pitchFamily="34" charset="0"/>
                          <a:cs typeface="Calibri" pitchFamily="34" charset="0"/>
                        </a:rPr>
                        <a:t> </a:t>
                      </a:r>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Promoters</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kumimoji="0" lang="en-US" sz="1600" b="1" kern="1200" dirty="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9</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600" b="1" dirty="0" smtClean="0">
                          <a:ln w="1905"/>
                          <a:solidFill>
                            <a:schemeClr val="tx1"/>
                          </a:solidFill>
                          <a:effectLst>
                            <a:innerShdw blurRad="69850" dist="43180" dir="5400000">
                              <a:srgbClr val="000000">
                                <a:alpha val="65000"/>
                              </a:srgbClr>
                            </a:innerShdw>
                          </a:effectLst>
                          <a:latin typeface="Calibri" pitchFamily="34" charset="0"/>
                          <a:cs typeface="Calibri" pitchFamily="34" charset="0"/>
                        </a:rPr>
                        <a:t>Faculty Centric Policies</a:t>
                      </a:r>
                    </a:p>
                  </a:txBody>
                  <a:tcPr marL="4695" marR="4695" marT="469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469275">
                <a:tc>
                  <a:txBody>
                    <a:bodyPr/>
                    <a:lstStyle/>
                    <a:p>
                      <a:pPr algn="ctr" fontAlgn="ctr"/>
                      <a:r>
                        <a:rPr lang="en-US" sz="1600" b="1" i="0" u="none" strike="noStrike" dirty="0" smtClean="0">
                          <a:solidFill>
                            <a:schemeClr val="tx1"/>
                          </a:solidFill>
                          <a:latin typeface="Calibri" pitchFamily="34" charset="0"/>
                          <a:cs typeface="Calibri" pitchFamily="34" charset="0"/>
                        </a:rPr>
                        <a:t>2</a:t>
                      </a:r>
                      <a:endParaRPr lang="en-US" sz="1600" b="1" i="0" u="none" strike="noStrike" dirty="0">
                        <a:solidFill>
                          <a:schemeClr val="tx1"/>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latin typeface="Calibri" pitchFamily="34" charset="0"/>
                          <a:cs typeface="Calibri" pitchFamily="34" charset="0"/>
                        </a:rPr>
                        <a:t>Board of </a:t>
                      </a:r>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Governors</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10</a:t>
                      </a:r>
                      <a:endParaRPr kumimoji="0" lang="en-US" sz="1600" b="1" kern="1200" dirty="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b="1" dirty="0" smtClean="0">
                          <a:ln w="1905"/>
                          <a:solidFill>
                            <a:schemeClr val="tx1"/>
                          </a:solidFill>
                          <a:effectLst>
                            <a:innerShdw blurRad="69850" dist="43180" dir="5400000">
                              <a:srgbClr val="000000">
                                <a:alpha val="65000"/>
                              </a:srgbClr>
                            </a:innerShdw>
                          </a:effectLst>
                          <a:latin typeface="Calibri" pitchFamily="34" charset="0"/>
                          <a:cs typeface="Calibri" pitchFamily="34" charset="0"/>
                        </a:rPr>
                        <a:t>Student Centric Policies</a:t>
                      </a:r>
                      <a:endParaRPr lang="en-US" sz="1600" b="1" i="0" u="none" strike="noStrike" dirty="0">
                        <a:solidFill>
                          <a:schemeClr val="tx1"/>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2"/>
                  </a:ext>
                </a:extLst>
              </a:tr>
              <a:tr h="469275">
                <a:tc>
                  <a:txBody>
                    <a:bodyPr/>
                    <a:lstStyle/>
                    <a:p>
                      <a:pPr algn="ctr" fontAlgn="ctr"/>
                      <a:r>
                        <a:rPr lang="en-US" sz="1600" b="1" i="0" u="none" strike="noStrike" dirty="0">
                          <a:solidFill>
                            <a:schemeClr val="tx1"/>
                          </a:solidFill>
                          <a:latin typeface="Calibri" pitchFamily="34" charset="0"/>
                          <a:cs typeface="Calibri" pitchFamily="34" charset="0"/>
                        </a:rPr>
                        <a:t>3</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Vision</a:t>
                      </a:r>
                      <a:r>
                        <a:rPr kumimoji="0" lang="en-US" sz="1600" b="1" kern="1200" baseline="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 &amp; </a:t>
                      </a:r>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Mission</a:t>
                      </a:r>
                      <a:endParaRPr lang="en-US" sz="1600" b="1" cap="none" spc="0" dirty="0" smtClean="0">
                        <a:ln w="1905"/>
                        <a:solidFill>
                          <a:schemeClr val="tx1"/>
                        </a:solidFill>
                        <a:effectLst>
                          <a:innerShdw blurRad="69850" dist="43180" dir="5400000">
                            <a:srgbClr val="000000">
                              <a:alpha val="65000"/>
                            </a:srgbClr>
                          </a:innerShdw>
                        </a:effectLst>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11</a:t>
                      </a:r>
                      <a:endParaRPr kumimoji="0" lang="en-US" sz="1600" b="1" kern="1200" dirty="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Quality Assurance Initiative</a:t>
                      </a:r>
                    </a:p>
                  </a:txBody>
                  <a:tcPr marL="4695" marR="4695" marT="469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3"/>
                  </a:ext>
                </a:extLst>
              </a:tr>
              <a:tr h="474467">
                <a:tc>
                  <a:txBody>
                    <a:bodyPr/>
                    <a:lstStyle/>
                    <a:p>
                      <a:pPr algn="ctr" fontAlgn="ctr"/>
                      <a:r>
                        <a:rPr lang="en-US" sz="1600" b="1" i="0" u="none" strike="noStrike" dirty="0" smtClean="0">
                          <a:solidFill>
                            <a:schemeClr val="tx1"/>
                          </a:solidFill>
                          <a:latin typeface="Calibri" pitchFamily="34" charset="0"/>
                          <a:cs typeface="Calibri" pitchFamily="34" charset="0"/>
                        </a:rPr>
                        <a:t> 4</a:t>
                      </a:r>
                      <a:r>
                        <a:rPr lang="en-US" sz="1600" b="1" i="0" u="none" strike="noStrike" dirty="0">
                          <a:solidFill>
                            <a:schemeClr val="tx1"/>
                          </a:solidFill>
                          <a:latin typeface="Calibri" pitchFamily="34" charset="0"/>
                          <a:cs typeface="Calibri" pitchFamily="34" charset="0"/>
                        </a:rPr>
                        <a:t> </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IN" sz="1600" b="1" dirty="0" smtClean="0">
                          <a:ln w="1905"/>
                          <a:solidFill>
                            <a:schemeClr val="tx1"/>
                          </a:solidFill>
                          <a:effectLst>
                            <a:innerShdw blurRad="69850" dist="43180" dir="5400000">
                              <a:srgbClr val="000000">
                                <a:alpha val="65000"/>
                              </a:srgbClr>
                            </a:innerShdw>
                          </a:effectLst>
                          <a:latin typeface="Calibri" pitchFamily="34" charset="0"/>
                          <a:cs typeface="Calibri" pitchFamily="34" charset="0"/>
                        </a:rPr>
                        <a:t>Constituent Institutions of Trust</a:t>
                      </a:r>
                      <a:endParaRPr lang="en-US" dirty="0"/>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b="1" i="0" u="none" strike="noStrike" dirty="0" smtClean="0">
                          <a:solidFill>
                            <a:schemeClr val="tx1"/>
                          </a:solidFill>
                          <a:latin typeface="Calibri" pitchFamily="34" charset="0"/>
                          <a:cs typeface="Calibri" pitchFamily="34" charset="0"/>
                        </a:rPr>
                        <a:t>12</a:t>
                      </a:r>
                      <a:endParaRPr lang="en-US" sz="1600" b="1" i="0" u="none" strike="noStrike" dirty="0">
                        <a:solidFill>
                          <a:schemeClr val="tx1"/>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Curriculum &amp; Teaching – Learning Process </a:t>
                      </a:r>
                    </a:p>
                  </a:txBody>
                  <a:tcPr marL="4695" marR="4695" marT="469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4"/>
                  </a:ext>
                </a:extLst>
              </a:tr>
              <a:tr h="493316">
                <a:tc>
                  <a:txBody>
                    <a:bodyPr/>
                    <a:lstStyle/>
                    <a:p>
                      <a:pPr algn="ctr" fontAlgn="ctr"/>
                      <a:r>
                        <a:rPr lang="en-US" sz="1600" b="1" i="0" u="none" strike="noStrike" dirty="0">
                          <a:solidFill>
                            <a:schemeClr val="tx1"/>
                          </a:solidFill>
                          <a:latin typeface="Calibri" pitchFamily="34" charset="0"/>
                          <a:cs typeface="Calibri" pitchFamily="34" charset="0"/>
                        </a:rPr>
                        <a:t>5</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IN" sz="1600" b="1" dirty="0" smtClean="0">
                          <a:ln w="1905"/>
                          <a:solidFill>
                            <a:schemeClr val="tx1"/>
                          </a:solidFill>
                          <a:effectLst>
                            <a:innerShdw blurRad="69850" dist="43180" dir="5400000">
                              <a:srgbClr val="000000">
                                <a:alpha val="65000"/>
                              </a:srgbClr>
                            </a:innerShdw>
                          </a:effectLst>
                          <a:latin typeface="Calibri" pitchFamily="34" charset="0"/>
                          <a:cs typeface="Calibri" pitchFamily="34" charset="0"/>
                        </a:rPr>
                        <a:t>About MIT</a:t>
                      </a:r>
                      <a:endParaRPr lang="en-US" sz="1600" b="1" cap="none" spc="0" dirty="0" smtClean="0">
                        <a:ln w="1905"/>
                        <a:solidFill>
                          <a:schemeClr val="tx1"/>
                        </a:solidFill>
                        <a:effectLst>
                          <a:innerShdw blurRad="69850" dist="43180" dir="5400000">
                            <a:srgbClr val="000000">
                              <a:alpha val="65000"/>
                            </a:srgbClr>
                          </a:innerShdw>
                        </a:effectLst>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b="1" i="0" u="none" strike="noStrike" dirty="0" smtClean="0">
                          <a:solidFill>
                            <a:schemeClr val="tx1"/>
                          </a:solidFill>
                          <a:latin typeface="Calibri" pitchFamily="34" charset="0"/>
                          <a:cs typeface="Calibri" pitchFamily="34" charset="0"/>
                        </a:rPr>
                        <a:t>13</a:t>
                      </a:r>
                      <a:endParaRPr lang="en-US" sz="1600" b="1" i="0" u="none" strike="noStrike" dirty="0">
                        <a:solidFill>
                          <a:schemeClr val="tx1"/>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l" rtl="0" eaLnBrk="1" fontAlgn="ctr" latinLnBrk="0" hangingPunct="1"/>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Faculty Information and Contribution</a:t>
                      </a:r>
                      <a:endParaRPr kumimoji="0" lang="en-IN" sz="1600" b="1" kern="1200" dirty="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5"/>
                  </a:ext>
                </a:extLst>
              </a:tr>
              <a:tr h="490561">
                <a:tc>
                  <a:txBody>
                    <a:bodyPr/>
                    <a:lstStyle/>
                    <a:p>
                      <a:pPr algn="ctr" fontAlgn="ctr"/>
                      <a:r>
                        <a:rPr lang="en-US" sz="1600" b="1" i="0" u="none" strike="noStrike" dirty="0">
                          <a:solidFill>
                            <a:schemeClr val="tx1"/>
                          </a:solidFill>
                          <a:latin typeface="Calibri" pitchFamily="34" charset="0"/>
                          <a:cs typeface="Calibri" pitchFamily="34" charset="0"/>
                        </a:rPr>
                        <a:t>6</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Institute Achievements</a:t>
                      </a:r>
                      <a:endParaRPr kumimoji="0" lang="en-US" sz="1600" b="1" kern="1200" dirty="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b="1" i="0" u="none" strike="noStrike" dirty="0" smtClean="0">
                          <a:solidFill>
                            <a:schemeClr val="tx1"/>
                          </a:solidFill>
                          <a:latin typeface="Calibri" pitchFamily="34" charset="0"/>
                          <a:cs typeface="Calibri" pitchFamily="34" charset="0"/>
                        </a:rPr>
                        <a:t>14</a:t>
                      </a:r>
                      <a:endParaRPr lang="en-US" sz="1600" b="1" i="0" u="none" strike="noStrike" dirty="0">
                        <a:solidFill>
                          <a:schemeClr val="tx1"/>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l" rtl="0" eaLnBrk="1" fontAlgn="ctr" latinLnBrk="0" hangingPunct="1"/>
                      <a:r>
                        <a:rPr kumimoji="0" lang="en-IN"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Student Performance</a:t>
                      </a:r>
                      <a:endParaRPr kumimoji="0" lang="en-IN" sz="1600" b="1" kern="1200" dirty="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6"/>
                  </a:ext>
                </a:extLst>
              </a:tr>
              <a:tr h="473196">
                <a:tc>
                  <a:txBody>
                    <a:bodyPr/>
                    <a:lstStyle/>
                    <a:p>
                      <a:pPr algn="ctr" fontAlgn="ctr"/>
                      <a:r>
                        <a:rPr lang="en-US" sz="1600" b="1" i="0" u="none" strike="noStrike" dirty="0">
                          <a:solidFill>
                            <a:schemeClr val="tx1"/>
                          </a:solidFill>
                          <a:latin typeface="Calibri" pitchFamily="34" charset="0"/>
                          <a:cs typeface="Calibri" pitchFamily="34" charset="0"/>
                        </a:rPr>
                        <a:t>7</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Faculty Achievements</a:t>
                      </a:r>
                      <a:endParaRPr kumimoji="0" lang="en-US" sz="1600" b="1" kern="1200" dirty="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ctr" latinLnBrk="0" hangingPunct="1"/>
                      <a:r>
                        <a:rPr kumimoji="0" lang="en-IN" sz="1600" b="1" i="0" u="none" strike="noStrike" kern="1200" dirty="0" smtClean="0">
                          <a:solidFill>
                            <a:schemeClr val="tx1"/>
                          </a:solidFill>
                          <a:latin typeface="Calibri" pitchFamily="34" charset="0"/>
                          <a:ea typeface="+mn-ea"/>
                          <a:cs typeface="Calibri" pitchFamily="34" charset="0"/>
                        </a:rPr>
                        <a:t>15</a:t>
                      </a:r>
                      <a:endParaRPr kumimoji="0" lang="en-IN" sz="1600" b="1" i="0" u="none" strike="noStrike" kern="1200" dirty="0">
                        <a:solidFill>
                          <a:schemeClr val="tx1"/>
                        </a:solidFill>
                        <a:latin typeface="Calibri" pitchFamily="34" charset="0"/>
                        <a:ea typeface="+mn-ea"/>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l" rtl="0" eaLnBrk="1" fontAlgn="ctr" latinLnBrk="0" hangingPunct="1"/>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Facilities and Technical Support</a:t>
                      </a:r>
                      <a:endParaRPr kumimoji="0" lang="en-US" sz="1600" b="1" kern="1200" dirty="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7"/>
                  </a:ext>
                </a:extLst>
              </a:tr>
              <a:tr h="474467">
                <a:tc>
                  <a:txBody>
                    <a:bodyPr/>
                    <a:lstStyle/>
                    <a:p>
                      <a:pPr algn="ctr" fontAlgn="ctr"/>
                      <a:r>
                        <a:rPr lang="en-US" sz="1600" b="1" i="0" u="none" strike="noStrike" dirty="0" smtClean="0">
                          <a:solidFill>
                            <a:schemeClr val="tx1"/>
                          </a:solidFill>
                          <a:latin typeface="Calibri" pitchFamily="34" charset="0"/>
                          <a:cs typeface="Calibri" pitchFamily="34" charset="0"/>
                        </a:rPr>
                        <a:t>8</a:t>
                      </a:r>
                      <a:endParaRPr lang="en-US" sz="1600" b="1" i="0" u="none" strike="noStrike" dirty="0">
                        <a:solidFill>
                          <a:schemeClr val="tx1"/>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1600" b="1" dirty="0" smtClean="0">
                          <a:ln w="1905"/>
                          <a:solidFill>
                            <a:schemeClr val="tx1"/>
                          </a:solidFill>
                          <a:effectLst>
                            <a:innerShdw blurRad="69850" dist="43180" dir="5400000">
                              <a:srgbClr val="000000">
                                <a:alpha val="65000"/>
                              </a:srgbClr>
                            </a:innerShdw>
                          </a:effectLst>
                          <a:latin typeface="Calibri" pitchFamily="34" charset="0"/>
                          <a:cs typeface="Calibri" pitchFamily="34" charset="0"/>
                        </a:rPr>
                        <a:t>Student Achievements</a:t>
                      </a:r>
                      <a:endParaRPr lang="en-US" sz="1600" b="1" i="0" u="none" strike="noStrike" dirty="0">
                        <a:solidFill>
                          <a:schemeClr val="tx1"/>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600" b="1" i="0" u="none" strike="noStrike" dirty="0" smtClean="0">
                          <a:solidFill>
                            <a:schemeClr val="tx1"/>
                          </a:solidFill>
                          <a:latin typeface="Calibri" pitchFamily="34" charset="0"/>
                          <a:cs typeface="Calibri" pitchFamily="34" charset="0"/>
                        </a:rPr>
                        <a:t>16</a:t>
                      </a:r>
                      <a:endParaRPr lang="en-US" sz="1600" b="1" i="0" u="none" strike="noStrike" dirty="0">
                        <a:solidFill>
                          <a:schemeClr val="tx1"/>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l" rtl="0" eaLnBrk="1" fontAlgn="ctr" latinLnBrk="0" hangingPunct="1"/>
                      <a:r>
                        <a:rPr kumimoji="0" lang="en-US" sz="1600" b="1" kern="1200" dirty="0" smtClean="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rPr>
                        <a:t>Institutional Support and  Financial Resources</a:t>
                      </a:r>
                      <a:endParaRPr kumimoji="0" lang="en-US" sz="1600" b="1" kern="1200" dirty="0">
                        <a:ln w="1905"/>
                        <a:solidFill>
                          <a:schemeClr val="tx1"/>
                        </a:solidFill>
                        <a:effectLst>
                          <a:innerShdw blurRad="69850" dist="43180" dir="5400000">
                            <a:srgbClr val="000000">
                              <a:alpha val="65000"/>
                            </a:srgbClr>
                          </a:innerShdw>
                        </a:effectLst>
                        <a:latin typeface="Calibri" pitchFamily="34" charset="0"/>
                        <a:ea typeface="+mn-ea"/>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11" name="Rectangle 10"/>
          <p:cNvSpPr/>
          <p:nvPr/>
        </p:nvSpPr>
        <p:spPr>
          <a:xfrm>
            <a:off x="2752349" y="51470"/>
            <a:ext cx="2683747" cy="646331"/>
          </a:xfrm>
          <a:prstGeom prst="rect">
            <a:avLst/>
          </a:prstGeom>
          <a:solidFill>
            <a:schemeClr val="bg1"/>
          </a:solidFill>
          <a:ln>
            <a:noFill/>
          </a:ln>
        </p:spPr>
        <p:txBody>
          <a:bodyPr wrap="none">
            <a:spAutoFit/>
          </a:bodyPr>
          <a:lstStyle/>
          <a:p>
            <a:pPr algn="ctr"/>
            <a:r>
              <a:rPr lang="en-US" sz="36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CONTENTS</a:t>
            </a:r>
          </a:p>
        </p:txBody>
      </p:sp>
      <p:sp>
        <p:nvSpPr>
          <p:cNvPr id="4" name="Slide Number Placeholder 3"/>
          <p:cNvSpPr>
            <a:spLocks noGrp="1"/>
          </p:cNvSpPr>
          <p:nvPr>
            <p:ph type="sldNum" sz="quarter" idx="12"/>
          </p:nvPr>
        </p:nvSpPr>
        <p:spPr/>
        <p:txBody>
          <a:bodyPr/>
          <a:lstStyle/>
          <a:p>
            <a:fld id="{6F42FDE4-A7DD-41A7-A0A6-9B649FB43336}" type="slidenum">
              <a:rPr kumimoji="0" lang="en-US" smtClean="0"/>
              <a:pPr/>
              <a:t>2</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3" cstate="print"/>
          <a:srcRect/>
          <a:stretch>
            <a:fillRect/>
          </a:stretch>
        </p:blipFill>
        <p:spPr bwMode="auto">
          <a:xfrm>
            <a:off x="107504" y="583"/>
            <a:ext cx="686450" cy="554943"/>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227424"/>
            <a:ext cx="8631111" cy="523220"/>
          </a:xfrm>
          <a:prstGeom prst="rect">
            <a:avLst/>
          </a:prstGeom>
        </p:spPr>
        <p:txBody>
          <a:bodyPr wrap="square">
            <a:spAutoFit/>
          </a:bodyPr>
          <a:lstStyle/>
          <a:p>
            <a:pPr algn="ctr"/>
            <a:r>
              <a:rPr lang="en-US" dirty="0" smtClean="0">
                <a:ln w="1905"/>
                <a:solidFill>
                  <a:srgbClr val="7030A0"/>
                </a:solidFill>
                <a:effectLst>
                  <a:innerShdw blurRad="69850" dist="43180" dir="5400000">
                    <a:srgbClr val="000000">
                      <a:alpha val="65000"/>
                    </a:srgbClr>
                  </a:innerShdw>
                </a:effectLst>
                <a:latin typeface="Eras Bold ITC" pitchFamily="34" charset="0"/>
              </a:rPr>
              <a:t> </a:t>
            </a:r>
            <a:r>
              <a:rPr lang="en-US" sz="28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Faculty Centric </a:t>
            </a:r>
            <a:r>
              <a:rPr lang="en-US" sz="28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Policies</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…(2/2)</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sp>
        <p:nvSpPr>
          <p:cNvPr id="5" name="Rectangle 4"/>
          <p:cNvSpPr/>
          <p:nvPr/>
        </p:nvSpPr>
        <p:spPr>
          <a:xfrm>
            <a:off x="251520" y="915566"/>
            <a:ext cx="8064896" cy="1938992"/>
          </a:xfrm>
          <a:prstGeom prst="rect">
            <a:avLst/>
          </a:prstGeom>
        </p:spPr>
        <p:txBody>
          <a:bodyPr wrap="square">
            <a:spAutoFit/>
          </a:bodyPr>
          <a:lstStyle/>
          <a:p>
            <a:pPr marL="342900" lvl="1" indent="-285750" algn="just" fontAlgn="ctr">
              <a:buFont typeface="Wingdings" panose="05000000000000000000" pitchFamily="2" charset="2"/>
              <a:buChar char="v"/>
              <a:defRPr/>
            </a:pPr>
            <a:r>
              <a:rPr lang="en-US" sz="2000" b="1" dirty="0">
                <a:solidFill>
                  <a:srgbClr val="FF0000"/>
                </a:solidFill>
                <a:latin typeface="Calibri" pitchFamily="34" charset="0"/>
                <a:cs typeface="Calibri" pitchFamily="34" charset="0"/>
              </a:rPr>
              <a:t>Full financial assistance </a:t>
            </a:r>
            <a:r>
              <a:rPr lang="en-US" sz="2000" b="1" dirty="0">
                <a:latin typeface="Calibri" pitchFamily="34" charset="0"/>
                <a:cs typeface="Calibri" pitchFamily="34" charset="0"/>
              </a:rPr>
              <a:t>for filing patents.</a:t>
            </a:r>
          </a:p>
          <a:p>
            <a:pPr marL="342900" lvl="1" indent="-285750" algn="just" fontAlgn="ctr">
              <a:buFont typeface="Wingdings" panose="05000000000000000000" pitchFamily="2" charset="2"/>
              <a:buChar char="v"/>
              <a:defRPr/>
            </a:pPr>
            <a:r>
              <a:rPr lang="en-US" sz="2000" b="1" dirty="0" smtClean="0">
                <a:latin typeface="Calibri" pitchFamily="34" charset="0"/>
                <a:cs typeface="Calibri" pitchFamily="34" charset="0"/>
                <a:hlinkClick r:id="rId2" action="ppaction://hlinkfile"/>
              </a:rPr>
              <a:t>Incentives</a:t>
            </a:r>
            <a:r>
              <a:rPr lang="en-US" sz="2000" b="1" dirty="0" smtClean="0">
                <a:latin typeface="Calibri" pitchFamily="34" charset="0"/>
                <a:cs typeface="Calibri" pitchFamily="34" charset="0"/>
              </a:rPr>
              <a:t> for </a:t>
            </a:r>
            <a:r>
              <a:rPr lang="en-US" sz="2000" b="1" dirty="0" smtClean="0">
                <a:latin typeface="Calibri" pitchFamily="34" charset="0"/>
                <a:cs typeface="Calibri" pitchFamily="34" charset="0"/>
              </a:rPr>
              <a:t>quality </a:t>
            </a:r>
            <a:r>
              <a:rPr lang="en-US" sz="2000" b="1" dirty="0" smtClean="0">
                <a:solidFill>
                  <a:srgbClr val="FF0000"/>
                </a:solidFill>
                <a:latin typeface="Calibri" pitchFamily="34" charset="0"/>
                <a:cs typeface="Calibri" pitchFamily="34" charset="0"/>
              </a:rPr>
              <a:t>publication </a:t>
            </a:r>
            <a:r>
              <a:rPr lang="en-US" sz="2000" b="1" dirty="0">
                <a:solidFill>
                  <a:srgbClr val="FF0000"/>
                </a:solidFill>
                <a:latin typeface="Calibri" pitchFamily="34" charset="0"/>
                <a:cs typeface="Calibri" pitchFamily="34" charset="0"/>
              </a:rPr>
              <a:t>and research</a:t>
            </a:r>
            <a:r>
              <a:rPr lang="en-US" sz="2000" b="1" dirty="0">
                <a:latin typeface="Calibri" pitchFamily="34" charset="0"/>
                <a:cs typeface="Calibri" pitchFamily="34" charset="0"/>
              </a:rPr>
              <a:t> </a:t>
            </a:r>
            <a:r>
              <a:rPr lang="en-US" sz="2000" b="1" dirty="0" smtClean="0">
                <a:latin typeface="Calibri" pitchFamily="34" charset="0"/>
                <a:cs typeface="Calibri" pitchFamily="34" charset="0"/>
              </a:rPr>
              <a:t>work in reputed journals.</a:t>
            </a:r>
          </a:p>
          <a:p>
            <a:pPr marL="342900" lvl="1" indent="-285750" algn="just" fontAlgn="ctr">
              <a:buFont typeface="Wingdings" panose="05000000000000000000" pitchFamily="2" charset="2"/>
              <a:buChar char="v"/>
              <a:defRPr/>
            </a:pPr>
            <a:r>
              <a:rPr lang="en-US" sz="2000" b="1" dirty="0" smtClean="0">
                <a:solidFill>
                  <a:srgbClr val="FF0000"/>
                </a:solidFill>
                <a:latin typeface="Calibri" pitchFamily="34" charset="0"/>
                <a:cs typeface="Calibri" pitchFamily="34" charset="0"/>
              </a:rPr>
              <a:t>Insurance</a:t>
            </a:r>
            <a:r>
              <a:rPr lang="en-US" sz="2000" b="1" dirty="0" smtClean="0">
                <a:latin typeface="Calibri" pitchFamily="34" charset="0"/>
                <a:cs typeface="Calibri" pitchFamily="34" charset="0"/>
              </a:rPr>
              <a:t> </a:t>
            </a:r>
            <a:r>
              <a:rPr lang="en-US" sz="2000" b="1" dirty="0">
                <a:latin typeface="Calibri" pitchFamily="34" charset="0"/>
                <a:cs typeface="Calibri" pitchFamily="34" charset="0"/>
              </a:rPr>
              <a:t>of all the Faculty and Staff </a:t>
            </a:r>
            <a:r>
              <a:rPr lang="en-US" sz="2000" b="1" dirty="0" smtClean="0">
                <a:latin typeface="Calibri" pitchFamily="34" charset="0"/>
                <a:cs typeface="Calibri" pitchFamily="34" charset="0"/>
              </a:rPr>
              <a:t>members.</a:t>
            </a:r>
          </a:p>
          <a:p>
            <a:pPr marL="342900" lvl="1" indent="-285750" algn="just" fontAlgn="ctr">
              <a:buFont typeface="Wingdings" panose="05000000000000000000" pitchFamily="2" charset="2"/>
              <a:buChar char="v"/>
              <a:defRPr/>
            </a:pPr>
            <a:r>
              <a:rPr lang="en-US" sz="2000" b="1" dirty="0" smtClean="0">
                <a:latin typeface="Calibri" pitchFamily="34" charset="0"/>
                <a:cs typeface="Calibri" pitchFamily="34" charset="0"/>
              </a:rPr>
              <a:t>Provision </a:t>
            </a:r>
            <a:r>
              <a:rPr lang="en-US" sz="2000" b="1" dirty="0">
                <a:latin typeface="Calibri" pitchFamily="34" charset="0"/>
                <a:cs typeface="Calibri" pitchFamily="34" charset="0"/>
              </a:rPr>
              <a:t>for </a:t>
            </a:r>
            <a:r>
              <a:rPr lang="en-US" sz="2000" b="1" dirty="0">
                <a:solidFill>
                  <a:srgbClr val="FF0000"/>
                </a:solidFill>
                <a:latin typeface="Calibri" pitchFamily="34" charset="0"/>
                <a:cs typeface="Calibri" pitchFamily="34" charset="0"/>
              </a:rPr>
              <a:t>Gratuity</a:t>
            </a:r>
            <a:r>
              <a:rPr lang="en-US" sz="2000" b="1" dirty="0">
                <a:latin typeface="Calibri" pitchFamily="34" charset="0"/>
                <a:cs typeface="Calibri" pitchFamily="34" charset="0"/>
              </a:rPr>
              <a:t> as per </a:t>
            </a:r>
            <a:r>
              <a:rPr lang="en-US" sz="2000" b="1" dirty="0" smtClean="0">
                <a:latin typeface="Calibri" pitchFamily="34" charset="0"/>
                <a:cs typeface="Calibri" pitchFamily="34" charset="0"/>
              </a:rPr>
              <a:t>norms.</a:t>
            </a:r>
          </a:p>
          <a:p>
            <a:pPr marL="342900" lvl="1" indent="-285750" algn="just" fontAlgn="ctr">
              <a:buFont typeface="Wingdings" panose="05000000000000000000" pitchFamily="2" charset="2"/>
              <a:buChar char="v"/>
              <a:defRPr/>
            </a:pPr>
            <a:r>
              <a:rPr lang="en-US" sz="2000" b="1" dirty="0" smtClean="0">
                <a:solidFill>
                  <a:srgbClr val="FF0000"/>
                </a:solidFill>
                <a:latin typeface="Calibri" pitchFamily="34" charset="0"/>
                <a:cs typeface="Calibri" pitchFamily="34" charset="0"/>
              </a:rPr>
              <a:t>Medical Facility</a:t>
            </a:r>
            <a:r>
              <a:rPr lang="en-US" sz="2000" b="1" dirty="0" smtClean="0">
                <a:latin typeface="Calibri" pitchFamily="34" charset="0"/>
                <a:cs typeface="Calibri" pitchFamily="34" charset="0"/>
              </a:rPr>
              <a:t> to all Faculty and Staff members.</a:t>
            </a:r>
          </a:p>
        </p:txBody>
      </p:sp>
      <p:pic>
        <p:nvPicPr>
          <p:cNvPr id="6" name="Picture 5" descr="G:\ED Cell\EAC NIESBUD March 2020\Pics\02 March\IMG2020030214230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3075806"/>
            <a:ext cx="3264090" cy="2016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3075806"/>
            <a:ext cx="3643189" cy="20162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lide Number Placeholder 8"/>
          <p:cNvSpPr>
            <a:spLocks noGrp="1"/>
          </p:cNvSpPr>
          <p:nvPr>
            <p:ph type="sldNum" sz="quarter" idx="12"/>
          </p:nvPr>
        </p:nvSpPr>
        <p:spPr/>
        <p:txBody>
          <a:bodyPr/>
          <a:lstStyle/>
          <a:p>
            <a:fld id="{6F42FDE4-A7DD-41A7-A0A6-9B649FB43336}" type="slidenum">
              <a:rPr kumimoji="0" lang="en-US" smtClean="0"/>
              <a:pPr/>
              <a:t>20</a:t>
            </a:fld>
            <a:endParaRPr kumimoji="0" lang="en-US" dirty="0"/>
          </a:p>
        </p:txBody>
      </p:sp>
      <p:pic>
        <p:nvPicPr>
          <p:cNvPr id="8" name="Picture 7">
            <a:extLst>
              <a:ext uri="{FF2B5EF4-FFF2-40B4-BE49-F238E27FC236}">
                <a16:creationId xmlns="" xmlns:a16="http://schemas.microsoft.com/office/drawing/2014/main" id="{CED83121-8EAC-4A70-8251-9B62840ABEDE}"/>
              </a:ext>
            </a:extLst>
          </p:cNvPr>
          <p:cNvPicPr/>
          <p:nvPr/>
        </p:nvPicPr>
        <p:blipFill>
          <a:blip r:embed="rId5"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4256309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02059562"/>
              </p:ext>
            </p:extLst>
          </p:nvPr>
        </p:nvGraphicFramePr>
        <p:xfrm>
          <a:off x="352028" y="800091"/>
          <a:ext cx="7776988" cy="3992132"/>
        </p:xfrm>
        <a:graphic>
          <a:graphicData uri="http://schemas.openxmlformats.org/drawingml/2006/table">
            <a:tbl>
              <a:tblPr/>
              <a:tblGrid>
                <a:gridCol w="7776988">
                  <a:extLst>
                    <a:ext uri="{9D8B030D-6E8A-4147-A177-3AD203B41FA5}">
                      <a16:colId xmlns="" xmlns:a16="http://schemas.microsoft.com/office/drawing/2014/main" val="20001"/>
                    </a:ext>
                  </a:extLst>
                </a:gridCol>
              </a:tblGrid>
              <a:tr h="692539">
                <a:tc>
                  <a:txBody>
                    <a:bodyPr/>
                    <a:lstStyle/>
                    <a:p>
                      <a:pPr marL="342900" marR="0" lvl="1" indent="-285750" algn="just"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en-US" sz="1600" b="1" dirty="0" smtClean="0">
                          <a:solidFill>
                            <a:schemeClr val="tx1"/>
                          </a:solidFill>
                          <a:latin typeface="Calibri" pitchFamily="34" charset="0"/>
                          <a:cs typeface="Calibri" pitchFamily="34" charset="0"/>
                        </a:rPr>
                        <a:t>Facility of </a:t>
                      </a:r>
                      <a:r>
                        <a:rPr lang="en-US" sz="2400" b="1" i="1" dirty="0" smtClean="0">
                          <a:solidFill>
                            <a:schemeClr val="accent1">
                              <a:lumMod val="75000"/>
                            </a:schemeClr>
                          </a:solidFill>
                          <a:latin typeface="Calibri" pitchFamily="34" charset="0"/>
                          <a:cs typeface="Calibri" pitchFamily="34" charset="0"/>
                          <a:hlinkClick r:id="rId2" action="ppaction://hlinkfile"/>
                        </a:rPr>
                        <a:t>Book bank</a:t>
                      </a:r>
                      <a:r>
                        <a:rPr lang="en-US" sz="1600" b="1" i="0" baseline="0" dirty="0" smtClean="0">
                          <a:solidFill>
                            <a:schemeClr val="tx1"/>
                          </a:solidFill>
                          <a:latin typeface="Calibri" pitchFamily="34" charset="0"/>
                          <a:cs typeface="Calibri" pitchFamily="34" charset="0"/>
                        </a:rPr>
                        <a:t>.</a:t>
                      </a:r>
                      <a:endParaRPr lang="en-US" sz="1600" b="1" baseline="0" dirty="0" smtClean="0">
                        <a:solidFill>
                          <a:schemeClr val="tx1"/>
                        </a:solidFill>
                        <a:latin typeface="Calibri" pitchFamily="34" charset="0"/>
                        <a:cs typeface="Calibri" pitchFamily="34" charset="0"/>
                      </a:endParaRPr>
                    </a:p>
                    <a:p>
                      <a:pPr marL="342900" marR="0" lvl="1" indent="-285750" algn="just"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en-US" sz="1600" b="1" baseline="0" dirty="0" smtClean="0">
                          <a:solidFill>
                            <a:schemeClr val="tx1"/>
                          </a:solidFill>
                          <a:latin typeface="Calibri" pitchFamily="34" charset="0"/>
                          <a:cs typeface="Calibri" pitchFamily="34" charset="0"/>
                        </a:rPr>
                        <a:t>Group </a:t>
                      </a:r>
                      <a:r>
                        <a:rPr kumimoji="0" lang="en-US" sz="2400" b="1" i="1" kern="1200" dirty="0" smtClean="0">
                          <a:solidFill>
                            <a:schemeClr val="accent1">
                              <a:lumMod val="75000"/>
                            </a:schemeClr>
                          </a:solidFill>
                          <a:latin typeface="Calibri" pitchFamily="34" charset="0"/>
                          <a:ea typeface="+mn-ea"/>
                          <a:cs typeface="Calibri" pitchFamily="34" charset="0"/>
                        </a:rPr>
                        <a:t>Insurance</a:t>
                      </a:r>
                      <a:r>
                        <a:rPr lang="en-US" sz="2400" b="1" i="1" baseline="0" dirty="0" smtClean="0">
                          <a:solidFill>
                            <a:srgbClr val="FF6600"/>
                          </a:solidFill>
                          <a:latin typeface="Calibri" pitchFamily="34" charset="0"/>
                          <a:cs typeface="Calibri" pitchFamily="34" charset="0"/>
                        </a:rPr>
                        <a:t> </a:t>
                      </a:r>
                      <a:r>
                        <a:rPr kumimoji="0" lang="en-US" sz="2400" b="1" i="1" kern="1200" dirty="0" smtClean="0">
                          <a:solidFill>
                            <a:schemeClr val="accent1">
                              <a:lumMod val="75000"/>
                            </a:schemeClr>
                          </a:solidFill>
                          <a:latin typeface="Calibri" pitchFamily="34" charset="0"/>
                          <a:ea typeface="+mn-ea"/>
                          <a:cs typeface="Calibri" pitchFamily="34" charset="0"/>
                        </a:rPr>
                        <a:t>Policy</a:t>
                      </a:r>
                      <a:r>
                        <a:rPr lang="en-US" sz="1600" b="1" baseline="0" dirty="0" smtClean="0">
                          <a:solidFill>
                            <a:schemeClr val="tx1"/>
                          </a:solidFill>
                          <a:latin typeface="Calibri" pitchFamily="34" charset="0"/>
                          <a:cs typeface="Calibri" pitchFamily="34" charset="0"/>
                        </a:rPr>
                        <a:t>.</a:t>
                      </a:r>
                      <a:endParaRPr lang="en-US" sz="1600" b="1" dirty="0" smtClean="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 xmlns:a16="http://schemas.microsoft.com/office/drawing/2014/main" val="10000"/>
                  </a:ext>
                </a:extLst>
              </a:tr>
              <a:tr h="312439">
                <a:tc>
                  <a:txBody>
                    <a:bodyPr/>
                    <a:lstStyle/>
                    <a:p>
                      <a:pPr marL="228600" marR="0" lvl="1" indent="-171450" algn="just"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en-US" sz="1600" b="1" dirty="0" smtClean="0">
                          <a:solidFill>
                            <a:schemeClr val="tx1"/>
                          </a:solidFill>
                          <a:latin typeface="Calibri" pitchFamily="34" charset="0"/>
                          <a:cs typeface="Calibri" pitchFamily="34" charset="0"/>
                        </a:rPr>
                        <a:t>Toppers are awarded with</a:t>
                      </a:r>
                      <a:r>
                        <a:rPr lang="en-US" sz="1100" b="1" dirty="0" smtClean="0">
                          <a:solidFill>
                            <a:schemeClr val="tx1"/>
                          </a:solidFill>
                          <a:latin typeface="Calibri" pitchFamily="34" charset="0"/>
                          <a:cs typeface="Calibri" pitchFamily="34" charset="0"/>
                        </a:rPr>
                        <a:t> </a:t>
                      </a:r>
                      <a:r>
                        <a:rPr lang="en-US" sz="2400" b="1" i="1" dirty="0" smtClean="0">
                          <a:solidFill>
                            <a:schemeClr val="accent1">
                              <a:lumMod val="75000"/>
                            </a:schemeClr>
                          </a:solidFill>
                          <a:latin typeface="Calibri" pitchFamily="34" charset="0"/>
                          <a:cs typeface="Calibri" pitchFamily="34" charset="0"/>
                          <a:hlinkClick r:id="rId3" action="ppaction://hlinkfile"/>
                        </a:rPr>
                        <a:t>Director’s </a:t>
                      </a:r>
                      <a:r>
                        <a:rPr lang="en-US" sz="2400" b="1" i="1" dirty="0" smtClean="0">
                          <a:solidFill>
                            <a:schemeClr val="accent1">
                              <a:lumMod val="75000"/>
                            </a:schemeClr>
                          </a:solidFill>
                          <a:latin typeface="Calibri" pitchFamily="34" charset="0"/>
                          <a:cs typeface="Calibri" pitchFamily="34" charset="0"/>
                        </a:rPr>
                        <a:t>and </a:t>
                      </a:r>
                      <a:r>
                        <a:rPr lang="en-US" sz="2400" b="1" i="1" dirty="0" smtClean="0">
                          <a:solidFill>
                            <a:schemeClr val="accent1">
                              <a:lumMod val="75000"/>
                            </a:schemeClr>
                          </a:solidFill>
                          <a:latin typeface="Calibri" pitchFamily="34" charset="0"/>
                          <a:cs typeface="Calibri" pitchFamily="34" charset="0"/>
                          <a:hlinkClick r:id="rId4" action="ppaction://hlinkfile"/>
                        </a:rPr>
                        <a:t>Chairman’s</a:t>
                      </a:r>
                      <a:r>
                        <a:rPr lang="en-US" sz="2400" b="1" i="1" dirty="0" smtClean="0">
                          <a:solidFill>
                            <a:schemeClr val="accent1">
                              <a:lumMod val="75000"/>
                            </a:schemeClr>
                          </a:solidFill>
                          <a:latin typeface="Calibri" pitchFamily="34" charset="0"/>
                          <a:cs typeface="Calibri" pitchFamily="34" charset="0"/>
                        </a:rPr>
                        <a:t> Gold Medal</a:t>
                      </a:r>
                      <a:r>
                        <a:rPr lang="en-US" sz="1800" b="1" i="1" dirty="0" smtClean="0">
                          <a:solidFill>
                            <a:schemeClr val="accent1">
                              <a:lumMod val="75000"/>
                            </a:schemeClr>
                          </a:solidFill>
                          <a:latin typeface="Calibri" pitchFamily="34" charset="0"/>
                          <a:cs typeface="Calibri" pitchFamily="34" charset="0"/>
                        </a:rPr>
                        <a:t>.</a:t>
                      </a:r>
                      <a:endParaRPr lang="en-US" sz="1100" b="1" i="1" dirty="0" smtClean="0">
                        <a:solidFill>
                          <a:schemeClr val="accent1">
                            <a:lumMod val="75000"/>
                          </a:schemeClr>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 xmlns:a16="http://schemas.microsoft.com/office/drawing/2014/main" val="10001"/>
                  </a:ext>
                </a:extLst>
              </a:tr>
              <a:tr h="590034">
                <a:tc>
                  <a:txBody>
                    <a:bodyPr/>
                    <a:lstStyle/>
                    <a:p>
                      <a:pPr marL="285750" lvl="1" indent="-285750" algn="just" fontAlgn="auto">
                        <a:spcBef>
                          <a:spcPts val="0"/>
                        </a:spcBef>
                        <a:spcAft>
                          <a:spcPts val="0"/>
                        </a:spcAft>
                        <a:buClr>
                          <a:srgbClr val="31849B"/>
                        </a:buClr>
                        <a:buSzPct val="130000"/>
                        <a:buFont typeface="Wingdings" panose="05000000000000000000" pitchFamily="2" charset="2"/>
                        <a:buChar char="Ø"/>
                        <a:defRPr/>
                      </a:pPr>
                      <a:r>
                        <a:rPr lang="en-US" sz="1600" b="1" baseline="0" dirty="0" smtClean="0">
                          <a:solidFill>
                            <a:schemeClr val="tx1"/>
                          </a:solidFill>
                          <a:latin typeface="Calibri" pitchFamily="34" charset="0"/>
                          <a:cs typeface="Calibri" pitchFamily="34" charset="0"/>
                        </a:rPr>
                        <a:t> </a:t>
                      </a:r>
                      <a:r>
                        <a:rPr kumimoji="0" lang="en-US" sz="2400" b="1" i="1" kern="1200" dirty="0" smtClean="0">
                          <a:solidFill>
                            <a:schemeClr val="accent1">
                              <a:lumMod val="75000"/>
                            </a:schemeClr>
                          </a:solidFill>
                          <a:latin typeface="Calibri" pitchFamily="34" charset="0"/>
                          <a:ea typeface="+mn-ea"/>
                          <a:cs typeface="Calibri" pitchFamily="34" charset="0"/>
                        </a:rPr>
                        <a:t>Financial assistance</a:t>
                      </a:r>
                      <a:r>
                        <a:rPr kumimoji="0" lang="en-US" sz="2000" b="1" i="1" kern="1200" dirty="0" smtClean="0">
                          <a:solidFill>
                            <a:schemeClr val="accent1">
                              <a:lumMod val="75000"/>
                            </a:schemeClr>
                          </a:solidFill>
                          <a:latin typeface="Calibri" pitchFamily="34" charset="0"/>
                          <a:ea typeface="+mn-ea"/>
                          <a:cs typeface="Calibri" pitchFamily="34" charset="0"/>
                        </a:rPr>
                        <a:t> </a:t>
                      </a:r>
                      <a:r>
                        <a:rPr lang="en-US" sz="1600" b="1" dirty="0" smtClean="0">
                          <a:solidFill>
                            <a:schemeClr val="tx1"/>
                          </a:solidFill>
                          <a:latin typeface="Calibri" pitchFamily="34" charset="0"/>
                          <a:cs typeface="Calibri" pitchFamily="34" charset="0"/>
                        </a:rPr>
                        <a:t>is given to students for participation in curricular and extra curricular activities.</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442526">
                <a:tc>
                  <a:txBody>
                    <a:bodyPr/>
                    <a:lstStyle/>
                    <a:p>
                      <a:pPr marL="342900" marR="0" lvl="1" indent="-285750" algn="just"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en-US" sz="1600" b="1" baseline="0" dirty="0" smtClean="0">
                          <a:solidFill>
                            <a:schemeClr val="tx1"/>
                          </a:solidFill>
                          <a:latin typeface="Calibri" pitchFamily="34" charset="0"/>
                          <a:cs typeface="Calibri" pitchFamily="34" charset="0"/>
                        </a:rPr>
                        <a:t>Organization of </a:t>
                      </a:r>
                      <a:r>
                        <a:rPr kumimoji="0" lang="en-US" sz="2400" b="1" i="1" kern="1200" baseline="0" dirty="0" smtClean="0">
                          <a:solidFill>
                            <a:schemeClr val="accent1">
                              <a:lumMod val="75000"/>
                            </a:schemeClr>
                          </a:solidFill>
                          <a:latin typeface="Calibri" pitchFamily="34" charset="0"/>
                          <a:ea typeface="+mn-ea"/>
                          <a:cs typeface="Calibri" pitchFamily="34" charset="0"/>
                        </a:rPr>
                        <a:t>I</a:t>
                      </a:r>
                      <a:r>
                        <a:rPr kumimoji="0" lang="en-US" sz="2400" b="1" i="1" kern="1200" dirty="0" smtClean="0">
                          <a:solidFill>
                            <a:schemeClr val="accent1">
                              <a:lumMod val="75000"/>
                            </a:schemeClr>
                          </a:solidFill>
                          <a:latin typeface="Calibri" pitchFamily="34" charset="0"/>
                          <a:ea typeface="+mn-ea"/>
                          <a:cs typeface="Calibri" pitchFamily="34" charset="0"/>
                        </a:rPr>
                        <a:t>ndustrial visits</a:t>
                      </a:r>
                      <a:r>
                        <a:rPr lang="en-US" sz="1600" b="1" baseline="0" dirty="0" smtClean="0">
                          <a:solidFill>
                            <a:schemeClr val="tx1"/>
                          </a:solidFill>
                          <a:latin typeface="Calibri" pitchFamily="34" charset="0"/>
                          <a:cs typeface="Calibri" pitchFamily="34" charset="0"/>
                        </a:rPr>
                        <a:t>.</a:t>
                      </a:r>
                      <a:endParaRPr lang="en-US" sz="1600" b="1" dirty="0" smtClean="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 xmlns:a16="http://schemas.microsoft.com/office/drawing/2014/main" val="10003"/>
                  </a:ext>
                </a:extLst>
              </a:tr>
              <a:tr h="516280">
                <a:tc>
                  <a:txBody>
                    <a:bodyPr/>
                    <a:lstStyle/>
                    <a:p>
                      <a:pPr marL="342900" marR="0" lvl="1" indent="-285750" algn="just"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en-US" sz="1600" b="1" dirty="0" smtClean="0">
                          <a:solidFill>
                            <a:schemeClr val="tx1"/>
                          </a:solidFill>
                          <a:latin typeface="Calibri" pitchFamily="34" charset="0"/>
                          <a:cs typeface="Calibri" pitchFamily="34" charset="0"/>
                        </a:rPr>
                        <a:t>Full time </a:t>
                      </a:r>
                      <a:r>
                        <a:rPr kumimoji="0" lang="en-US" sz="2400" b="1" i="1" kern="1200" dirty="0" smtClean="0">
                          <a:solidFill>
                            <a:schemeClr val="accent1">
                              <a:lumMod val="75000"/>
                            </a:schemeClr>
                          </a:solidFill>
                          <a:latin typeface="Calibri" pitchFamily="34" charset="0"/>
                          <a:ea typeface="+mn-ea"/>
                          <a:cs typeface="Calibri" pitchFamily="34" charset="0"/>
                        </a:rPr>
                        <a:t>Medical</a:t>
                      </a:r>
                      <a:r>
                        <a:rPr lang="en-US" sz="2400" b="1" dirty="0" smtClean="0">
                          <a:solidFill>
                            <a:schemeClr val="tx1"/>
                          </a:solidFill>
                          <a:latin typeface="Calibri" pitchFamily="34" charset="0"/>
                          <a:cs typeface="Calibri" pitchFamily="34" charset="0"/>
                        </a:rPr>
                        <a:t> </a:t>
                      </a:r>
                      <a:r>
                        <a:rPr kumimoji="0" lang="en-US" sz="2400" b="1" i="1" kern="1200" dirty="0" smtClean="0">
                          <a:solidFill>
                            <a:schemeClr val="accent1">
                              <a:lumMod val="75000"/>
                            </a:schemeClr>
                          </a:solidFill>
                          <a:latin typeface="Calibri" pitchFamily="34" charset="0"/>
                          <a:ea typeface="+mn-ea"/>
                          <a:cs typeface="Calibri" pitchFamily="34" charset="0"/>
                        </a:rPr>
                        <a:t>facility</a:t>
                      </a:r>
                      <a:r>
                        <a:rPr lang="en-US" sz="2400" b="1" dirty="0" smtClean="0">
                          <a:solidFill>
                            <a:schemeClr val="tx1"/>
                          </a:solidFill>
                          <a:latin typeface="Calibri" pitchFamily="34" charset="0"/>
                          <a:cs typeface="Calibri" pitchFamily="34" charset="0"/>
                        </a:rPr>
                        <a:t> </a:t>
                      </a:r>
                      <a:r>
                        <a:rPr lang="en-US" sz="1600" b="1" dirty="0" smtClean="0">
                          <a:solidFill>
                            <a:schemeClr val="tx1"/>
                          </a:solidFill>
                          <a:latin typeface="Calibri" pitchFamily="34" charset="0"/>
                          <a:cs typeface="Calibri" pitchFamily="34" charset="0"/>
                        </a:rPr>
                        <a:t>in the campus.</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442526">
                <a:tc>
                  <a:txBody>
                    <a:bodyPr/>
                    <a:lstStyle/>
                    <a:p>
                      <a:pPr marL="400050" marR="0" lvl="1" indent="-342900" algn="just"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1" kern="1200" dirty="0" smtClean="0">
                          <a:solidFill>
                            <a:schemeClr val="accent1">
                              <a:lumMod val="75000"/>
                            </a:schemeClr>
                          </a:solidFill>
                          <a:latin typeface="Calibri" pitchFamily="34" charset="0"/>
                          <a:ea typeface="+mn-ea"/>
                          <a:cs typeface="Calibri" pitchFamily="34" charset="0"/>
                          <a:hlinkClick r:id="rId5" action="ppaction://hlinkfile"/>
                        </a:rPr>
                        <a:t>Scholarship</a:t>
                      </a:r>
                      <a:r>
                        <a:rPr kumimoji="0" lang="en-US" sz="2400" b="1" i="1" kern="1200" dirty="0" smtClean="0">
                          <a:solidFill>
                            <a:schemeClr val="accent1">
                              <a:lumMod val="75000"/>
                            </a:schemeClr>
                          </a:solidFill>
                          <a:latin typeface="Calibri" pitchFamily="34" charset="0"/>
                          <a:ea typeface="+mn-ea"/>
                          <a:cs typeface="Calibri" pitchFamily="34" charset="0"/>
                        </a:rPr>
                        <a:t> </a:t>
                      </a:r>
                      <a:r>
                        <a:rPr kumimoji="0" lang="en-US" sz="2400" b="1" i="1" kern="1200" dirty="0" smtClean="0">
                          <a:solidFill>
                            <a:schemeClr val="accent1">
                              <a:lumMod val="75000"/>
                            </a:schemeClr>
                          </a:solidFill>
                          <a:latin typeface="Calibri" pitchFamily="34" charset="0"/>
                          <a:ea typeface="+mn-ea"/>
                          <a:cs typeface="Calibri" pitchFamily="34" charset="0"/>
                          <a:hlinkClick r:id="rId6" action="ppaction://hlinkfile"/>
                        </a:rPr>
                        <a:t>scheme</a:t>
                      </a:r>
                      <a:r>
                        <a:rPr kumimoji="0" lang="en-US" sz="2000" b="1" i="1" kern="1200" dirty="0" smtClean="0">
                          <a:solidFill>
                            <a:schemeClr val="accent1">
                              <a:lumMod val="75000"/>
                            </a:schemeClr>
                          </a:solidFill>
                          <a:latin typeface="Calibri" pitchFamily="34" charset="0"/>
                          <a:ea typeface="+mn-ea"/>
                          <a:cs typeface="Calibri" pitchFamily="34" charset="0"/>
                        </a:rPr>
                        <a:t> </a:t>
                      </a:r>
                      <a:r>
                        <a:rPr lang="en-US" sz="1600" b="1" dirty="0" smtClean="0">
                          <a:solidFill>
                            <a:schemeClr val="tx1"/>
                          </a:solidFill>
                          <a:latin typeface="Calibri" pitchFamily="34" charset="0"/>
                          <a:cs typeface="Calibri" pitchFamily="34" charset="0"/>
                        </a:rPr>
                        <a:t>for economically weaker  and meritorious students.</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806772">
                <a:tc>
                  <a:txBody>
                    <a:bodyPr/>
                    <a:lstStyle/>
                    <a:p>
                      <a:pPr marL="342900" marR="0" lvl="1" indent="-285750" algn="just"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en-US" sz="1600" b="1" dirty="0" err="1" smtClean="0">
                          <a:solidFill>
                            <a:schemeClr val="tx1"/>
                          </a:solidFill>
                          <a:latin typeface="Calibri" pitchFamily="34" charset="0"/>
                          <a:cs typeface="Calibri" pitchFamily="34" charset="0"/>
                        </a:rPr>
                        <a:t>Honour</a:t>
                      </a:r>
                      <a:r>
                        <a:rPr lang="en-US" sz="1600" b="1" dirty="0" smtClean="0">
                          <a:solidFill>
                            <a:schemeClr val="tx1"/>
                          </a:solidFill>
                          <a:latin typeface="Calibri" pitchFamily="34" charset="0"/>
                          <a:cs typeface="Calibri" pitchFamily="34" charset="0"/>
                        </a:rPr>
                        <a:t> to the </a:t>
                      </a:r>
                      <a:r>
                        <a:rPr kumimoji="0" lang="en-US" sz="2400" b="1" i="1" kern="1200" dirty="0" smtClean="0">
                          <a:solidFill>
                            <a:schemeClr val="accent1">
                              <a:lumMod val="75000"/>
                            </a:schemeClr>
                          </a:solidFill>
                          <a:latin typeface="Calibri" pitchFamily="34" charset="0"/>
                          <a:ea typeface="+mn-ea"/>
                          <a:cs typeface="Calibri" pitchFamily="34" charset="0"/>
                          <a:hlinkClick r:id="rId7" action="ppaction://hlinkfile"/>
                        </a:rPr>
                        <a:t>Meritorious</a:t>
                      </a:r>
                      <a:r>
                        <a:rPr lang="en-US" sz="1800" b="1" dirty="0" smtClean="0">
                          <a:solidFill>
                            <a:schemeClr val="tx1"/>
                          </a:solidFill>
                          <a:latin typeface="Calibri" pitchFamily="34" charset="0"/>
                          <a:cs typeface="Calibri" pitchFamily="34" charset="0"/>
                          <a:hlinkClick r:id="rId7" action="ppaction://hlinkfile"/>
                        </a:rPr>
                        <a:t> </a:t>
                      </a:r>
                      <a:r>
                        <a:rPr kumimoji="0" lang="en-US" sz="2400" b="1" i="1" kern="1200" dirty="0" smtClean="0">
                          <a:solidFill>
                            <a:schemeClr val="accent1">
                              <a:lumMod val="75000"/>
                            </a:schemeClr>
                          </a:solidFill>
                          <a:latin typeface="Calibri" pitchFamily="34" charset="0"/>
                          <a:ea typeface="+mn-ea"/>
                          <a:cs typeface="Calibri" pitchFamily="34" charset="0"/>
                          <a:hlinkClick r:id="rId7" action="ppaction://hlinkfile"/>
                        </a:rPr>
                        <a:t>students</a:t>
                      </a:r>
                      <a:r>
                        <a:rPr lang="en-US" sz="1600" b="1" dirty="0" smtClean="0">
                          <a:solidFill>
                            <a:schemeClr val="tx1"/>
                          </a:solidFill>
                          <a:latin typeface="Calibri" pitchFamily="34" charset="0"/>
                          <a:cs typeface="Calibri" pitchFamily="34" charset="0"/>
                          <a:hlinkClick r:id="rId7" action="ppaction://hlinkfile"/>
                        </a:rPr>
                        <a:t> </a:t>
                      </a:r>
                      <a:r>
                        <a:rPr lang="en-US" sz="1600" b="1" dirty="0" smtClean="0">
                          <a:solidFill>
                            <a:schemeClr val="tx1"/>
                          </a:solidFill>
                          <a:latin typeface="Calibri" pitchFamily="34" charset="0"/>
                          <a:cs typeface="Calibri" pitchFamily="34" charset="0"/>
                        </a:rPr>
                        <a:t>who will secure among first ten positions in the university in each year.</a:t>
                      </a:r>
                    </a:p>
                    <a:p>
                      <a:pPr marL="342900" marR="0" lvl="1" indent="-285750" algn="just"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endParaRPr lang="en-US" sz="1600" b="1" dirty="0" smtClean="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bl>
          </a:graphicData>
        </a:graphic>
      </p:graphicFrame>
      <p:sp>
        <p:nvSpPr>
          <p:cNvPr id="4" name="Rectangle 3"/>
          <p:cNvSpPr/>
          <p:nvPr/>
        </p:nvSpPr>
        <p:spPr>
          <a:xfrm>
            <a:off x="179512" y="227424"/>
            <a:ext cx="8559104" cy="523220"/>
          </a:xfrm>
          <a:prstGeom prst="rect">
            <a:avLst/>
          </a:prstGeom>
        </p:spPr>
        <p:txBody>
          <a:bodyPr wrap="square">
            <a:spAutoFit/>
          </a:bodyPr>
          <a:lstStyle/>
          <a:p>
            <a:pPr algn="ctr"/>
            <a:r>
              <a:rPr lang="en-US" dirty="0" smtClean="0">
                <a:ln w="1905"/>
                <a:solidFill>
                  <a:srgbClr val="FFC000"/>
                </a:solidFill>
                <a:effectLst>
                  <a:innerShdw blurRad="69850" dist="43180" dir="5400000">
                    <a:srgbClr val="000000">
                      <a:alpha val="65000"/>
                    </a:srgbClr>
                  </a:innerShdw>
                </a:effectLst>
                <a:latin typeface="Eras Bold ITC" pitchFamily="34" charset="0"/>
              </a:rPr>
              <a:t> </a:t>
            </a:r>
            <a:r>
              <a:rPr lang="en-US" sz="28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Student Centric Policies</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21</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8"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253830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515215"/>
              </p:ext>
            </p:extLst>
          </p:nvPr>
        </p:nvGraphicFramePr>
        <p:xfrm>
          <a:off x="285720" y="987574"/>
          <a:ext cx="7843296" cy="4286280"/>
        </p:xfrm>
        <a:graphic>
          <a:graphicData uri="http://schemas.openxmlformats.org/drawingml/2006/table">
            <a:tbl>
              <a:tblPr/>
              <a:tblGrid>
                <a:gridCol w="7843296">
                  <a:extLst>
                    <a:ext uri="{9D8B030D-6E8A-4147-A177-3AD203B41FA5}">
                      <a16:colId xmlns="" xmlns:a16="http://schemas.microsoft.com/office/drawing/2014/main" val="20001"/>
                    </a:ext>
                  </a:extLst>
                </a:gridCol>
              </a:tblGrid>
              <a:tr h="771674">
                <a:tc>
                  <a:txBody>
                    <a:bodyPr/>
                    <a:lstStyle/>
                    <a:p>
                      <a:pPr marL="400050" marR="0" lvl="1" indent="-34290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kern="1200" dirty="0" smtClean="0">
                          <a:solidFill>
                            <a:schemeClr val="accent1">
                              <a:lumMod val="75000"/>
                            </a:schemeClr>
                          </a:solidFill>
                          <a:latin typeface="Calibri" pitchFamily="34" charset="0"/>
                          <a:ea typeface="+mn-ea"/>
                          <a:cs typeface="Calibri" pitchFamily="34" charset="0"/>
                          <a:hlinkClick r:id="rId2" action="ppaction://hlinkfile"/>
                        </a:rPr>
                        <a:t>NAAC Accredited Institute</a:t>
                      </a:r>
                      <a:r>
                        <a:rPr kumimoji="0" lang="en-US" sz="2400" b="1" i="1" kern="1200" dirty="0" smtClean="0">
                          <a:solidFill>
                            <a:schemeClr val="accent1">
                              <a:lumMod val="75000"/>
                            </a:schemeClr>
                          </a:solidFill>
                          <a:latin typeface="Calibri" pitchFamily="34" charset="0"/>
                          <a:ea typeface="+mn-ea"/>
                          <a:cs typeface="Calibri" pitchFamily="34" charset="0"/>
                        </a:rPr>
                        <a:t> </a:t>
                      </a:r>
                      <a:r>
                        <a:rPr lang="en-US" sz="1800" b="1" dirty="0" smtClean="0">
                          <a:solidFill>
                            <a:schemeClr val="tx1"/>
                          </a:solidFill>
                          <a:latin typeface="Calibri" pitchFamily="34" charset="0"/>
                          <a:cs typeface="Calibri" pitchFamily="34" charset="0"/>
                        </a:rPr>
                        <a:t>with B++ grade (3.00 CGPA), however institute has appealed for upgradation of the grade.</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 xmlns:a16="http://schemas.microsoft.com/office/drawing/2014/main" val="10000"/>
                  </a:ext>
                </a:extLst>
              </a:tr>
              <a:tr h="721148">
                <a:tc>
                  <a:txBody>
                    <a:bodyPr/>
                    <a:lstStyle/>
                    <a:p>
                      <a:pPr marL="400050" marR="0" lvl="1" indent="-34290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kern="1200" dirty="0" smtClean="0">
                          <a:solidFill>
                            <a:schemeClr val="accent1">
                              <a:lumMod val="75000"/>
                            </a:schemeClr>
                          </a:solidFill>
                          <a:latin typeface="Calibri" pitchFamily="34" charset="0"/>
                          <a:ea typeface="+mn-ea"/>
                          <a:cs typeface="Calibri" pitchFamily="34" charset="0"/>
                        </a:rPr>
                        <a:t>IQAC Cell </a:t>
                      </a:r>
                      <a:r>
                        <a:rPr lang="en-US" sz="1800" b="1" dirty="0" smtClean="0">
                          <a:solidFill>
                            <a:schemeClr val="tx1"/>
                          </a:solidFill>
                          <a:latin typeface="Calibri" pitchFamily="34" charset="0"/>
                          <a:cs typeface="Calibri" pitchFamily="34" charset="0"/>
                        </a:rPr>
                        <a:t>monitors all academic and administrative activities of the institute.</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680680">
                <a:tc>
                  <a:txBody>
                    <a:bodyPr/>
                    <a:lstStyle/>
                    <a:p>
                      <a:pPr marL="400050" marR="0" lvl="1" indent="-34290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Continuous </a:t>
                      </a:r>
                      <a:r>
                        <a:rPr kumimoji="0" lang="en-US" sz="2400" b="1" i="1" u="none" strike="noStrike" kern="1200" cap="none" spc="0" normalizeH="0" baseline="0" noProof="0" dirty="0" smtClean="0">
                          <a:ln>
                            <a:noFill/>
                          </a:ln>
                          <a:solidFill>
                            <a:srgbClr val="FE8637">
                              <a:lumMod val="75000"/>
                            </a:srgbClr>
                          </a:solidFill>
                          <a:effectLst/>
                          <a:uLnTx/>
                          <a:uFillTx/>
                          <a:latin typeface="Calibri" pitchFamily="34" charset="0"/>
                          <a:ea typeface="+mn-ea"/>
                          <a:cs typeface="Calibri" pitchFamily="34" charset="0"/>
                        </a:rPr>
                        <a:t>Student Feedback </a:t>
                      </a:r>
                      <a:r>
                        <a:rPr kumimoji="0" lang="en-US" sz="18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are conducted on teaching-learning process, infrastructure and other amenities.</a:t>
                      </a:r>
                      <a:endParaRPr lang="en-US" sz="1800" b="1" dirty="0" smtClean="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 xmlns:a16="http://schemas.microsoft.com/office/drawing/2014/main" val="10003"/>
                  </a:ext>
                </a:extLst>
              </a:tr>
              <a:tr h="680680">
                <a:tc>
                  <a:txBody>
                    <a:bodyPr/>
                    <a:lstStyle/>
                    <a:p>
                      <a:pPr marL="342900" marR="0" lvl="1" indent="-2857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800" b="1" dirty="0" smtClean="0">
                          <a:solidFill>
                            <a:schemeClr val="tx1"/>
                          </a:solidFill>
                          <a:latin typeface="Calibri" pitchFamily="34" charset="0"/>
                          <a:cs typeface="Calibri" pitchFamily="34" charset="0"/>
                        </a:rPr>
                        <a:t>Well defined process of </a:t>
                      </a:r>
                      <a:r>
                        <a:rPr kumimoji="0" lang="en-US" sz="2400" b="1" i="1" kern="1200" dirty="0" smtClean="0">
                          <a:solidFill>
                            <a:schemeClr val="accent1">
                              <a:lumMod val="75000"/>
                            </a:schemeClr>
                          </a:solidFill>
                          <a:latin typeface="Calibri" pitchFamily="34" charset="0"/>
                          <a:ea typeface="+mn-ea"/>
                          <a:cs typeface="Calibri" pitchFamily="34" charset="0"/>
                        </a:rPr>
                        <a:t>Academic Audit </a:t>
                      </a:r>
                      <a:r>
                        <a:rPr lang="en-US" sz="1800" b="1" dirty="0" smtClean="0">
                          <a:solidFill>
                            <a:schemeClr val="tx1"/>
                          </a:solidFill>
                          <a:latin typeface="Calibri" pitchFamily="34" charset="0"/>
                          <a:cs typeface="Calibri" pitchFamily="34" charset="0"/>
                        </a:rPr>
                        <a:t>to evaluate the performance of different departments. </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680680">
                <a:tc>
                  <a:txBody>
                    <a:bodyPr/>
                    <a:lstStyle/>
                    <a:p>
                      <a:pPr marL="400050" marR="0" lvl="1" indent="-34290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400" b="1" i="1" kern="1200" dirty="0" smtClean="0">
                          <a:solidFill>
                            <a:schemeClr val="accent1">
                              <a:lumMod val="75000"/>
                            </a:schemeClr>
                          </a:solidFill>
                          <a:latin typeface="Calibri" pitchFamily="34" charset="0"/>
                          <a:ea typeface="+mn-ea"/>
                          <a:cs typeface="Calibri" pitchFamily="34" charset="0"/>
                        </a:rPr>
                        <a:t>Mentor</a:t>
                      </a:r>
                      <a:r>
                        <a:rPr lang="en-US" sz="1800" b="1" dirty="0" smtClean="0">
                          <a:solidFill>
                            <a:schemeClr val="tx1"/>
                          </a:solidFill>
                          <a:latin typeface="Calibri" pitchFamily="34" charset="0"/>
                          <a:cs typeface="Calibri" pitchFamily="34" charset="0"/>
                        </a:rPr>
                        <a:t> guide the students regularly to improve their academic and overall performance.</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751418">
                <a:tc>
                  <a:txBody>
                    <a:bodyPr/>
                    <a:lstStyle/>
                    <a:p>
                      <a:pPr marL="342900" marR="0" lvl="1" indent="-285750" algn="just"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lang="en-US" sz="1800" b="1" dirty="0" smtClean="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bl>
          </a:graphicData>
        </a:graphic>
      </p:graphicFrame>
      <p:sp>
        <p:nvSpPr>
          <p:cNvPr id="4" name="Rectangle 3"/>
          <p:cNvSpPr/>
          <p:nvPr/>
        </p:nvSpPr>
        <p:spPr>
          <a:xfrm>
            <a:off x="107504" y="195486"/>
            <a:ext cx="8631112" cy="523220"/>
          </a:xfrm>
          <a:prstGeom prst="rect">
            <a:avLst/>
          </a:prstGeom>
        </p:spPr>
        <p:txBody>
          <a:bodyPr wrap="square">
            <a:spAutoFit/>
          </a:bodyPr>
          <a:lstStyle/>
          <a:p>
            <a:pPr algn="ctr"/>
            <a:r>
              <a:rPr lang="en-US" sz="28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Quality </a:t>
            </a:r>
            <a:r>
              <a:rPr lang="en-US" sz="28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Assurance Initiative</a:t>
            </a:r>
            <a:r>
              <a:rPr lang="en-US" sz="20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  </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22</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3"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587338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55381232"/>
              </p:ext>
            </p:extLst>
          </p:nvPr>
        </p:nvGraphicFramePr>
        <p:xfrm>
          <a:off x="357158" y="957117"/>
          <a:ext cx="7771858" cy="1093397"/>
        </p:xfrm>
        <a:graphic>
          <a:graphicData uri="http://schemas.openxmlformats.org/drawingml/2006/table">
            <a:tbl>
              <a:tblPr/>
              <a:tblGrid>
                <a:gridCol w="7771858">
                  <a:extLst>
                    <a:ext uri="{9D8B030D-6E8A-4147-A177-3AD203B41FA5}">
                      <a16:colId xmlns="" xmlns:a16="http://schemas.microsoft.com/office/drawing/2014/main" val="20001"/>
                    </a:ext>
                  </a:extLst>
                </a:gridCol>
              </a:tblGrid>
              <a:tr h="476230">
                <a:tc>
                  <a:txBody>
                    <a:bodyPr/>
                    <a:lstStyle/>
                    <a:p>
                      <a:pPr marL="57150" marR="0" lvl="1" indent="0" algn="just" defTabSz="914400" rtl="0" eaLnBrk="1" fontAlgn="ctr" latinLnBrk="0" hangingPunct="1">
                        <a:lnSpc>
                          <a:spcPct val="100000"/>
                        </a:lnSpc>
                        <a:spcBef>
                          <a:spcPts val="0"/>
                        </a:spcBef>
                        <a:spcAft>
                          <a:spcPts val="0"/>
                        </a:spcAft>
                        <a:buClrTx/>
                        <a:buSzTx/>
                        <a:buFont typeface="Wingdings" panose="05000000000000000000" pitchFamily="2" charset="2"/>
                        <a:buNone/>
                        <a:tabLst/>
                        <a:defRPr/>
                      </a:pPr>
                      <a:endParaRPr lang="en-US" sz="1800" b="1" dirty="0" smtClean="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617167">
                <a:tc>
                  <a:txBody>
                    <a:bodyPr/>
                    <a:lstStyle/>
                    <a:p>
                      <a:pPr marL="57150" marR="0" lvl="1" indent="0" algn="just" defTabSz="914400" rtl="0" eaLnBrk="1" fontAlgn="ctr" latinLnBrk="0" hangingPunct="1">
                        <a:lnSpc>
                          <a:spcPct val="100000"/>
                        </a:lnSpc>
                        <a:spcBef>
                          <a:spcPts val="0"/>
                        </a:spcBef>
                        <a:spcAft>
                          <a:spcPts val="0"/>
                        </a:spcAft>
                        <a:buClrTx/>
                        <a:buSzTx/>
                        <a:buFont typeface="Wingdings" panose="05000000000000000000" pitchFamily="2" charset="2"/>
                        <a:buNone/>
                        <a:tabLst/>
                        <a:defRPr/>
                      </a:pPr>
                      <a:endParaRPr lang="en-US" sz="1800" b="1" dirty="0" smtClean="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 xmlns:a16="http://schemas.microsoft.com/office/drawing/2014/main" val="10000"/>
                  </a:ext>
                </a:extLst>
              </a:tr>
            </a:tbl>
          </a:graphicData>
        </a:graphic>
      </p:graphicFrame>
      <p:sp>
        <p:nvSpPr>
          <p:cNvPr id="4" name="Rectangle 3"/>
          <p:cNvSpPr/>
          <p:nvPr/>
        </p:nvSpPr>
        <p:spPr>
          <a:xfrm>
            <a:off x="107505" y="149352"/>
            <a:ext cx="8631112" cy="769441"/>
          </a:xfrm>
          <a:prstGeom prst="rect">
            <a:avLst/>
          </a:prstGeom>
        </p:spPr>
        <p:txBody>
          <a:bodyPr wrap="square">
            <a:spAutoFit/>
          </a:bodyPr>
          <a:lstStyle/>
          <a:p>
            <a:pPr algn="ctr"/>
            <a:r>
              <a:rPr lang="en-US" sz="20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 </a:t>
            </a:r>
            <a:r>
              <a:rPr lang="en-US" sz="24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Curriculum</a:t>
            </a:r>
            <a:r>
              <a:rPr lang="en-US" sz="20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…(1/2) </a:t>
            </a:r>
          </a:p>
          <a:p>
            <a:pPr algn="ctr"/>
            <a:r>
              <a:rPr lang="en-US" sz="20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(As </a:t>
            </a:r>
            <a:r>
              <a:rPr lang="en-US" sz="20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per Dr. A.P.J. Abdul </a:t>
            </a:r>
            <a:r>
              <a:rPr lang="en-US" sz="2000" dirty="0" err="1">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Kalam</a:t>
            </a:r>
            <a:r>
              <a:rPr lang="en-US" sz="20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 Technical University, Lucknow )  </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sp>
        <p:nvSpPr>
          <p:cNvPr id="5" name="Rectangle 4"/>
          <p:cNvSpPr/>
          <p:nvPr/>
        </p:nvSpPr>
        <p:spPr>
          <a:xfrm>
            <a:off x="285720" y="642924"/>
            <a:ext cx="8136904" cy="338554"/>
          </a:xfrm>
          <a:prstGeom prst="rect">
            <a:avLst/>
          </a:prstGeom>
        </p:spPr>
        <p:txBody>
          <a:bodyPr wrap="square">
            <a:spAutoFit/>
          </a:bodyPr>
          <a:lstStyle/>
          <a:p>
            <a:pPr algn="just"/>
            <a:endParaRPr lang="en-US" sz="1600" b="1" dirty="0">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6688037"/>
              </p:ext>
            </p:extLst>
          </p:nvPr>
        </p:nvGraphicFramePr>
        <p:xfrm>
          <a:off x="457200" y="1200150"/>
          <a:ext cx="7771858" cy="3491294"/>
        </p:xfrm>
        <a:graphic>
          <a:graphicData uri="http://schemas.openxmlformats.org/drawingml/2006/table">
            <a:tbl>
              <a:tblPr/>
              <a:tblGrid>
                <a:gridCol w="7771858"/>
              </a:tblGrid>
              <a:tr h="2179049">
                <a:tc>
                  <a:txBody>
                    <a:bodyPr/>
                    <a:lstStyle/>
                    <a:p>
                      <a:pPr marL="342900" marR="0" lvl="1" indent="-285750" algn="just" defTabSz="914400" rtl="0" eaLnBrk="1" fontAlgn="ctr" latinLnBrk="0" hangingPunct="1">
                        <a:lnSpc>
                          <a:spcPct val="100000"/>
                        </a:lnSpc>
                        <a:spcBef>
                          <a:spcPts val="0"/>
                        </a:spcBef>
                        <a:spcAft>
                          <a:spcPts val="0"/>
                        </a:spcAft>
                        <a:buClrTx/>
                        <a:buSzTx/>
                        <a:buFont typeface="Wingdings" panose="05000000000000000000" pitchFamily="2" charset="2"/>
                        <a:buChar char="v"/>
                        <a:tabLst/>
                        <a:defRPr/>
                      </a:pPr>
                      <a:r>
                        <a:rPr kumimoji="0" lang="en-US" sz="2000" b="1" kern="1200" dirty="0" smtClean="0">
                          <a:solidFill>
                            <a:srgbClr val="FF0000"/>
                          </a:solidFill>
                          <a:latin typeface="Calibri" pitchFamily="34" charset="0"/>
                          <a:ea typeface="+mn-ea"/>
                          <a:cs typeface="Calibri" pitchFamily="34" charset="0"/>
                        </a:rPr>
                        <a:t>Choice Based Credit System </a:t>
                      </a:r>
                      <a:r>
                        <a:rPr lang="en-US" sz="2000" b="1" u="none" dirty="0" smtClean="0">
                          <a:latin typeface="Calibri" pitchFamily="34" charset="0"/>
                          <a:cs typeface="Calibri" pitchFamily="34" charset="0"/>
                        </a:rPr>
                        <a:t>(effective from 2016-17)</a:t>
                      </a:r>
                      <a:r>
                        <a:rPr lang="en-US" sz="2000" b="1" dirty="0" smtClean="0">
                          <a:latin typeface="Calibri" pitchFamily="34" charset="0"/>
                          <a:cs typeface="Calibri" pitchFamily="34" charset="0"/>
                        </a:rPr>
                        <a:t> provides a choice based system in which the students can take courses of their choice, learn at their own pace, undergo additional courses and acquire more than the required credits, and adopt an interdisciplinary approach to learning.</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r h="1312245">
                <a:tc>
                  <a:txBody>
                    <a:bodyPr/>
                    <a:lstStyle/>
                    <a:p>
                      <a:pPr marL="342900" marR="0" lvl="1" indent="-285750" algn="just" defTabSz="914400" rtl="0" eaLnBrk="1" fontAlgn="ctr" latinLnBrk="0" hangingPunct="1">
                        <a:lnSpc>
                          <a:spcPct val="100000"/>
                        </a:lnSpc>
                        <a:spcBef>
                          <a:spcPts val="0"/>
                        </a:spcBef>
                        <a:spcAft>
                          <a:spcPts val="0"/>
                        </a:spcAft>
                        <a:buClrTx/>
                        <a:buSzTx/>
                        <a:buFont typeface="Wingdings" panose="05000000000000000000" pitchFamily="2" charset="2"/>
                        <a:buChar char="v"/>
                        <a:tabLst/>
                        <a:defRPr/>
                      </a:pPr>
                      <a:r>
                        <a:rPr lang="en-US" sz="2000" b="1" dirty="0" smtClean="0">
                          <a:solidFill>
                            <a:schemeClr val="tx1"/>
                          </a:solidFill>
                          <a:latin typeface="Calibri" pitchFamily="34" charset="0"/>
                          <a:cs typeface="Calibri" pitchFamily="34" charset="0"/>
                        </a:rPr>
                        <a:t>The curriculum also includes subjects for </a:t>
                      </a:r>
                      <a:r>
                        <a:rPr lang="en-IN" sz="2000" b="1" dirty="0" smtClean="0">
                          <a:solidFill>
                            <a:schemeClr val="tx1"/>
                          </a:solidFill>
                          <a:latin typeface="Calibri" pitchFamily="34" charset="0"/>
                          <a:cs typeface="Calibri" pitchFamily="34" charset="0"/>
                        </a:rPr>
                        <a:t>sensitizing students towards </a:t>
                      </a:r>
                      <a:r>
                        <a:rPr lang="en-IN" sz="2000" b="1" dirty="0" smtClean="0">
                          <a:solidFill>
                            <a:srgbClr val="FF0000"/>
                          </a:solidFill>
                          <a:latin typeface="Calibri" pitchFamily="34" charset="0"/>
                          <a:cs typeface="Calibri" pitchFamily="34" charset="0"/>
                        </a:rPr>
                        <a:t>environment</a:t>
                      </a:r>
                      <a:r>
                        <a:rPr lang="en-IN" sz="2000" b="1" dirty="0" smtClean="0">
                          <a:solidFill>
                            <a:schemeClr val="tx1"/>
                          </a:solidFill>
                          <a:latin typeface="Calibri" pitchFamily="34" charset="0"/>
                          <a:cs typeface="Calibri" pitchFamily="34" charset="0"/>
                        </a:rPr>
                        <a:t> and sustainability</a:t>
                      </a:r>
                      <a:r>
                        <a:rPr lang="en-IN" sz="2000" b="1" baseline="0" dirty="0" smtClean="0">
                          <a:solidFill>
                            <a:schemeClr val="tx1"/>
                          </a:solidFill>
                          <a:latin typeface="Calibri" pitchFamily="34" charset="0"/>
                          <a:cs typeface="Calibri" pitchFamily="34" charset="0"/>
                        </a:rPr>
                        <a:t> </a:t>
                      </a:r>
                      <a:r>
                        <a:rPr lang="en-US" sz="2000" b="1" dirty="0" smtClean="0">
                          <a:solidFill>
                            <a:schemeClr val="tx1"/>
                          </a:solidFill>
                          <a:latin typeface="Calibri" pitchFamily="34" charset="0"/>
                          <a:cs typeface="Calibri" pitchFamily="34" charset="0"/>
                        </a:rPr>
                        <a:t>and developing </a:t>
                      </a:r>
                      <a:r>
                        <a:rPr lang="en-US" sz="2000" b="1" dirty="0" smtClean="0">
                          <a:solidFill>
                            <a:srgbClr val="FF0000"/>
                          </a:solidFill>
                          <a:latin typeface="Calibri" pitchFamily="34" charset="0"/>
                          <a:cs typeface="Calibri" pitchFamily="34" charset="0"/>
                        </a:rPr>
                        <a:t>human values and professional ethics</a:t>
                      </a:r>
                      <a:r>
                        <a:rPr lang="en-US" sz="2000" b="1" dirty="0" smtClean="0">
                          <a:solidFill>
                            <a:schemeClr val="tx1"/>
                          </a:solidFill>
                          <a:latin typeface="Calibri" pitchFamily="34" charset="0"/>
                          <a:cs typeface="Calibri" pitchFamily="34" charset="0"/>
                        </a:rPr>
                        <a:t>.</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r>
            </a:tbl>
          </a:graphicData>
        </a:graphic>
      </p:graphicFrame>
      <p:sp>
        <p:nvSpPr>
          <p:cNvPr id="9" name="Slide Number Placeholder 8"/>
          <p:cNvSpPr>
            <a:spLocks noGrp="1"/>
          </p:cNvSpPr>
          <p:nvPr>
            <p:ph type="sldNum" sz="quarter" idx="12"/>
          </p:nvPr>
        </p:nvSpPr>
        <p:spPr/>
        <p:txBody>
          <a:bodyPr/>
          <a:lstStyle/>
          <a:p>
            <a:fld id="{6F42FDE4-A7DD-41A7-A0A6-9B649FB43336}" type="slidenum">
              <a:rPr kumimoji="0" lang="en-US" smtClean="0"/>
              <a:pPr/>
              <a:t>23</a:t>
            </a:fld>
            <a:endParaRPr kumimoji="0" lang="en-US" dirty="0"/>
          </a:p>
        </p:txBody>
      </p:sp>
      <p:pic>
        <p:nvPicPr>
          <p:cNvPr id="7" name="Picture 6">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1338701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A626272-CB8E-4F14-B1AE-8B6EC6CC8672}"/>
              </a:ext>
            </a:extLst>
          </p:cNvPr>
          <p:cNvSpPr/>
          <p:nvPr/>
        </p:nvSpPr>
        <p:spPr>
          <a:xfrm>
            <a:off x="2810808" y="95491"/>
            <a:ext cx="2710200" cy="338554"/>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0" dirty="0">
                <a:solidFill>
                  <a:srgbClr val="000000"/>
                </a:solidFill>
                <a:effectLst/>
                <a:latin typeface="Helvetica" panose="020B0604020202020204" pitchFamily="34" charset="0"/>
              </a:rPr>
              <a:t>Curriculum Designed by AKTU University</a:t>
            </a:r>
            <a:endParaRPr lang="en-IN" sz="1000" dirty="0"/>
          </a:p>
        </p:txBody>
      </p:sp>
      <p:sp>
        <p:nvSpPr>
          <p:cNvPr id="12" name="Rectangle 11">
            <a:extLst>
              <a:ext uri="{FF2B5EF4-FFF2-40B4-BE49-F238E27FC236}">
                <a16:creationId xmlns="" xmlns:a16="http://schemas.microsoft.com/office/drawing/2014/main" id="{58EC5B56-56F5-4E4F-B130-C4A2D023F2BE}"/>
              </a:ext>
            </a:extLst>
          </p:cNvPr>
          <p:cNvSpPr/>
          <p:nvPr/>
        </p:nvSpPr>
        <p:spPr>
          <a:xfrm>
            <a:off x="2843808" y="1741869"/>
            <a:ext cx="2680722" cy="338554"/>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0" dirty="0">
                <a:solidFill>
                  <a:srgbClr val="000000"/>
                </a:solidFill>
                <a:effectLst/>
                <a:latin typeface="Helvetica" panose="020B0604020202020204" pitchFamily="34" charset="0"/>
              </a:rPr>
              <a:t>Find Correlation of Course Outcomes With PO/PSO</a:t>
            </a:r>
            <a:endParaRPr lang="en-IN" sz="1000" dirty="0"/>
          </a:p>
        </p:txBody>
      </p:sp>
      <p:sp>
        <p:nvSpPr>
          <p:cNvPr id="13" name="Rectangle 12">
            <a:extLst>
              <a:ext uri="{FF2B5EF4-FFF2-40B4-BE49-F238E27FC236}">
                <a16:creationId xmlns="" xmlns:a16="http://schemas.microsoft.com/office/drawing/2014/main" id="{4C1A0B5F-3E49-4080-9CD3-EF4747BA9F13}"/>
              </a:ext>
            </a:extLst>
          </p:cNvPr>
          <p:cNvSpPr/>
          <p:nvPr/>
        </p:nvSpPr>
        <p:spPr>
          <a:xfrm>
            <a:off x="2843808" y="625571"/>
            <a:ext cx="2707266" cy="338555"/>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0" dirty="0">
                <a:solidFill>
                  <a:srgbClr val="000000"/>
                </a:solidFill>
                <a:effectLst/>
                <a:latin typeface="Helvetica" panose="020B0604020202020204" pitchFamily="34" charset="0"/>
              </a:rPr>
              <a:t>Design Concept Map for the Course</a:t>
            </a:r>
            <a:endParaRPr lang="en-IN" sz="1000" dirty="0"/>
          </a:p>
        </p:txBody>
      </p:sp>
      <p:sp>
        <p:nvSpPr>
          <p:cNvPr id="14" name="Rectangle 13">
            <a:extLst>
              <a:ext uri="{FF2B5EF4-FFF2-40B4-BE49-F238E27FC236}">
                <a16:creationId xmlns="" xmlns:a16="http://schemas.microsoft.com/office/drawing/2014/main" id="{6F487DFC-7339-44EB-8A2A-90D00A17C388}"/>
              </a:ext>
            </a:extLst>
          </p:cNvPr>
          <p:cNvSpPr/>
          <p:nvPr/>
        </p:nvSpPr>
        <p:spPr>
          <a:xfrm>
            <a:off x="2843808" y="1186296"/>
            <a:ext cx="2680722" cy="338554"/>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0" dirty="0">
                <a:solidFill>
                  <a:srgbClr val="000000"/>
                </a:solidFill>
                <a:effectLst/>
                <a:latin typeface="Helvetica" panose="020B0604020202020204" pitchFamily="34" charset="0"/>
              </a:rPr>
              <a:t>Design Course Outcomes for the Course</a:t>
            </a:r>
            <a:endParaRPr lang="en-IN" sz="1000" dirty="0"/>
          </a:p>
        </p:txBody>
      </p:sp>
      <p:sp>
        <p:nvSpPr>
          <p:cNvPr id="15" name="Rectangle 14">
            <a:extLst>
              <a:ext uri="{FF2B5EF4-FFF2-40B4-BE49-F238E27FC236}">
                <a16:creationId xmlns="" xmlns:a16="http://schemas.microsoft.com/office/drawing/2014/main" id="{A8C83A49-CC14-4CB3-B0CD-01574EC46545}"/>
              </a:ext>
            </a:extLst>
          </p:cNvPr>
          <p:cNvSpPr/>
          <p:nvPr/>
        </p:nvSpPr>
        <p:spPr>
          <a:xfrm>
            <a:off x="2843808" y="2303715"/>
            <a:ext cx="2680722" cy="268035"/>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Analysis of Correlation</a:t>
            </a:r>
            <a:endParaRPr lang="en-IN" sz="1000" dirty="0"/>
          </a:p>
        </p:txBody>
      </p:sp>
      <p:sp>
        <p:nvSpPr>
          <p:cNvPr id="17" name="Rectangle 16">
            <a:extLst>
              <a:ext uri="{FF2B5EF4-FFF2-40B4-BE49-F238E27FC236}">
                <a16:creationId xmlns="" xmlns:a16="http://schemas.microsoft.com/office/drawing/2014/main" id="{DDF81E98-724C-44BE-B37D-5A75C266AAD8}"/>
              </a:ext>
            </a:extLst>
          </p:cNvPr>
          <p:cNvSpPr/>
          <p:nvPr/>
        </p:nvSpPr>
        <p:spPr>
          <a:xfrm>
            <a:off x="2843808" y="2810969"/>
            <a:ext cx="2680722" cy="268036"/>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Identification of Curriculum Gaps</a:t>
            </a:r>
            <a:endParaRPr lang="en-IN" sz="1000" dirty="0"/>
          </a:p>
        </p:txBody>
      </p:sp>
      <p:sp>
        <p:nvSpPr>
          <p:cNvPr id="18" name="Rectangle 17">
            <a:extLst>
              <a:ext uri="{FF2B5EF4-FFF2-40B4-BE49-F238E27FC236}">
                <a16:creationId xmlns="" xmlns:a16="http://schemas.microsoft.com/office/drawing/2014/main" id="{B3334EF4-02E5-48B0-B263-ECA66C4EF661}"/>
              </a:ext>
            </a:extLst>
          </p:cNvPr>
          <p:cNvSpPr/>
          <p:nvPr/>
        </p:nvSpPr>
        <p:spPr>
          <a:xfrm>
            <a:off x="1043608" y="3172920"/>
            <a:ext cx="1008112" cy="338554"/>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Alumni Feedback</a:t>
            </a:r>
            <a:endParaRPr lang="en-IN" sz="1000" dirty="0"/>
          </a:p>
        </p:txBody>
      </p:sp>
      <p:sp>
        <p:nvSpPr>
          <p:cNvPr id="19" name="Rectangle 18">
            <a:extLst>
              <a:ext uri="{FF2B5EF4-FFF2-40B4-BE49-F238E27FC236}">
                <a16:creationId xmlns="" xmlns:a16="http://schemas.microsoft.com/office/drawing/2014/main" id="{E90925D9-8497-4D44-B205-E43334DBD854}"/>
              </a:ext>
            </a:extLst>
          </p:cNvPr>
          <p:cNvSpPr/>
          <p:nvPr/>
        </p:nvSpPr>
        <p:spPr>
          <a:xfrm>
            <a:off x="1043608" y="2556393"/>
            <a:ext cx="1008112" cy="263517"/>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Exit Survey</a:t>
            </a:r>
            <a:endParaRPr lang="en-IN" sz="1000" dirty="0"/>
          </a:p>
        </p:txBody>
      </p:sp>
      <p:sp>
        <p:nvSpPr>
          <p:cNvPr id="20" name="Rectangle 19">
            <a:extLst>
              <a:ext uri="{FF2B5EF4-FFF2-40B4-BE49-F238E27FC236}">
                <a16:creationId xmlns="" xmlns:a16="http://schemas.microsoft.com/office/drawing/2014/main" id="{F9C3EAA2-191A-4F15-B972-9F6054A0BDD2}"/>
              </a:ext>
            </a:extLst>
          </p:cNvPr>
          <p:cNvSpPr/>
          <p:nvPr/>
        </p:nvSpPr>
        <p:spPr>
          <a:xfrm>
            <a:off x="6372200" y="3418491"/>
            <a:ext cx="1618888" cy="263517"/>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Industry Feedback</a:t>
            </a:r>
            <a:endParaRPr lang="en-IN" sz="1000" dirty="0"/>
          </a:p>
        </p:txBody>
      </p:sp>
      <p:sp>
        <p:nvSpPr>
          <p:cNvPr id="21" name="Rectangle 20">
            <a:extLst>
              <a:ext uri="{FF2B5EF4-FFF2-40B4-BE49-F238E27FC236}">
                <a16:creationId xmlns="" xmlns:a16="http://schemas.microsoft.com/office/drawing/2014/main" id="{6C622F72-2B2A-4F99-9192-0AE53AAA3151}"/>
              </a:ext>
            </a:extLst>
          </p:cNvPr>
          <p:cNvSpPr/>
          <p:nvPr/>
        </p:nvSpPr>
        <p:spPr>
          <a:xfrm>
            <a:off x="6373751" y="2844065"/>
            <a:ext cx="1630080" cy="440441"/>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0" dirty="0">
                <a:solidFill>
                  <a:srgbClr val="000000"/>
                </a:solidFill>
                <a:effectLst/>
                <a:latin typeface="Helvetica" panose="020B0604020202020204" pitchFamily="34" charset="0"/>
              </a:rPr>
              <a:t>Academician from other Universities/Colleges</a:t>
            </a:r>
            <a:endParaRPr lang="en-IN" sz="1000" dirty="0"/>
          </a:p>
        </p:txBody>
      </p:sp>
      <p:sp>
        <p:nvSpPr>
          <p:cNvPr id="22" name="Rectangle 21">
            <a:extLst>
              <a:ext uri="{FF2B5EF4-FFF2-40B4-BE49-F238E27FC236}">
                <a16:creationId xmlns="" xmlns:a16="http://schemas.microsoft.com/office/drawing/2014/main" id="{EA435393-6E66-420D-9915-CBE602D4BA7F}"/>
              </a:ext>
            </a:extLst>
          </p:cNvPr>
          <p:cNvSpPr/>
          <p:nvPr/>
        </p:nvSpPr>
        <p:spPr>
          <a:xfrm>
            <a:off x="6373751" y="2274680"/>
            <a:ext cx="1630080" cy="440441"/>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Course Coordinator Feedback</a:t>
            </a:r>
            <a:endParaRPr lang="en-IN" sz="1000" dirty="0"/>
          </a:p>
        </p:txBody>
      </p:sp>
      <p:sp>
        <p:nvSpPr>
          <p:cNvPr id="23" name="Rectangle 22">
            <a:extLst>
              <a:ext uri="{FF2B5EF4-FFF2-40B4-BE49-F238E27FC236}">
                <a16:creationId xmlns="" xmlns:a16="http://schemas.microsoft.com/office/drawing/2014/main" id="{0C2F4D24-2572-44EF-B01C-0D214BA812E3}"/>
              </a:ext>
            </a:extLst>
          </p:cNvPr>
          <p:cNvSpPr/>
          <p:nvPr/>
        </p:nvSpPr>
        <p:spPr>
          <a:xfrm>
            <a:off x="4499329" y="3430659"/>
            <a:ext cx="1008112" cy="263517"/>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Internal Gaps</a:t>
            </a:r>
            <a:endParaRPr lang="en-IN" sz="1000" dirty="0"/>
          </a:p>
        </p:txBody>
      </p:sp>
      <p:sp>
        <p:nvSpPr>
          <p:cNvPr id="24" name="Rectangle 23">
            <a:extLst>
              <a:ext uri="{FF2B5EF4-FFF2-40B4-BE49-F238E27FC236}">
                <a16:creationId xmlns="" xmlns:a16="http://schemas.microsoft.com/office/drawing/2014/main" id="{7AA87B6A-2DDD-43C8-A391-6488A9212BC6}"/>
              </a:ext>
            </a:extLst>
          </p:cNvPr>
          <p:cNvSpPr/>
          <p:nvPr/>
        </p:nvSpPr>
        <p:spPr>
          <a:xfrm>
            <a:off x="2881644" y="3431169"/>
            <a:ext cx="1152128" cy="263517"/>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External Gaps</a:t>
            </a:r>
            <a:endParaRPr lang="en-IN" sz="1000" dirty="0"/>
          </a:p>
        </p:txBody>
      </p:sp>
      <p:sp>
        <p:nvSpPr>
          <p:cNvPr id="25" name="Rectangle 24">
            <a:extLst>
              <a:ext uri="{FF2B5EF4-FFF2-40B4-BE49-F238E27FC236}">
                <a16:creationId xmlns="" xmlns:a16="http://schemas.microsoft.com/office/drawing/2014/main" id="{18218183-AE68-46E0-A307-A0A5CBD2ED01}"/>
              </a:ext>
            </a:extLst>
          </p:cNvPr>
          <p:cNvSpPr/>
          <p:nvPr/>
        </p:nvSpPr>
        <p:spPr>
          <a:xfrm>
            <a:off x="4480848" y="3925998"/>
            <a:ext cx="2487065" cy="1183235"/>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00" b="1" i="0" dirty="0">
                <a:solidFill>
                  <a:srgbClr val="000000"/>
                </a:solidFill>
                <a:effectLst/>
                <a:latin typeface="Helvetica" panose="020B0604020202020204" pitchFamily="34" charset="0"/>
              </a:rPr>
              <a:t>Bridge the Gaps by</a:t>
            </a:r>
            <a:endParaRPr lang="en-US" sz="1000" b="0" i="0" dirty="0">
              <a:solidFill>
                <a:srgbClr val="000000"/>
              </a:solidFill>
              <a:effectLst/>
              <a:latin typeface="Helvetica" panose="020B0604020202020204" pitchFamily="34" charset="0"/>
            </a:endParaRPr>
          </a:p>
          <a:p>
            <a:pPr algn="just"/>
            <a:r>
              <a:rPr lang="en-US" sz="1000" b="1" i="0" dirty="0">
                <a:solidFill>
                  <a:srgbClr val="000000"/>
                </a:solidFill>
                <a:effectLst/>
                <a:latin typeface="Helvetica" panose="020B0604020202020204" pitchFamily="34" charset="0"/>
              </a:rPr>
              <a:t>1. Addition of new Contents</a:t>
            </a:r>
            <a:endParaRPr lang="en-US" sz="1000" b="0" i="0" dirty="0">
              <a:solidFill>
                <a:srgbClr val="000000"/>
              </a:solidFill>
              <a:effectLst/>
              <a:latin typeface="Helvetica" panose="020B0604020202020204" pitchFamily="34" charset="0"/>
            </a:endParaRPr>
          </a:p>
          <a:p>
            <a:pPr algn="just"/>
            <a:r>
              <a:rPr lang="en-US" sz="1000" b="1" i="0" dirty="0">
                <a:solidFill>
                  <a:srgbClr val="000000"/>
                </a:solidFill>
                <a:effectLst/>
                <a:latin typeface="Helvetica" panose="020B0604020202020204" pitchFamily="34" charset="0"/>
              </a:rPr>
              <a:t>   (Contents beyond syllabus)</a:t>
            </a:r>
            <a:endParaRPr lang="en-US" sz="1000" b="0" i="0" dirty="0">
              <a:solidFill>
                <a:srgbClr val="000000"/>
              </a:solidFill>
              <a:effectLst/>
              <a:latin typeface="Helvetica" panose="020B0604020202020204" pitchFamily="34" charset="0"/>
            </a:endParaRPr>
          </a:p>
          <a:p>
            <a:pPr algn="just"/>
            <a:r>
              <a:rPr lang="en-US" sz="1000" b="1" i="0" dirty="0">
                <a:solidFill>
                  <a:srgbClr val="000000"/>
                </a:solidFill>
                <a:effectLst/>
                <a:latin typeface="Helvetica" panose="020B0604020202020204" pitchFamily="34" charset="0"/>
              </a:rPr>
              <a:t>2. Guest Lectures</a:t>
            </a:r>
            <a:endParaRPr lang="en-US" sz="1000" b="0" i="0" dirty="0">
              <a:solidFill>
                <a:srgbClr val="000000"/>
              </a:solidFill>
              <a:effectLst/>
              <a:latin typeface="Helvetica" panose="020B0604020202020204" pitchFamily="34" charset="0"/>
            </a:endParaRPr>
          </a:p>
          <a:p>
            <a:pPr algn="just"/>
            <a:r>
              <a:rPr lang="en-US" sz="1000" b="1" i="0" dirty="0">
                <a:solidFill>
                  <a:srgbClr val="000000"/>
                </a:solidFill>
                <a:effectLst/>
                <a:latin typeface="Helvetica" panose="020B0604020202020204" pitchFamily="34" charset="0"/>
              </a:rPr>
              <a:t>3. Workshops / Training</a:t>
            </a:r>
            <a:endParaRPr lang="en-US" sz="1000" b="0" i="0" dirty="0">
              <a:solidFill>
                <a:srgbClr val="000000"/>
              </a:solidFill>
              <a:effectLst/>
              <a:latin typeface="Helvetica" panose="020B0604020202020204" pitchFamily="34" charset="0"/>
            </a:endParaRPr>
          </a:p>
          <a:p>
            <a:pPr algn="just"/>
            <a:r>
              <a:rPr lang="en-US" sz="1000" b="1" i="0" dirty="0">
                <a:solidFill>
                  <a:srgbClr val="000000"/>
                </a:solidFill>
                <a:effectLst/>
                <a:latin typeface="Helvetica" panose="020B0604020202020204" pitchFamily="34" charset="0"/>
              </a:rPr>
              <a:t>4. Industrial Visits</a:t>
            </a:r>
            <a:endParaRPr lang="en-US" sz="1000" b="0" i="0" dirty="0">
              <a:solidFill>
                <a:srgbClr val="000000"/>
              </a:solidFill>
              <a:effectLst/>
              <a:latin typeface="Helvetica" panose="020B0604020202020204" pitchFamily="34" charset="0"/>
            </a:endParaRPr>
          </a:p>
          <a:p>
            <a:pPr algn="just"/>
            <a:r>
              <a:rPr lang="en-US" sz="1000" b="1" i="0" dirty="0">
                <a:solidFill>
                  <a:srgbClr val="000000"/>
                </a:solidFill>
                <a:effectLst/>
                <a:latin typeface="Helvetica" panose="020B0604020202020204" pitchFamily="34" charset="0"/>
              </a:rPr>
              <a:t>5. NPTEL Videos</a:t>
            </a:r>
            <a:endParaRPr lang="en-US" sz="1000" b="0" i="0" dirty="0">
              <a:solidFill>
                <a:srgbClr val="000000"/>
              </a:solidFill>
              <a:effectLst/>
              <a:latin typeface="Helvetica" panose="020B0604020202020204" pitchFamily="34" charset="0"/>
            </a:endParaRPr>
          </a:p>
          <a:p>
            <a:pPr algn="ctr"/>
            <a:endParaRPr lang="en-IN" sz="1000" dirty="0"/>
          </a:p>
        </p:txBody>
      </p:sp>
      <p:sp>
        <p:nvSpPr>
          <p:cNvPr id="26" name="Rectangle 25">
            <a:extLst>
              <a:ext uri="{FF2B5EF4-FFF2-40B4-BE49-F238E27FC236}">
                <a16:creationId xmlns="" xmlns:a16="http://schemas.microsoft.com/office/drawing/2014/main" id="{3492C41C-8B2F-4730-B822-B2B3592EEA85}"/>
              </a:ext>
            </a:extLst>
          </p:cNvPr>
          <p:cNvSpPr/>
          <p:nvPr/>
        </p:nvSpPr>
        <p:spPr>
          <a:xfrm>
            <a:off x="1926147" y="3940850"/>
            <a:ext cx="2052485" cy="1084496"/>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i="0" dirty="0">
                <a:solidFill>
                  <a:srgbClr val="000000"/>
                </a:solidFill>
                <a:effectLst/>
                <a:latin typeface="Helvetica" panose="020B0604020202020204" pitchFamily="34" charset="0"/>
              </a:rPr>
              <a:t>Add on  Courses</a:t>
            </a:r>
            <a:br>
              <a:rPr lang="en-US" sz="1000" b="1" i="0" dirty="0">
                <a:solidFill>
                  <a:srgbClr val="000000"/>
                </a:solidFill>
                <a:effectLst/>
                <a:latin typeface="Helvetica" panose="020B0604020202020204" pitchFamily="34" charset="0"/>
              </a:rPr>
            </a:br>
            <a:r>
              <a:rPr lang="en-US" sz="1000" b="1" i="0" dirty="0">
                <a:solidFill>
                  <a:srgbClr val="000000"/>
                </a:solidFill>
                <a:effectLst/>
                <a:latin typeface="Helvetica" panose="020B0604020202020204" pitchFamily="34" charset="0"/>
              </a:rPr>
              <a:t>( Bridge the gaps by sending recommendation of inclusion of new course in Curriculum to AKTU  University)</a:t>
            </a:r>
            <a:endParaRPr lang="en-IN" sz="1000" dirty="0"/>
          </a:p>
        </p:txBody>
      </p:sp>
      <p:sp>
        <p:nvSpPr>
          <p:cNvPr id="27" name="Rectangle 26">
            <a:extLst>
              <a:ext uri="{FF2B5EF4-FFF2-40B4-BE49-F238E27FC236}">
                <a16:creationId xmlns="" xmlns:a16="http://schemas.microsoft.com/office/drawing/2014/main" id="{B7A162CF-AC4A-41DB-A6EE-04E194EBCCE7}"/>
              </a:ext>
            </a:extLst>
          </p:cNvPr>
          <p:cNvSpPr/>
          <p:nvPr/>
        </p:nvSpPr>
        <p:spPr>
          <a:xfrm>
            <a:off x="6372200" y="1741868"/>
            <a:ext cx="1618888" cy="338555"/>
          </a:xfrm>
          <a:prstGeom prst="rect">
            <a:avLst/>
          </a:prstGeom>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00" b="1" i="0" dirty="0">
                <a:solidFill>
                  <a:srgbClr val="000000"/>
                </a:solidFill>
                <a:effectLst/>
                <a:latin typeface="Helvetica" panose="020B0604020202020204" pitchFamily="34" charset="0"/>
              </a:rPr>
              <a:t>PO/PSO</a:t>
            </a:r>
            <a:endParaRPr lang="en-IN" sz="1000" dirty="0"/>
          </a:p>
        </p:txBody>
      </p:sp>
      <p:sp>
        <p:nvSpPr>
          <p:cNvPr id="28" name="Arrow: Down 27">
            <a:extLst>
              <a:ext uri="{FF2B5EF4-FFF2-40B4-BE49-F238E27FC236}">
                <a16:creationId xmlns="" xmlns:a16="http://schemas.microsoft.com/office/drawing/2014/main" id="{CD2B5A19-8808-4FD1-96FC-91D210E4BC34}"/>
              </a:ext>
            </a:extLst>
          </p:cNvPr>
          <p:cNvSpPr/>
          <p:nvPr/>
        </p:nvSpPr>
        <p:spPr>
          <a:xfrm>
            <a:off x="3978632" y="434045"/>
            <a:ext cx="45719" cy="174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Arrow: Down 28">
            <a:extLst>
              <a:ext uri="{FF2B5EF4-FFF2-40B4-BE49-F238E27FC236}">
                <a16:creationId xmlns="" xmlns:a16="http://schemas.microsoft.com/office/drawing/2014/main" id="{7342FF5F-E916-4B0B-AF90-A2802BB4E429}"/>
              </a:ext>
            </a:extLst>
          </p:cNvPr>
          <p:cNvSpPr/>
          <p:nvPr/>
        </p:nvSpPr>
        <p:spPr>
          <a:xfrm>
            <a:off x="3978632" y="989139"/>
            <a:ext cx="61740" cy="2123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Arrow: Down 29">
            <a:extLst>
              <a:ext uri="{FF2B5EF4-FFF2-40B4-BE49-F238E27FC236}">
                <a16:creationId xmlns="" xmlns:a16="http://schemas.microsoft.com/office/drawing/2014/main" id="{B20091F5-30C4-4250-B735-2A908517FD43}"/>
              </a:ext>
            </a:extLst>
          </p:cNvPr>
          <p:cNvSpPr/>
          <p:nvPr/>
        </p:nvSpPr>
        <p:spPr>
          <a:xfrm>
            <a:off x="3978631" y="1557058"/>
            <a:ext cx="45719" cy="174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Arrow: Down 30">
            <a:extLst>
              <a:ext uri="{FF2B5EF4-FFF2-40B4-BE49-F238E27FC236}">
                <a16:creationId xmlns="" xmlns:a16="http://schemas.microsoft.com/office/drawing/2014/main" id="{90DCA4D3-41F2-4594-BC3E-31B6D0F856E4}"/>
              </a:ext>
            </a:extLst>
          </p:cNvPr>
          <p:cNvSpPr/>
          <p:nvPr/>
        </p:nvSpPr>
        <p:spPr>
          <a:xfrm>
            <a:off x="3978630" y="2080422"/>
            <a:ext cx="55142" cy="2170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Arrow: Down 31">
            <a:extLst>
              <a:ext uri="{FF2B5EF4-FFF2-40B4-BE49-F238E27FC236}">
                <a16:creationId xmlns="" xmlns:a16="http://schemas.microsoft.com/office/drawing/2014/main" id="{ED1CC653-392D-4ADB-B255-6426DCB5655D}"/>
              </a:ext>
            </a:extLst>
          </p:cNvPr>
          <p:cNvSpPr/>
          <p:nvPr/>
        </p:nvSpPr>
        <p:spPr>
          <a:xfrm>
            <a:off x="3972985" y="2618814"/>
            <a:ext cx="45719" cy="174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Arrow: Down 33">
            <a:extLst>
              <a:ext uri="{FF2B5EF4-FFF2-40B4-BE49-F238E27FC236}">
                <a16:creationId xmlns="" xmlns:a16="http://schemas.microsoft.com/office/drawing/2014/main" id="{3C4BFE0E-FB8F-4415-94E2-3C005CA487EB}"/>
              </a:ext>
            </a:extLst>
          </p:cNvPr>
          <p:cNvSpPr/>
          <p:nvPr/>
        </p:nvSpPr>
        <p:spPr>
          <a:xfrm>
            <a:off x="3420458" y="3192656"/>
            <a:ext cx="45719" cy="21770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Arrow: Down 34">
            <a:extLst>
              <a:ext uri="{FF2B5EF4-FFF2-40B4-BE49-F238E27FC236}">
                <a16:creationId xmlns="" xmlns:a16="http://schemas.microsoft.com/office/drawing/2014/main" id="{99F420FC-9645-4CC2-8C92-7274E0003359}"/>
              </a:ext>
            </a:extLst>
          </p:cNvPr>
          <p:cNvSpPr/>
          <p:nvPr/>
        </p:nvSpPr>
        <p:spPr>
          <a:xfrm>
            <a:off x="4785793" y="3200564"/>
            <a:ext cx="77903" cy="2284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7" name="Straight Connector 36">
            <a:extLst>
              <a:ext uri="{FF2B5EF4-FFF2-40B4-BE49-F238E27FC236}">
                <a16:creationId xmlns="" xmlns:a16="http://schemas.microsoft.com/office/drawing/2014/main" id="{55FB3A5C-E02F-497B-B747-165EFE78BC48}"/>
              </a:ext>
            </a:extLst>
          </p:cNvPr>
          <p:cNvCxnSpPr>
            <a:cxnSpLocks/>
          </p:cNvCxnSpPr>
          <p:nvPr/>
        </p:nvCxnSpPr>
        <p:spPr>
          <a:xfrm flipV="1">
            <a:off x="3420458" y="3192655"/>
            <a:ext cx="1407258" cy="4522"/>
          </a:xfrm>
          <a:prstGeom prst="line">
            <a:avLst/>
          </a:prstGeom>
          <a:ln>
            <a:solidFill>
              <a:schemeClr val="accent1">
                <a:lumMod val="75000"/>
              </a:schemeClr>
            </a:solidFill>
          </a:ln>
        </p:spPr>
        <p:style>
          <a:lnRef idx="3">
            <a:schemeClr val="accent4"/>
          </a:lnRef>
          <a:fillRef idx="0">
            <a:schemeClr val="accent4"/>
          </a:fillRef>
          <a:effectRef idx="2">
            <a:schemeClr val="accent4"/>
          </a:effectRef>
          <a:fontRef idx="minor">
            <a:schemeClr val="tx1"/>
          </a:fontRef>
        </p:style>
      </p:cxnSp>
      <p:sp>
        <p:nvSpPr>
          <p:cNvPr id="41" name="Arrow: Down 40">
            <a:extLst>
              <a:ext uri="{FF2B5EF4-FFF2-40B4-BE49-F238E27FC236}">
                <a16:creationId xmlns="" xmlns:a16="http://schemas.microsoft.com/office/drawing/2014/main" id="{72E6900E-F001-43C2-93B2-330AA744D80D}"/>
              </a:ext>
            </a:extLst>
          </p:cNvPr>
          <p:cNvSpPr/>
          <p:nvPr/>
        </p:nvSpPr>
        <p:spPr>
          <a:xfrm>
            <a:off x="3422697" y="3736987"/>
            <a:ext cx="45719" cy="174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Arrow: Down 41">
            <a:extLst>
              <a:ext uri="{FF2B5EF4-FFF2-40B4-BE49-F238E27FC236}">
                <a16:creationId xmlns="" xmlns:a16="http://schemas.microsoft.com/office/drawing/2014/main" id="{5918788E-B26A-459C-BACE-CB9F8951D14A}"/>
              </a:ext>
            </a:extLst>
          </p:cNvPr>
          <p:cNvSpPr/>
          <p:nvPr/>
        </p:nvSpPr>
        <p:spPr>
          <a:xfrm>
            <a:off x="4809045" y="3736987"/>
            <a:ext cx="45719" cy="174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4" name="Straight Connector 43">
            <a:extLst>
              <a:ext uri="{FF2B5EF4-FFF2-40B4-BE49-F238E27FC236}">
                <a16:creationId xmlns="" xmlns:a16="http://schemas.microsoft.com/office/drawing/2014/main" id="{72D6779A-5DA2-4BDD-8BDF-EBD6D371BB33}"/>
              </a:ext>
            </a:extLst>
          </p:cNvPr>
          <p:cNvCxnSpPr/>
          <p:nvPr/>
        </p:nvCxnSpPr>
        <p:spPr>
          <a:xfrm>
            <a:off x="4018704" y="3097043"/>
            <a:ext cx="0" cy="75877"/>
          </a:xfrm>
          <a:prstGeom prst="line">
            <a:avLst/>
          </a:prstGeom>
          <a:ln>
            <a:solidFill>
              <a:schemeClr val="accent1">
                <a:lumMod val="75000"/>
              </a:schemeClr>
            </a:solidFill>
          </a:ln>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 xmlns:a16="http://schemas.microsoft.com/office/drawing/2014/main" id="{E6A8D8F0-00EE-4920-BA09-4B050522A8AA}"/>
              </a:ext>
            </a:extLst>
          </p:cNvPr>
          <p:cNvCxnSpPr>
            <a:cxnSpLocks/>
          </p:cNvCxnSpPr>
          <p:nvPr/>
        </p:nvCxnSpPr>
        <p:spPr>
          <a:xfrm>
            <a:off x="2308723" y="2618814"/>
            <a:ext cx="0" cy="723383"/>
          </a:xfrm>
          <a:prstGeom prst="line">
            <a:avLst/>
          </a:prstGeom>
          <a:ln>
            <a:solidFill>
              <a:schemeClr val="accent1">
                <a:lumMod val="75000"/>
              </a:schemeClr>
            </a:solidFill>
          </a:ln>
        </p:spPr>
        <p:style>
          <a:lnRef idx="3">
            <a:schemeClr val="accent4"/>
          </a:lnRef>
          <a:fillRef idx="0">
            <a:schemeClr val="accent4"/>
          </a:fillRef>
          <a:effectRef idx="2">
            <a:schemeClr val="accent4"/>
          </a:effectRef>
          <a:fontRef idx="minor">
            <a:schemeClr val="tx1"/>
          </a:fontRef>
        </p:style>
      </p:cxnSp>
      <p:cxnSp>
        <p:nvCxnSpPr>
          <p:cNvPr id="48" name="Straight Connector 47">
            <a:extLst>
              <a:ext uri="{FF2B5EF4-FFF2-40B4-BE49-F238E27FC236}">
                <a16:creationId xmlns="" xmlns:a16="http://schemas.microsoft.com/office/drawing/2014/main" id="{73326610-22A3-4E90-AC43-8B8D17659D4D}"/>
              </a:ext>
            </a:extLst>
          </p:cNvPr>
          <p:cNvCxnSpPr>
            <a:cxnSpLocks/>
          </p:cNvCxnSpPr>
          <p:nvPr/>
        </p:nvCxnSpPr>
        <p:spPr>
          <a:xfrm>
            <a:off x="5940386" y="2509111"/>
            <a:ext cx="0" cy="1053306"/>
          </a:xfrm>
          <a:prstGeom prst="line">
            <a:avLst/>
          </a:prstGeom>
          <a:ln>
            <a:solidFill>
              <a:schemeClr val="accent1">
                <a:lumMod val="75000"/>
              </a:schemeClr>
            </a:solidFill>
          </a:ln>
        </p:spPr>
        <p:style>
          <a:lnRef idx="3">
            <a:schemeClr val="accent4"/>
          </a:lnRef>
          <a:fillRef idx="0">
            <a:schemeClr val="accent4"/>
          </a:fillRef>
          <a:effectRef idx="2">
            <a:schemeClr val="accent4"/>
          </a:effectRef>
          <a:fontRef idx="minor">
            <a:schemeClr val="tx1"/>
          </a:fontRef>
        </p:style>
      </p:cxnSp>
      <p:cxnSp>
        <p:nvCxnSpPr>
          <p:cNvPr id="49" name="Straight Connector 48">
            <a:extLst>
              <a:ext uri="{FF2B5EF4-FFF2-40B4-BE49-F238E27FC236}">
                <a16:creationId xmlns="" xmlns:a16="http://schemas.microsoft.com/office/drawing/2014/main" id="{E7832543-CF2E-4E34-9B94-C966B5BFC50B}"/>
              </a:ext>
            </a:extLst>
          </p:cNvPr>
          <p:cNvCxnSpPr>
            <a:cxnSpLocks/>
            <a:endCxn id="18" idx="3"/>
          </p:cNvCxnSpPr>
          <p:nvPr/>
        </p:nvCxnSpPr>
        <p:spPr>
          <a:xfrm flipH="1">
            <a:off x="2051720" y="3342197"/>
            <a:ext cx="253056" cy="0"/>
          </a:xfrm>
          <a:prstGeom prst="line">
            <a:avLst/>
          </a:prstGeom>
          <a:ln>
            <a:solidFill>
              <a:schemeClr val="accent1">
                <a:lumMod val="75000"/>
              </a:schemeClr>
            </a:solidFill>
          </a:ln>
        </p:spPr>
        <p:style>
          <a:lnRef idx="3">
            <a:schemeClr val="dk1"/>
          </a:lnRef>
          <a:fillRef idx="0">
            <a:schemeClr val="dk1"/>
          </a:fillRef>
          <a:effectRef idx="2">
            <a:schemeClr val="dk1"/>
          </a:effectRef>
          <a:fontRef idx="minor">
            <a:schemeClr val="tx1"/>
          </a:fontRef>
        </p:style>
      </p:cxnSp>
      <p:cxnSp>
        <p:nvCxnSpPr>
          <p:cNvPr id="50" name="Straight Connector 49">
            <a:extLst>
              <a:ext uri="{FF2B5EF4-FFF2-40B4-BE49-F238E27FC236}">
                <a16:creationId xmlns="" xmlns:a16="http://schemas.microsoft.com/office/drawing/2014/main" id="{2E30E21B-314B-4F38-9A8D-544D12FB2FC2}"/>
              </a:ext>
            </a:extLst>
          </p:cNvPr>
          <p:cNvCxnSpPr>
            <a:cxnSpLocks/>
          </p:cNvCxnSpPr>
          <p:nvPr/>
        </p:nvCxnSpPr>
        <p:spPr>
          <a:xfrm>
            <a:off x="2051720" y="2630500"/>
            <a:ext cx="253056" cy="0"/>
          </a:xfrm>
          <a:prstGeom prst="line">
            <a:avLst/>
          </a:prstGeom>
          <a:ln>
            <a:solidFill>
              <a:schemeClr val="accent1">
                <a:lumMod val="75000"/>
              </a:schemeClr>
            </a:solidFill>
          </a:ln>
        </p:spPr>
        <p:style>
          <a:lnRef idx="3">
            <a:schemeClr val="dk1"/>
          </a:lnRef>
          <a:fillRef idx="0">
            <a:schemeClr val="dk1"/>
          </a:fillRef>
          <a:effectRef idx="2">
            <a:schemeClr val="dk1"/>
          </a:effectRef>
          <a:fontRef idx="minor">
            <a:schemeClr val="tx1"/>
          </a:fontRef>
        </p:style>
      </p:cxnSp>
      <p:cxnSp>
        <p:nvCxnSpPr>
          <p:cNvPr id="56" name="Straight Connector 55">
            <a:extLst>
              <a:ext uri="{FF2B5EF4-FFF2-40B4-BE49-F238E27FC236}">
                <a16:creationId xmlns="" xmlns:a16="http://schemas.microsoft.com/office/drawing/2014/main" id="{8FB33192-652D-4F1C-B40B-3A31B37740DB}"/>
              </a:ext>
            </a:extLst>
          </p:cNvPr>
          <p:cNvCxnSpPr>
            <a:cxnSpLocks/>
          </p:cNvCxnSpPr>
          <p:nvPr/>
        </p:nvCxnSpPr>
        <p:spPr>
          <a:xfrm>
            <a:off x="5931906" y="2509111"/>
            <a:ext cx="433599" cy="0"/>
          </a:xfrm>
          <a:prstGeom prst="line">
            <a:avLst/>
          </a:prstGeom>
          <a:ln>
            <a:solidFill>
              <a:schemeClr val="accent1">
                <a:lumMod val="75000"/>
              </a:schemeClr>
            </a:solidFill>
          </a:ln>
        </p:spPr>
        <p:style>
          <a:lnRef idx="3">
            <a:schemeClr val="dk1"/>
          </a:lnRef>
          <a:fillRef idx="0">
            <a:schemeClr val="dk1"/>
          </a:fillRef>
          <a:effectRef idx="2">
            <a:schemeClr val="dk1"/>
          </a:effectRef>
          <a:fontRef idx="minor">
            <a:schemeClr val="tx1"/>
          </a:fontRef>
        </p:style>
      </p:cxnSp>
      <p:cxnSp>
        <p:nvCxnSpPr>
          <p:cNvPr id="58" name="Straight Connector 57">
            <a:extLst>
              <a:ext uri="{FF2B5EF4-FFF2-40B4-BE49-F238E27FC236}">
                <a16:creationId xmlns="" xmlns:a16="http://schemas.microsoft.com/office/drawing/2014/main" id="{9EC9DB7C-9BDA-48D4-9AF3-47411C6BC57F}"/>
              </a:ext>
            </a:extLst>
          </p:cNvPr>
          <p:cNvCxnSpPr>
            <a:cxnSpLocks/>
            <a:endCxn id="21" idx="1"/>
          </p:cNvCxnSpPr>
          <p:nvPr/>
        </p:nvCxnSpPr>
        <p:spPr>
          <a:xfrm>
            <a:off x="5940152" y="3064285"/>
            <a:ext cx="433599" cy="1"/>
          </a:xfrm>
          <a:prstGeom prst="line">
            <a:avLst/>
          </a:prstGeom>
          <a:ln>
            <a:solidFill>
              <a:schemeClr val="accent1">
                <a:lumMod val="75000"/>
              </a:schemeClr>
            </a:solidFill>
          </a:ln>
        </p:spPr>
        <p:style>
          <a:lnRef idx="3">
            <a:schemeClr val="dk1"/>
          </a:lnRef>
          <a:fillRef idx="0">
            <a:schemeClr val="dk1"/>
          </a:fillRef>
          <a:effectRef idx="2">
            <a:schemeClr val="dk1"/>
          </a:effectRef>
          <a:fontRef idx="minor">
            <a:schemeClr val="tx1"/>
          </a:fontRef>
        </p:style>
      </p:cxnSp>
      <p:cxnSp>
        <p:nvCxnSpPr>
          <p:cNvPr id="59" name="Straight Connector 58">
            <a:extLst>
              <a:ext uri="{FF2B5EF4-FFF2-40B4-BE49-F238E27FC236}">
                <a16:creationId xmlns="" xmlns:a16="http://schemas.microsoft.com/office/drawing/2014/main" id="{6C8113F1-3938-4FEF-9721-39F9F2CC2BEE}"/>
              </a:ext>
            </a:extLst>
          </p:cNvPr>
          <p:cNvCxnSpPr>
            <a:cxnSpLocks/>
          </p:cNvCxnSpPr>
          <p:nvPr/>
        </p:nvCxnSpPr>
        <p:spPr>
          <a:xfrm flipV="1">
            <a:off x="5940152" y="3550249"/>
            <a:ext cx="425353" cy="12168"/>
          </a:xfrm>
          <a:prstGeom prst="line">
            <a:avLst/>
          </a:prstGeom>
          <a:ln>
            <a:solidFill>
              <a:schemeClr val="accent1">
                <a:lumMod val="75000"/>
              </a:schemeClr>
            </a:solidFill>
          </a:ln>
        </p:spPr>
        <p:style>
          <a:lnRef idx="3">
            <a:schemeClr val="dk1"/>
          </a:lnRef>
          <a:fillRef idx="0">
            <a:schemeClr val="dk1"/>
          </a:fillRef>
          <a:effectRef idx="2">
            <a:schemeClr val="dk1"/>
          </a:effectRef>
          <a:fontRef idx="minor">
            <a:schemeClr val="tx1"/>
          </a:fontRef>
        </p:style>
      </p:cxnSp>
      <p:cxnSp>
        <p:nvCxnSpPr>
          <p:cNvPr id="76" name="Straight Arrow Connector 75">
            <a:extLst>
              <a:ext uri="{FF2B5EF4-FFF2-40B4-BE49-F238E27FC236}">
                <a16:creationId xmlns="" xmlns:a16="http://schemas.microsoft.com/office/drawing/2014/main" id="{45B7548F-83EB-455F-BDF0-3B33AC6B45E8}"/>
              </a:ext>
            </a:extLst>
          </p:cNvPr>
          <p:cNvCxnSpPr>
            <a:endCxn id="17" idx="3"/>
          </p:cNvCxnSpPr>
          <p:nvPr/>
        </p:nvCxnSpPr>
        <p:spPr>
          <a:xfrm flipH="1">
            <a:off x="5524530" y="2931790"/>
            <a:ext cx="415622" cy="13197"/>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77" name="Straight Arrow Connector 76">
            <a:extLst>
              <a:ext uri="{FF2B5EF4-FFF2-40B4-BE49-F238E27FC236}">
                <a16:creationId xmlns="" xmlns:a16="http://schemas.microsoft.com/office/drawing/2014/main" id="{2DB77651-4AA8-4D4F-A390-15E6F714F7B1}"/>
              </a:ext>
            </a:extLst>
          </p:cNvPr>
          <p:cNvCxnSpPr>
            <a:cxnSpLocks/>
            <a:endCxn id="17" idx="1"/>
          </p:cNvCxnSpPr>
          <p:nvPr/>
        </p:nvCxnSpPr>
        <p:spPr>
          <a:xfrm flipV="1">
            <a:off x="2287473" y="2944987"/>
            <a:ext cx="556335" cy="10870"/>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78" name="Straight Arrow Connector 77">
            <a:extLst>
              <a:ext uri="{FF2B5EF4-FFF2-40B4-BE49-F238E27FC236}">
                <a16:creationId xmlns="" xmlns:a16="http://schemas.microsoft.com/office/drawing/2014/main" id="{E9426018-CEE2-476B-845A-F97DAFE5C0C3}"/>
              </a:ext>
            </a:extLst>
          </p:cNvPr>
          <p:cNvCxnSpPr>
            <a:cxnSpLocks/>
            <a:stCxn id="27" idx="1"/>
          </p:cNvCxnSpPr>
          <p:nvPr/>
        </p:nvCxnSpPr>
        <p:spPr>
          <a:xfrm flipH="1">
            <a:off x="5521008" y="1911146"/>
            <a:ext cx="851192" cy="1625"/>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81" name="Straight Connector 80">
            <a:extLst>
              <a:ext uri="{FF2B5EF4-FFF2-40B4-BE49-F238E27FC236}">
                <a16:creationId xmlns="" xmlns:a16="http://schemas.microsoft.com/office/drawing/2014/main" id="{517F1E4E-CE6A-4761-9E15-8F40D34D15F0}"/>
              </a:ext>
            </a:extLst>
          </p:cNvPr>
          <p:cNvCxnSpPr>
            <a:cxnSpLocks/>
          </p:cNvCxnSpPr>
          <p:nvPr/>
        </p:nvCxnSpPr>
        <p:spPr>
          <a:xfrm flipV="1">
            <a:off x="899592" y="4478576"/>
            <a:ext cx="1026555" cy="17415"/>
          </a:xfrm>
          <a:prstGeom prst="line">
            <a:avLst/>
          </a:prstGeom>
          <a:ln>
            <a:solidFill>
              <a:schemeClr val="accent1">
                <a:lumMod val="75000"/>
              </a:schemeClr>
            </a:solidFill>
          </a:ln>
        </p:spPr>
        <p:style>
          <a:lnRef idx="3">
            <a:schemeClr val="accent4"/>
          </a:lnRef>
          <a:fillRef idx="0">
            <a:schemeClr val="accent4"/>
          </a:fillRef>
          <a:effectRef idx="2">
            <a:schemeClr val="accent4"/>
          </a:effectRef>
          <a:fontRef idx="minor">
            <a:schemeClr val="tx1"/>
          </a:fontRef>
        </p:style>
      </p:cxnSp>
      <p:cxnSp>
        <p:nvCxnSpPr>
          <p:cNvPr id="82" name="Straight Connector 81">
            <a:extLst>
              <a:ext uri="{FF2B5EF4-FFF2-40B4-BE49-F238E27FC236}">
                <a16:creationId xmlns="" xmlns:a16="http://schemas.microsoft.com/office/drawing/2014/main" id="{B319EEAB-42E3-48DF-8DED-9350480479A9}"/>
              </a:ext>
            </a:extLst>
          </p:cNvPr>
          <p:cNvCxnSpPr>
            <a:cxnSpLocks/>
          </p:cNvCxnSpPr>
          <p:nvPr/>
        </p:nvCxnSpPr>
        <p:spPr>
          <a:xfrm>
            <a:off x="899592" y="264768"/>
            <a:ext cx="0" cy="4231223"/>
          </a:xfrm>
          <a:prstGeom prst="line">
            <a:avLst/>
          </a:prstGeom>
          <a:ln>
            <a:solidFill>
              <a:schemeClr val="accent1">
                <a:lumMod val="75000"/>
              </a:schemeClr>
            </a:solidFill>
          </a:ln>
        </p:spPr>
        <p:style>
          <a:lnRef idx="3">
            <a:schemeClr val="accent4"/>
          </a:lnRef>
          <a:fillRef idx="0">
            <a:schemeClr val="accent4"/>
          </a:fillRef>
          <a:effectRef idx="2">
            <a:schemeClr val="accent4"/>
          </a:effectRef>
          <a:fontRef idx="minor">
            <a:schemeClr val="tx1"/>
          </a:fontRef>
        </p:style>
      </p:cxnSp>
      <p:cxnSp>
        <p:nvCxnSpPr>
          <p:cNvPr id="86" name="Straight Arrow Connector 85">
            <a:extLst>
              <a:ext uri="{FF2B5EF4-FFF2-40B4-BE49-F238E27FC236}">
                <a16:creationId xmlns="" xmlns:a16="http://schemas.microsoft.com/office/drawing/2014/main" id="{1DB97A71-7FBC-47BA-949F-1F2863E85E86}"/>
              </a:ext>
            </a:extLst>
          </p:cNvPr>
          <p:cNvCxnSpPr>
            <a:cxnSpLocks/>
            <a:endCxn id="8" idx="1"/>
          </p:cNvCxnSpPr>
          <p:nvPr/>
        </p:nvCxnSpPr>
        <p:spPr>
          <a:xfrm>
            <a:off x="899592" y="264768"/>
            <a:ext cx="1911216" cy="0"/>
          </a:xfrm>
          <a:prstGeom prst="straightConnector1">
            <a:avLst/>
          </a:prstGeom>
          <a:ln>
            <a:solidFill>
              <a:schemeClr val="accent1">
                <a:lumMod val="7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3" name="Rectangle 2"/>
          <p:cNvSpPr/>
          <p:nvPr/>
        </p:nvSpPr>
        <p:spPr>
          <a:xfrm>
            <a:off x="4680520" y="123478"/>
            <a:ext cx="4572000" cy="1077218"/>
          </a:xfrm>
          <a:prstGeom prst="rect">
            <a:avLst/>
          </a:prstGeom>
        </p:spPr>
        <p:txBody>
          <a:bodyPr>
            <a:spAutoFit/>
          </a:bodyPr>
          <a:lstStyle/>
          <a:p>
            <a:pPr algn="ctr"/>
            <a:r>
              <a:rPr lang="en-US"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 </a:t>
            </a:r>
            <a:r>
              <a:rPr lang="en-US" sz="24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Curriculum</a:t>
            </a:r>
            <a:r>
              <a:rPr lang="en-US" sz="20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…(2/2)</a:t>
            </a:r>
          </a:p>
          <a:p>
            <a:pPr algn="ctr"/>
            <a:r>
              <a:rPr lang="en-US" sz="20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(Process to </a:t>
            </a:r>
            <a:r>
              <a:rPr lang="en-US" sz="20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Identify </a:t>
            </a:r>
          </a:p>
          <a:p>
            <a:pPr algn="ctr"/>
            <a:r>
              <a:rPr lang="en-US" sz="20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Curriculum </a:t>
            </a:r>
            <a:r>
              <a:rPr lang="en-US" sz="20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Gap)</a:t>
            </a:r>
            <a:endParaRPr lang="en-IN" sz="2000" dirty="0"/>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24</a:t>
            </a:fld>
            <a:endParaRPr kumimoji="0" lang="en-US" dirty="0"/>
          </a:p>
        </p:txBody>
      </p:sp>
      <p:pic>
        <p:nvPicPr>
          <p:cNvPr id="46" name="Picture 45">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5589523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3376" y="195486"/>
            <a:ext cx="8631112" cy="400110"/>
          </a:xfrm>
          <a:prstGeom prst="rect">
            <a:avLst/>
          </a:prstGeom>
        </p:spPr>
        <p:txBody>
          <a:bodyPr wrap="square">
            <a:spAutoFit/>
          </a:bodyPr>
          <a:lstStyle/>
          <a:p>
            <a:pPr algn="ctr"/>
            <a:r>
              <a:rPr lang="en-US" sz="20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Teaching – Learning Process (Implementation Details</a:t>
            </a:r>
            <a:r>
              <a:rPr lang="en-US" sz="20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)…(1/2)</a:t>
            </a:r>
            <a:r>
              <a:rPr lang="en-US"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 </a:t>
            </a:r>
            <a:endParaRPr lang="en-US"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01771138"/>
              </p:ext>
            </p:extLst>
          </p:nvPr>
        </p:nvGraphicFramePr>
        <p:xfrm>
          <a:off x="285720" y="571485"/>
          <a:ext cx="7820942" cy="4412720"/>
        </p:xfrm>
        <a:graphic>
          <a:graphicData uri="http://schemas.openxmlformats.org/drawingml/2006/table">
            <a:tbl>
              <a:tblPr/>
              <a:tblGrid>
                <a:gridCol w="637272">
                  <a:extLst>
                    <a:ext uri="{9D8B030D-6E8A-4147-A177-3AD203B41FA5}">
                      <a16:colId xmlns="" xmlns:a16="http://schemas.microsoft.com/office/drawing/2014/main" val="20000"/>
                    </a:ext>
                  </a:extLst>
                </a:gridCol>
                <a:gridCol w="7183670">
                  <a:extLst>
                    <a:ext uri="{9D8B030D-6E8A-4147-A177-3AD203B41FA5}">
                      <a16:colId xmlns="" xmlns:a16="http://schemas.microsoft.com/office/drawing/2014/main" val="20001"/>
                    </a:ext>
                  </a:extLst>
                </a:gridCol>
              </a:tblGrid>
              <a:tr h="550248">
                <a:tc>
                  <a:txBody>
                    <a:bodyPr/>
                    <a:lstStyle/>
                    <a:p>
                      <a:pPr algn="ctr" fontAlgn="ctr"/>
                      <a:r>
                        <a:rPr lang="en-US" sz="1600" b="1" i="0" u="none" strike="noStrike" dirty="0">
                          <a:solidFill>
                            <a:schemeClr val="tx1"/>
                          </a:solidFill>
                          <a:latin typeface="Calibri" pitchFamily="34" charset="0"/>
                          <a:cs typeface="Calibri" pitchFamily="34" charset="0"/>
                        </a:rPr>
                        <a:t>1</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1" indent="0" algn="just" defTabSz="914400" rtl="0" eaLnBrk="1" fontAlgn="ctr" latinLnBrk="0" hangingPunct="1">
                        <a:lnSpc>
                          <a:spcPct val="100000"/>
                        </a:lnSpc>
                        <a:spcBef>
                          <a:spcPts val="0"/>
                        </a:spcBef>
                        <a:spcAft>
                          <a:spcPts val="0"/>
                        </a:spcAft>
                        <a:buClrTx/>
                        <a:buSzTx/>
                        <a:buFontTx/>
                        <a:buNone/>
                        <a:tabLst/>
                        <a:defRPr/>
                      </a:pPr>
                      <a:r>
                        <a:rPr lang="en-US" sz="1600" b="1" dirty="0" smtClean="0">
                          <a:solidFill>
                            <a:schemeClr val="tx1"/>
                          </a:solidFill>
                          <a:latin typeface="Calibri" pitchFamily="34" charset="0"/>
                          <a:cs typeface="Calibri" pitchFamily="34" charset="0"/>
                        </a:rPr>
                        <a:t> </a:t>
                      </a:r>
                      <a:r>
                        <a:rPr kumimoji="0" lang="en-US" sz="1800" b="1" i="1" kern="1200" dirty="0" smtClean="0">
                          <a:solidFill>
                            <a:srgbClr val="FF0000"/>
                          </a:solidFill>
                          <a:latin typeface="Calibri" pitchFamily="34" charset="0"/>
                          <a:ea typeface="+mn-ea"/>
                          <a:cs typeface="Calibri" pitchFamily="34" charset="0"/>
                        </a:rPr>
                        <a:t>Academic calendar </a:t>
                      </a:r>
                      <a:r>
                        <a:rPr lang="en-US" sz="1600" b="1" dirty="0" smtClean="0">
                          <a:solidFill>
                            <a:schemeClr val="tx1"/>
                          </a:solidFill>
                          <a:latin typeface="Calibri" pitchFamily="34" charset="0"/>
                          <a:cs typeface="Calibri" pitchFamily="34" charset="0"/>
                        </a:rPr>
                        <a:t>is prepared according to university academic calendar in each semester by the Dean Academics of the Institute. </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0"/>
                  </a:ext>
                </a:extLst>
              </a:tr>
              <a:tr h="327686">
                <a:tc>
                  <a:txBody>
                    <a:bodyPr/>
                    <a:lstStyle/>
                    <a:p>
                      <a:pPr algn="ctr" fontAlgn="ctr"/>
                      <a:r>
                        <a:rPr lang="en-US" sz="1600" b="1" i="0" u="none" strike="noStrike" dirty="0">
                          <a:solidFill>
                            <a:schemeClr val="tx1"/>
                          </a:solidFill>
                          <a:latin typeface="Calibri" pitchFamily="34" charset="0"/>
                          <a:cs typeface="Calibri" pitchFamily="34" charset="0"/>
                        </a:rPr>
                        <a:t>2</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1" indent="0" algn="just" defTabSz="914400" rtl="0" eaLnBrk="1" fontAlgn="ctr" latinLnBrk="0" hangingPunct="1">
                        <a:lnSpc>
                          <a:spcPct val="100000"/>
                        </a:lnSpc>
                        <a:spcBef>
                          <a:spcPts val="0"/>
                        </a:spcBef>
                        <a:spcAft>
                          <a:spcPts val="0"/>
                        </a:spcAft>
                        <a:buClrTx/>
                        <a:buSzTx/>
                        <a:buFontTx/>
                        <a:buNone/>
                        <a:tabLst/>
                        <a:defRPr/>
                      </a:pPr>
                      <a:r>
                        <a:rPr kumimoji="0" lang="en-US" sz="1800" b="1" i="1" kern="1200" dirty="0" smtClean="0">
                          <a:solidFill>
                            <a:srgbClr val="FF6600"/>
                          </a:solidFill>
                          <a:latin typeface="Calibri" pitchFamily="34" charset="0"/>
                          <a:ea typeface="+mn-ea"/>
                          <a:cs typeface="Calibri" pitchFamily="34" charset="0"/>
                        </a:rPr>
                        <a:t>Subject choice</a:t>
                      </a:r>
                      <a:r>
                        <a:rPr kumimoji="0" lang="en-US" sz="1600" b="1" kern="1200" dirty="0" smtClean="0">
                          <a:solidFill>
                            <a:srgbClr val="FF6600"/>
                          </a:solidFill>
                          <a:latin typeface="Calibri" pitchFamily="34" charset="0"/>
                          <a:ea typeface="+mn-ea"/>
                          <a:cs typeface="Calibri" pitchFamily="34" charset="0"/>
                        </a:rPr>
                        <a:t> </a:t>
                      </a:r>
                      <a:r>
                        <a:rPr lang="en-US" sz="1600" b="1" dirty="0" smtClean="0">
                          <a:solidFill>
                            <a:schemeClr val="tx1"/>
                          </a:solidFill>
                          <a:latin typeface="Calibri" pitchFamily="34" charset="0"/>
                          <a:cs typeface="Calibri" pitchFamily="34" charset="0"/>
                        </a:rPr>
                        <a:t>is taken from each faculty member of department.</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805436">
                <a:tc>
                  <a:txBody>
                    <a:bodyPr/>
                    <a:lstStyle/>
                    <a:p>
                      <a:pPr algn="ctr" fontAlgn="ctr"/>
                      <a:r>
                        <a:rPr lang="en-US" sz="1600" b="1" i="0" u="none" strike="noStrike" dirty="0" smtClean="0">
                          <a:solidFill>
                            <a:schemeClr val="tx1"/>
                          </a:solidFill>
                          <a:latin typeface="Calibri" pitchFamily="34" charset="0"/>
                          <a:cs typeface="Calibri" pitchFamily="34" charset="0"/>
                        </a:rPr>
                        <a:t>3</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1" indent="0" algn="just" defTabSz="914400" rtl="0" eaLnBrk="1" fontAlgn="ctr" latinLnBrk="0" hangingPunct="1">
                        <a:lnSpc>
                          <a:spcPct val="100000"/>
                        </a:lnSpc>
                        <a:spcBef>
                          <a:spcPts val="0"/>
                        </a:spcBef>
                        <a:spcAft>
                          <a:spcPts val="0"/>
                        </a:spcAft>
                        <a:buClrTx/>
                        <a:buSzTx/>
                        <a:buFontTx/>
                        <a:buNone/>
                        <a:tabLst/>
                        <a:defRPr/>
                      </a:pPr>
                      <a:r>
                        <a:rPr kumimoji="0" lang="en-US" sz="1800" b="1" i="1" kern="1200" dirty="0" smtClean="0">
                          <a:solidFill>
                            <a:srgbClr val="FF0000"/>
                          </a:solidFill>
                          <a:latin typeface="Calibri" pitchFamily="34" charset="0"/>
                          <a:ea typeface="+mn-ea"/>
                          <a:cs typeface="Calibri" pitchFamily="34" charset="0"/>
                        </a:rPr>
                        <a:t>Subject allotment </a:t>
                      </a:r>
                      <a:r>
                        <a:rPr lang="en-US" sz="1600" b="1" dirty="0" smtClean="0">
                          <a:solidFill>
                            <a:schemeClr val="tx1"/>
                          </a:solidFill>
                          <a:latin typeface="Calibri" pitchFamily="34" charset="0"/>
                          <a:cs typeface="Calibri" pitchFamily="34" charset="0"/>
                        </a:rPr>
                        <a:t>is done on the basis of experience and expertise of an individual decided by the Head of the Department on the basis of choices</a:t>
                      </a:r>
                      <a:r>
                        <a:rPr lang="en-US" sz="1600" b="1" baseline="0" dirty="0" smtClean="0">
                          <a:solidFill>
                            <a:schemeClr val="tx1"/>
                          </a:solidFill>
                          <a:latin typeface="Calibri" pitchFamily="34" charset="0"/>
                          <a:cs typeface="Calibri" pitchFamily="34" charset="0"/>
                        </a:rPr>
                        <a:t> given </a:t>
                      </a:r>
                      <a:r>
                        <a:rPr lang="en-US" sz="1600" b="1" dirty="0" smtClean="0">
                          <a:solidFill>
                            <a:schemeClr val="tx1"/>
                          </a:solidFill>
                          <a:latin typeface="Calibri" pitchFamily="34" charset="0"/>
                          <a:cs typeface="Calibri" pitchFamily="34" charset="0"/>
                        </a:rPr>
                        <a:t>by the faculty.</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748943">
                <a:tc>
                  <a:txBody>
                    <a:bodyPr/>
                    <a:lstStyle/>
                    <a:p>
                      <a:pPr algn="ctr" fontAlgn="ctr"/>
                      <a:r>
                        <a:rPr lang="en-US" sz="1600" b="1" i="0" u="none" strike="noStrike" dirty="0">
                          <a:solidFill>
                            <a:schemeClr val="tx1"/>
                          </a:solidFill>
                          <a:latin typeface="Calibri" pitchFamily="34" charset="0"/>
                          <a:cs typeface="Calibri" pitchFamily="34" charset="0"/>
                        </a:rPr>
                        <a:t>4</a:t>
                      </a: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1" indent="0" algn="just" defTabSz="914400" rtl="0" eaLnBrk="1" fontAlgn="ctr" latinLnBrk="0" hangingPunct="1">
                        <a:lnSpc>
                          <a:spcPct val="100000"/>
                        </a:lnSpc>
                        <a:spcBef>
                          <a:spcPts val="0"/>
                        </a:spcBef>
                        <a:spcAft>
                          <a:spcPts val="0"/>
                        </a:spcAft>
                        <a:buClrTx/>
                        <a:buSzTx/>
                        <a:buFontTx/>
                        <a:buNone/>
                        <a:tabLst/>
                        <a:defRPr/>
                      </a:pPr>
                      <a:r>
                        <a:rPr kumimoji="0" lang="en-US" sz="1800" b="1" i="1" kern="1200" dirty="0" smtClean="0">
                          <a:solidFill>
                            <a:srgbClr val="FF6600"/>
                          </a:solidFill>
                          <a:latin typeface="Calibri" pitchFamily="34" charset="0"/>
                          <a:ea typeface="+mn-ea"/>
                          <a:cs typeface="Calibri" pitchFamily="34" charset="0"/>
                        </a:rPr>
                        <a:t>Timetable</a:t>
                      </a:r>
                      <a:r>
                        <a:rPr lang="en-US" sz="1600" b="1" dirty="0" smtClean="0">
                          <a:solidFill>
                            <a:schemeClr val="tx1"/>
                          </a:solidFill>
                          <a:latin typeface="Calibri" pitchFamily="34" charset="0"/>
                          <a:cs typeface="Calibri" pitchFamily="34" charset="0"/>
                        </a:rPr>
                        <a:t> Coordinator of individual department </a:t>
                      </a:r>
                      <a:r>
                        <a:rPr kumimoji="0" lang="en-US" sz="1600" b="1" kern="1200" dirty="0" smtClean="0">
                          <a:solidFill>
                            <a:schemeClr val="tx1"/>
                          </a:solidFill>
                          <a:latin typeface="Calibri" pitchFamily="34" charset="0"/>
                          <a:ea typeface="+mn-ea"/>
                          <a:cs typeface="Calibri" pitchFamily="34" charset="0"/>
                        </a:rPr>
                        <a:t>prepares the class-wise and faculty-wise  timetable </a:t>
                      </a:r>
                      <a:r>
                        <a:rPr lang="en-US" sz="1600" b="1" dirty="0" smtClean="0">
                          <a:solidFill>
                            <a:schemeClr val="tx1"/>
                          </a:solidFill>
                          <a:latin typeface="Calibri" pitchFamily="34" charset="0"/>
                          <a:cs typeface="Calibri" pitchFamily="34" charset="0"/>
                        </a:rPr>
                        <a:t>as per the university guidelines for the number of credit hours for each subject prior to the commencement of the semester. </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3"/>
                  </a:ext>
                </a:extLst>
              </a:tr>
              <a:tr h="348858">
                <a:tc>
                  <a:txBody>
                    <a:bodyPr/>
                    <a:lstStyle/>
                    <a:p>
                      <a:pPr algn="ctr" fontAlgn="ctr"/>
                      <a:r>
                        <a:rPr lang="en-US" sz="1600" b="1" i="0" u="none" strike="noStrike" dirty="0" smtClean="0">
                          <a:solidFill>
                            <a:schemeClr val="tx1"/>
                          </a:solidFill>
                          <a:latin typeface="Calibri" pitchFamily="34" charset="0"/>
                          <a:cs typeface="Calibri" pitchFamily="34" charset="0"/>
                        </a:rPr>
                        <a:t>5</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1" indent="0" algn="just" defTabSz="914400" rtl="0" eaLnBrk="1" fontAlgn="ctr" latinLnBrk="0" hangingPunct="1">
                        <a:lnSpc>
                          <a:spcPct val="100000"/>
                        </a:lnSpc>
                        <a:spcBef>
                          <a:spcPts val="0"/>
                        </a:spcBef>
                        <a:spcAft>
                          <a:spcPts val="0"/>
                        </a:spcAft>
                        <a:buClrTx/>
                        <a:buSzTx/>
                        <a:buFontTx/>
                        <a:buNone/>
                        <a:tabLst/>
                        <a:defRPr/>
                      </a:pPr>
                      <a:r>
                        <a:rPr kumimoji="0" lang="en-US" sz="1800" b="1" i="1" kern="1200" dirty="0" smtClean="0">
                          <a:solidFill>
                            <a:srgbClr val="FF0000"/>
                          </a:solidFill>
                          <a:latin typeface="Calibri" pitchFamily="34" charset="0"/>
                          <a:ea typeface="+mn-ea"/>
                          <a:cs typeface="Calibri" pitchFamily="34" charset="0"/>
                        </a:rPr>
                        <a:t>Lecture Plan </a:t>
                      </a:r>
                      <a:r>
                        <a:rPr lang="en-US" sz="1600" b="1" dirty="0" smtClean="0">
                          <a:solidFill>
                            <a:schemeClr val="tx1"/>
                          </a:solidFill>
                          <a:latin typeface="Calibri" pitchFamily="34" charset="0"/>
                          <a:cs typeface="Calibri" pitchFamily="34" charset="0"/>
                        </a:rPr>
                        <a:t>and </a:t>
                      </a:r>
                      <a:r>
                        <a:rPr kumimoji="0" lang="en-US" sz="1800" b="1" i="1" kern="1200" dirty="0" smtClean="0">
                          <a:solidFill>
                            <a:srgbClr val="FF0000"/>
                          </a:solidFill>
                          <a:latin typeface="Calibri" pitchFamily="34" charset="0"/>
                          <a:ea typeface="+mn-ea"/>
                          <a:cs typeface="Calibri" pitchFamily="34" charset="0"/>
                        </a:rPr>
                        <a:t>Course file </a:t>
                      </a:r>
                      <a:r>
                        <a:rPr lang="en-US" sz="1600" b="1" dirty="0" smtClean="0">
                          <a:solidFill>
                            <a:schemeClr val="tx1"/>
                          </a:solidFill>
                          <a:latin typeface="Calibri" pitchFamily="34" charset="0"/>
                          <a:cs typeface="Calibri" pitchFamily="34" charset="0"/>
                        </a:rPr>
                        <a:t>are prepared.</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805436">
                <a:tc>
                  <a:txBody>
                    <a:bodyPr/>
                    <a:lstStyle/>
                    <a:p>
                      <a:pPr algn="ctr" fontAlgn="ctr"/>
                      <a:r>
                        <a:rPr lang="en-US" sz="1600" b="1" i="0" u="none" strike="noStrike" dirty="0" smtClean="0">
                          <a:solidFill>
                            <a:schemeClr val="tx1"/>
                          </a:solidFill>
                          <a:latin typeface="Calibri" pitchFamily="34" charset="0"/>
                          <a:cs typeface="Calibri" pitchFamily="34" charset="0"/>
                        </a:rPr>
                        <a:t>6</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1" indent="0" algn="just" defTabSz="914400" rtl="0" eaLnBrk="1" fontAlgn="ctr" latinLnBrk="0" hangingPunct="1">
                        <a:lnSpc>
                          <a:spcPct val="100000"/>
                        </a:lnSpc>
                        <a:spcBef>
                          <a:spcPts val="0"/>
                        </a:spcBef>
                        <a:spcAft>
                          <a:spcPts val="0"/>
                        </a:spcAft>
                        <a:buClrTx/>
                        <a:buSzTx/>
                        <a:buFontTx/>
                        <a:buNone/>
                        <a:tabLst/>
                        <a:defRPr/>
                      </a:pPr>
                      <a:r>
                        <a:rPr kumimoji="0" lang="en-US" sz="1800" b="1" i="1" kern="1200" dirty="0" smtClean="0">
                          <a:solidFill>
                            <a:srgbClr val="FF6600"/>
                          </a:solidFill>
                          <a:latin typeface="Calibri" pitchFamily="34" charset="0"/>
                          <a:ea typeface="+mn-ea"/>
                          <a:cs typeface="Calibri" pitchFamily="34" charset="0"/>
                        </a:rPr>
                        <a:t>Modern teaching aids </a:t>
                      </a:r>
                      <a:r>
                        <a:rPr kumimoji="0" lang="en-US" sz="1600" b="1" kern="1200" dirty="0" smtClean="0">
                          <a:solidFill>
                            <a:schemeClr val="tx1"/>
                          </a:solidFill>
                          <a:latin typeface="Calibri" pitchFamily="34" charset="0"/>
                          <a:ea typeface="+mn-ea"/>
                          <a:cs typeface="Calibri" pitchFamily="34" charset="0"/>
                        </a:rPr>
                        <a:t>such as </a:t>
                      </a:r>
                      <a:r>
                        <a:rPr kumimoji="0" lang="en-US" altLang="en-US" sz="1600" b="1" kern="1200" dirty="0" smtClean="0">
                          <a:solidFill>
                            <a:schemeClr val="tx1"/>
                          </a:solidFill>
                          <a:latin typeface="Calibri" pitchFamily="34" charset="0"/>
                          <a:ea typeface="+mn-ea"/>
                          <a:cs typeface="Calibri" pitchFamily="34" charset="0"/>
                        </a:rPr>
                        <a:t>Smart Boards(07), Multimedia Video room(01), Smart Lecture rooms(11) and Wi-Fi &amp; Excellent Internet facility in campus</a:t>
                      </a:r>
                      <a:r>
                        <a:rPr kumimoji="0" lang="en-IN" altLang="en-US" sz="1600" b="1" kern="1200" baseline="0" dirty="0" smtClean="0">
                          <a:solidFill>
                            <a:schemeClr val="tx1"/>
                          </a:solidFill>
                          <a:latin typeface="Calibri" pitchFamily="34" charset="0"/>
                          <a:ea typeface="+mn-ea"/>
                          <a:cs typeface="Calibri" pitchFamily="34" charset="0"/>
                        </a:rPr>
                        <a:t> </a:t>
                      </a:r>
                      <a:r>
                        <a:rPr lang="en-US" sz="1600" b="1" dirty="0" smtClean="0">
                          <a:solidFill>
                            <a:schemeClr val="tx1"/>
                          </a:solidFill>
                          <a:latin typeface="Calibri" pitchFamily="34" charset="0"/>
                          <a:cs typeface="Calibri" pitchFamily="34" charset="0"/>
                        </a:rPr>
                        <a:t>are used for effective course delivery.</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805436">
                <a:tc>
                  <a:txBody>
                    <a:bodyPr/>
                    <a:lstStyle/>
                    <a:p>
                      <a:pPr algn="ctr" fontAlgn="ctr"/>
                      <a:r>
                        <a:rPr lang="en-US" sz="1600" b="1" i="0" u="none" strike="noStrike" dirty="0" smtClean="0">
                          <a:solidFill>
                            <a:schemeClr val="tx1"/>
                          </a:solidFill>
                          <a:latin typeface="Calibri" pitchFamily="34" charset="0"/>
                          <a:ea typeface="Segoe UI Black" pitchFamily="34" charset="0"/>
                          <a:cs typeface="Calibri" pitchFamily="34" charset="0"/>
                        </a:rPr>
                        <a:t>7</a:t>
                      </a:r>
                      <a:endParaRPr lang="en-US" sz="1600" b="1" i="0" u="none" strike="noStrike" dirty="0">
                        <a:solidFill>
                          <a:schemeClr val="tx1"/>
                        </a:solidFill>
                        <a:latin typeface="Calibri" pitchFamily="34" charset="0"/>
                        <a:ea typeface="Segoe UI Black"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alibri" pitchFamily="34" charset="0"/>
                          <a:ea typeface="Segoe UI Black" pitchFamily="34" charset="0"/>
                          <a:cs typeface="Calibri" pitchFamily="34" charset="0"/>
                        </a:rPr>
                        <a:t> </a:t>
                      </a:r>
                      <a:r>
                        <a:rPr kumimoji="0" lang="en-US" sz="1800" b="1" i="1" kern="1200" dirty="0" smtClean="0">
                          <a:solidFill>
                            <a:srgbClr val="FF0000"/>
                          </a:solidFill>
                          <a:latin typeface="Calibri" pitchFamily="34" charset="0"/>
                          <a:ea typeface="+mn-ea"/>
                          <a:cs typeface="Calibri" pitchFamily="34" charset="0"/>
                        </a:rPr>
                        <a:t>Identification of </a:t>
                      </a:r>
                      <a:r>
                        <a:rPr kumimoji="0" lang="en-US" sz="1800" b="1" i="1" kern="1200" dirty="0" smtClean="0">
                          <a:solidFill>
                            <a:srgbClr val="FF0000"/>
                          </a:solidFill>
                          <a:latin typeface="Calibri" pitchFamily="34" charset="0"/>
                          <a:ea typeface="+mn-ea"/>
                          <a:cs typeface="Calibri" pitchFamily="34" charset="0"/>
                        </a:rPr>
                        <a:t>slow</a:t>
                      </a:r>
                      <a:r>
                        <a:rPr kumimoji="0" lang="en-US" sz="1800" b="1" i="1" kern="1200" baseline="0" dirty="0" smtClean="0">
                          <a:solidFill>
                            <a:srgbClr val="FF0000"/>
                          </a:solidFill>
                          <a:latin typeface="Calibri" pitchFamily="34" charset="0"/>
                          <a:ea typeface="+mn-ea"/>
                          <a:cs typeface="Calibri" pitchFamily="34" charset="0"/>
                        </a:rPr>
                        <a:t> learner</a:t>
                      </a:r>
                      <a:r>
                        <a:rPr kumimoji="0" lang="en-US" sz="1800" b="1" i="1" kern="1200" dirty="0" smtClean="0">
                          <a:solidFill>
                            <a:srgbClr val="FF0000"/>
                          </a:solidFill>
                          <a:latin typeface="Calibri" pitchFamily="34" charset="0"/>
                          <a:ea typeface="+mn-ea"/>
                          <a:cs typeface="Calibri" pitchFamily="34" charset="0"/>
                        </a:rPr>
                        <a:t> </a:t>
                      </a:r>
                      <a:r>
                        <a:rPr kumimoji="0" lang="en-US" sz="1800" b="1" i="1" kern="1200" dirty="0" smtClean="0">
                          <a:solidFill>
                            <a:srgbClr val="FF0000"/>
                          </a:solidFill>
                          <a:latin typeface="Calibri" pitchFamily="34" charset="0"/>
                          <a:ea typeface="+mn-ea"/>
                          <a:cs typeface="Calibri" pitchFamily="34" charset="0"/>
                        </a:rPr>
                        <a:t>students </a:t>
                      </a:r>
                      <a:r>
                        <a:rPr lang="en-US" sz="1600" b="1" dirty="0" smtClean="0">
                          <a:solidFill>
                            <a:schemeClr val="tx1"/>
                          </a:solidFill>
                          <a:latin typeface="Calibri" pitchFamily="34" charset="0"/>
                          <a:ea typeface="Segoe UI Black" pitchFamily="34" charset="0"/>
                          <a:cs typeface="Calibri" pitchFamily="34" charset="0"/>
                        </a:rPr>
                        <a:t>is done on the basis of their performance in class </a:t>
                      </a:r>
                      <a:r>
                        <a:rPr lang="en-US" sz="1600" b="1" dirty="0" smtClean="0">
                          <a:solidFill>
                            <a:schemeClr val="tx1"/>
                          </a:solidFill>
                          <a:latin typeface="Calibri" pitchFamily="34" charset="0"/>
                          <a:ea typeface="Segoe UI Black" pitchFamily="34" charset="0"/>
                          <a:cs typeface="Calibri" pitchFamily="34" charset="0"/>
                        </a:rPr>
                        <a:t>test</a:t>
                      </a:r>
                      <a:r>
                        <a:rPr lang="en-US" sz="1600" b="1" baseline="0" dirty="0" smtClean="0">
                          <a:solidFill>
                            <a:schemeClr val="tx1"/>
                          </a:solidFill>
                          <a:latin typeface="Calibri" pitchFamily="34" charset="0"/>
                          <a:ea typeface="Segoe UI Black" pitchFamily="34" charset="0"/>
                          <a:cs typeface="Calibri" pitchFamily="34" charset="0"/>
                        </a:rPr>
                        <a:t> </a:t>
                      </a:r>
                      <a:r>
                        <a:rPr lang="en-US" sz="1600" b="1" baseline="0" dirty="0" smtClean="0">
                          <a:solidFill>
                            <a:schemeClr val="tx1"/>
                          </a:solidFill>
                          <a:latin typeface="Calibri" pitchFamily="34" charset="0"/>
                          <a:ea typeface="Segoe UI Black" pitchFamily="34" charset="0"/>
                          <a:cs typeface="Calibri" pitchFamily="34" charset="0"/>
                        </a:rPr>
                        <a:t>1. The students  generally securing less than 40% marks and on the basis of report received from their mentors, they are considered </a:t>
                      </a:r>
                      <a:r>
                        <a:rPr lang="en-US" sz="1600" b="1" baseline="0" dirty="0" smtClean="0">
                          <a:solidFill>
                            <a:schemeClr val="tx1"/>
                          </a:solidFill>
                          <a:latin typeface="Calibri" pitchFamily="34" charset="0"/>
                          <a:ea typeface="Segoe UI Black" pitchFamily="34" charset="0"/>
                          <a:cs typeface="Calibri" pitchFamily="34" charset="0"/>
                        </a:rPr>
                        <a:t>as slow learners.</a:t>
                      </a:r>
                      <a:r>
                        <a:rPr lang="en-US" sz="1600" b="1" dirty="0" smtClean="0">
                          <a:solidFill>
                            <a:schemeClr val="tx1"/>
                          </a:solidFill>
                          <a:latin typeface="Calibri" pitchFamily="34" charset="0"/>
                          <a:ea typeface="Segoe UI Black" pitchFamily="34" charset="0"/>
                          <a:cs typeface="Calibri" pitchFamily="34" charset="0"/>
                        </a:rPr>
                        <a:t> </a:t>
                      </a:r>
                      <a:endParaRPr lang="en-US" sz="1600" b="1" dirty="0" smtClean="0">
                        <a:solidFill>
                          <a:schemeClr val="tx1"/>
                        </a:solidFill>
                        <a:latin typeface="Calibri" pitchFamily="34" charset="0"/>
                        <a:ea typeface="Segoe UI Black"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58000">
                          <a:srgbClr val="FFE6D5"/>
                        </a:gs>
                        <a:gs pos="73412">
                          <a:schemeClr val="accent4"/>
                        </a:gs>
                        <a:gs pos="72825">
                          <a:srgbClr val="FFCAA7"/>
                        </a:gs>
                        <a:gs pos="71650">
                          <a:srgbClr val="FFCBA8"/>
                        </a:gs>
                        <a:gs pos="69301">
                          <a:srgbClr val="FFCCAA"/>
                        </a:gs>
                        <a:gs pos="64602">
                          <a:srgbClr val="FFCFAF"/>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7" name="Slide Number Placeholder 6"/>
          <p:cNvSpPr>
            <a:spLocks noGrp="1"/>
          </p:cNvSpPr>
          <p:nvPr>
            <p:ph type="sldNum" sz="quarter" idx="12"/>
          </p:nvPr>
        </p:nvSpPr>
        <p:spPr/>
        <p:txBody>
          <a:bodyPr/>
          <a:lstStyle/>
          <a:p>
            <a:fld id="{6F42FDE4-A7DD-41A7-A0A6-9B649FB43336}" type="slidenum">
              <a:rPr kumimoji="0" lang="en-US" smtClean="0"/>
              <a:pPr/>
              <a:t>25</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3983133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7392" y="195486"/>
            <a:ext cx="8559104" cy="400110"/>
          </a:xfrm>
          <a:prstGeom prst="rect">
            <a:avLst/>
          </a:prstGeom>
        </p:spPr>
        <p:txBody>
          <a:bodyPr wrap="square">
            <a:spAutoFit/>
          </a:bodyPr>
          <a:lstStyle/>
          <a:p>
            <a:pPr algn="ctr"/>
            <a:r>
              <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Teaching – Learning Process (Implementation Details</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)…(2/2) </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267724956"/>
              </p:ext>
            </p:extLst>
          </p:nvPr>
        </p:nvGraphicFramePr>
        <p:xfrm>
          <a:off x="323528" y="591612"/>
          <a:ext cx="7749504" cy="4500418"/>
        </p:xfrm>
        <a:graphic>
          <a:graphicData uri="http://schemas.openxmlformats.org/drawingml/2006/table">
            <a:tbl>
              <a:tblPr/>
              <a:tblGrid>
                <a:gridCol w="631451">
                  <a:extLst>
                    <a:ext uri="{9D8B030D-6E8A-4147-A177-3AD203B41FA5}">
                      <a16:colId xmlns="" xmlns:a16="http://schemas.microsoft.com/office/drawing/2014/main" val="20000"/>
                    </a:ext>
                  </a:extLst>
                </a:gridCol>
                <a:gridCol w="7118053">
                  <a:extLst>
                    <a:ext uri="{9D8B030D-6E8A-4147-A177-3AD203B41FA5}">
                      <a16:colId xmlns="" xmlns:a16="http://schemas.microsoft.com/office/drawing/2014/main" val="20001"/>
                    </a:ext>
                  </a:extLst>
                </a:gridCol>
              </a:tblGrid>
              <a:tr h="290408">
                <a:tc>
                  <a:txBody>
                    <a:bodyPr/>
                    <a:lstStyle/>
                    <a:p>
                      <a:pPr algn="ctr" fontAlgn="ctr"/>
                      <a:r>
                        <a:rPr lang="en-US" sz="1600" b="1" i="0" u="none" strike="noStrike" dirty="0" smtClean="0">
                          <a:solidFill>
                            <a:schemeClr val="tx1"/>
                          </a:solidFill>
                          <a:latin typeface="Calibri" pitchFamily="34" charset="0"/>
                          <a:ea typeface="Segoe UI Black" pitchFamily="34" charset="0"/>
                          <a:cs typeface="Calibri" pitchFamily="34" charset="0"/>
                        </a:rPr>
                        <a:t>8</a:t>
                      </a:r>
                      <a:endParaRPr lang="en-US" sz="1600" b="1" i="0" u="none" strike="noStrike" dirty="0">
                        <a:solidFill>
                          <a:schemeClr val="tx1"/>
                        </a:solidFill>
                        <a:latin typeface="Calibri" pitchFamily="34" charset="0"/>
                        <a:ea typeface="Segoe UI Black"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1" kern="1200" dirty="0" smtClean="0">
                          <a:solidFill>
                            <a:srgbClr val="FF0000"/>
                          </a:solidFill>
                          <a:latin typeface="Calibri" pitchFamily="34" charset="0"/>
                          <a:ea typeface="+mn-ea"/>
                          <a:cs typeface="Calibri" pitchFamily="34" charset="0"/>
                        </a:rPr>
                        <a:t>Students attendance </a:t>
                      </a:r>
                      <a:r>
                        <a:rPr lang="en-US" sz="1600" b="1" dirty="0" smtClean="0">
                          <a:solidFill>
                            <a:schemeClr val="tx1"/>
                          </a:solidFill>
                          <a:latin typeface="Calibri" pitchFamily="34" charset="0"/>
                          <a:ea typeface="Segoe UI Black" pitchFamily="34" charset="0"/>
                          <a:cs typeface="Calibri" pitchFamily="34" charset="0"/>
                        </a:rPr>
                        <a:t>and their </a:t>
                      </a:r>
                      <a:r>
                        <a:rPr lang="en-IN" sz="1600" b="1" dirty="0" smtClean="0">
                          <a:solidFill>
                            <a:schemeClr val="tx1"/>
                          </a:solidFill>
                          <a:latin typeface="Calibri" pitchFamily="34" charset="0"/>
                          <a:ea typeface="Segoe UI Black" pitchFamily="34" charset="0"/>
                          <a:cs typeface="Calibri" pitchFamily="34" charset="0"/>
                        </a:rPr>
                        <a:t>performance in Class Tests </a:t>
                      </a:r>
                      <a:r>
                        <a:rPr lang="en-US" sz="1600" b="1" dirty="0" smtClean="0">
                          <a:solidFill>
                            <a:schemeClr val="tx1"/>
                          </a:solidFill>
                          <a:latin typeface="Calibri" pitchFamily="34" charset="0"/>
                          <a:ea typeface="Segoe UI Black" pitchFamily="34" charset="0"/>
                          <a:cs typeface="Calibri" pitchFamily="34" charset="0"/>
                        </a:rPr>
                        <a:t>is monitored  regularly.</a:t>
                      </a:r>
                      <a:endParaRPr lang="en-US" sz="1600" b="1" dirty="0" smtClean="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76982">
                <a:tc>
                  <a:txBody>
                    <a:bodyPr/>
                    <a:lstStyle/>
                    <a:p>
                      <a:pPr algn="ctr" fontAlgn="ctr"/>
                      <a:r>
                        <a:rPr lang="en-US" sz="1600" b="1" i="0" u="none" strike="noStrike" dirty="0" smtClean="0">
                          <a:solidFill>
                            <a:schemeClr val="tx1"/>
                          </a:solidFill>
                          <a:latin typeface="Calibri" pitchFamily="34" charset="0"/>
                          <a:ea typeface="Segoe UI Black" pitchFamily="34" charset="0"/>
                          <a:cs typeface="Calibri" pitchFamily="34" charset="0"/>
                        </a:rPr>
                        <a:t>9</a:t>
                      </a:r>
                      <a:endParaRPr lang="en-US" sz="1600" b="1" i="0" u="none" strike="noStrike" dirty="0">
                        <a:solidFill>
                          <a:schemeClr val="tx1"/>
                        </a:solidFill>
                        <a:latin typeface="Calibri" pitchFamily="34" charset="0"/>
                        <a:ea typeface="Segoe UI Black"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alibri" pitchFamily="34" charset="0"/>
                          <a:ea typeface="Segoe UI Black" pitchFamily="34" charset="0"/>
                          <a:cs typeface="Calibri" pitchFamily="34" charset="0"/>
                        </a:rPr>
                        <a:t>To improve the performance of weak students  </a:t>
                      </a:r>
                      <a:r>
                        <a:rPr kumimoji="0" lang="en-US" sz="1800" b="1" i="1" kern="1200" dirty="0" smtClean="0">
                          <a:solidFill>
                            <a:schemeClr val="accent1">
                              <a:lumMod val="75000"/>
                            </a:schemeClr>
                          </a:solidFill>
                          <a:latin typeface="Calibri" pitchFamily="34" charset="0"/>
                          <a:ea typeface="Segoe UI Black" pitchFamily="34" charset="0"/>
                          <a:cs typeface="Calibri" pitchFamily="34" charset="0"/>
                        </a:rPr>
                        <a:t>remedial classes </a:t>
                      </a:r>
                      <a:r>
                        <a:rPr lang="en-US" sz="1600" b="1" dirty="0" smtClean="0">
                          <a:solidFill>
                            <a:schemeClr val="tx1"/>
                          </a:solidFill>
                          <a:latin typeface="Calibri" pitchFamily="34" charset="0"/>
                          <a:ea typeface="Segoe UI Black" pitchFamily="34" charset="0"/>
                          <a:cs typeface="Calibri" pitchFamily="34" charset="0"/>
                        </a:rPr>
                        <a:t>are conducted. </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311285">
                <a:tc>
                  <a:txBody>
                    <a:bodyPr/>
                    <a:lstStyle/>
                    <a:p>
                      <a:pPr algn="ctr" fontAlgn="ctr"/>
                      <a:r>
                        <a:rPr lang="en-US" sz="1600" b="1" i="0" u="none" strike="noStrike" dirty="0" smtClean="0">
                          <a:solidFill>
                            <a:schemeClr val="tx1"/>
                          </a:solidFill>
                          <a:latin typeface="Calibri" pitchFamily="34" charset="0"/>
                          <a:ea typeface="Segoe UI Black" pitchFamily="34" charset="0"/>
                          <a:cs typeface="Calibri" pitchFamily="34" charset="0"/>
                        </a:rPr>
                        <a:t>10</a:t>
                      </a:r>
                      <a:endParaRPr lang="en-US" sz="1600" b="1" i="0" u="none" strike="noStrike" dirty="0">
                        <a:solidFill>
                          <a:schemeClr val="tx1"/>
                        </a:solidFill>
                        <a:latin typeface="Calibri" pitchFamily="34" charset="0"/>
                        <a:ea typeface="Segoe UI Black"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1" kern="1200" dirty="0" smtClean="0">
                          <a:solidFill>
                            <a:srgbClr val="FF0000"/>
                          </a:solidFill>
                          <a:latin typeface="Calibri" pitchFamily="34" charset="0"/>
                          <a:ea typeface="+mn-ea"/>
                          <a:cs typeface="Calibri" pitchFamily="34" charset="0"/>
                        </a:rPr>
                        <a:t>Feedback</a:t>
                      </a:r>
                      <a:r>
                        <a:rPr lang="en-US" sz="1600" b="1" dirty="0" smtClean="0">
                          <a:solidFill>
                            <a:schemeClr val="tx1"/>
                          </a:solidFill>
                          <a:latin typeface="Calibri" pitchFamily="34" charset="0"/>
                          <a:cs typeface="Calibri" pitchFamily="34" charset="0"/>
                        </a:rPr>
                        <a:t> from students on all subjects are regularly taken and analyzed.</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16535">
                <a:tc>
                  <a:txBody>
                    <a:bodyPr/>
                    <a:lstStyle/>
                    <a:p>
                      <a:pPr algn="ctr" fontAlgn="ctr"/>
                      <a:r>
                        <a:rPr lang="en-US" sz="1600" b="1" i="0" u="none" strike="noStrike" dirty="0" smtClean="0">
                          <a:solidFill>
                            <a:schemeClr val="tx1"/>
                          </a:solidFill>
                          <a:latin typeface="Calibri" pitchFamily="34" charset="0"/>
                          <a:ea typeface="Segoe UI Black" pitchFamily="34" charset="0"/>
                          <a:cs typeface="Calibri" pitchFamily="34" charset="0"/>
                        </a:rPr>
                        <a:t>11</a:t>
                      </a:r>
                      <a:endParaRPr lang="en-US" sz="1600" b="1" i="0" u="none" strike="noStrike" dirty="0">
                        <a:solidFill>
                          <a:schemeClr val="tx1"/>
                        </a:solidFill>
                        <a:latin typeface="Calibri" pitchFamily="34" charset="0"/>
                        <a:ea typeface="Segoe UI Black"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alibri" pitchFamily="34" charset="0"/>
                          <a:ea typeface="Segoe UI Black" pitchFamily="34" charset="0"/>
                          <a:cs typeface="Calibri" pitchFamily="34" charset="0"/>
                        </a:rPr>
                        <a:t> Parents are informed about the </a:t>
                      </a:r>
                      <a:r>
                        <a:rPr lang="en-US" sz="1800" b="1" i="1" dirty="0" smtClean="0">
                          <a:solidFill>
                            <a:schemeClr val="accent1">
                              <a:lumMod val="75000"/>
                            </a:schemeClr>
                          </a:solidFill>
                          <a:latin typeface="Calibri" pitchFamily="34" charset="0"/>
                          <a:ea typeface="Segoe UI Black" pitchFamily="34" charset="0"/>
                          <a:cs typeface="Calibri" pitchFamily="34" charset="0"/>
                        </a:rPr>
                        <a:t>performance</a:t>
                      </a:r>
                      <a:r>
                        <a:rPr lang="en-US" sz="1600" b="1" dirty="0" smtClean="0">
                          <a:solidFill>
                            <a:schemeClr val="tx1"/>
                          </a:solidFill>
                          <a:latin typeface="Calibri" pitchFamily="34" charset="0"/>
                          <a:ea typeface="Segoe UI Black" pitchFamily="34" charset="0"/>
                          <a:cs typeface="Calibri" pitchFamily="34" charset="0"/>
                        </a:rPr>
                        <a:t> and attendance of their ward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alibri" pitchFamily="34" charset="0"/>
                          <a:ea typeface="Segoe UI Black" pitchFamily="34" charset="0"/>
                          <a:cs typeface="Calibri" pitchFamily="34" charset="0"/>
                        </a:rPr>
                        <a:t> regular interval by the department.</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99638">
                <a:tc>
                  <a:txBody>
                    <a:bodyPr/>
                    <a:lstStyle/>
                    <a:p>
                      <a:pPr algn="ctr" fontAlgn="ctr"/>
                      <a:r>
                        <a:rPr lang="en-US" sz="1600" b="1" i="0" u="none" strike="noStrike" dirty="0" smtClean="0">
                          <a:solidFill>
                            <a:schemeClr val="tx1"/>
                          </a:solidFill>
                          <a:latin typeface="Calibri" pitchFamily="34" charset="0"/>
                          <a:ea typeface="Segoe UI Black" pitchFamily="34" charset="0"/>
                          <a:cs typeface="Calibri" pitchFamily="34" charset="0"/>
                        </a:rPr>
                        <a:t>12</a:t>
                      </a:r>
                      <a:endParaRPr lang="en-US" sz="1600" b="1" i="0" u="none" strike="noStrike" dirty="0">
                        <a:solidFill>
                          <a:schemeClr val="tx1"/>
                        </a:solidFill>
                        <a:latin typeface="Calibri" pitchFamily="34" charset="0"/>
                        <a:ea typeface="Segoe UI Black"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lvl="0" indent="0" algn="just">
                        <a:buFont typeface="Wingdings" pitchFamily="2" charset="2"/>
                        <a:buNone/>
                      </a:pPr>
                      <a:r>
                        <a:rPr lang="en-US" sz="1600" b="1" dirty="0" smtClean="0">
                          <a:solidFill>
                            <a:schemeClr val="tx1"/>
                          </a:solidFill>
                          <a:latin typeface="Calibri" pitchFamily="34" charset="0"/>
                          <a:cs typeface="Calibri" pitchFamily="34" charset="0"/>
                        </a:rPr>
                        <a:t> </a:t>
                      </a:r>
                      <a:r>
                        <a:rPr kumimoji="0" lang="en-US" sz="1800" b="1" i="1" kern="1200" dirty="0" smtClean="0">
                          <a:solidFill>
                            <a:srgbClr val="FF0000"/>
                          </a:solidFill>
                          <a:latin typeface="Calibri" pitchFamily="34" charset="0"/>
                          <a:ea typeface="+mn-ea"/>
                          <a:cs typeface="Calibri" pitchFamily="34" charset="0"/>
                        </a:rPr>
                        <a:t>Regular monitoring </a:t>
                      </a:r>
                      <a:r>
                        <a:rPr lang="en-US" sz="1600" b="1" dirty="0" smtClean="0">
                          <a:solidFill>
                            <a:schemeClr val="tx1"/>
                          </a:solidFill>
                          <a:latin typeface="Calibri" pitchFamily="34" charset="0"/>
                          <a:cs typeface="Calibri" pitchFamily="34" charset="0"/>
                        </a:rPr>
                        <a:t>of course coverage and student attendance is done.</a:t>
                      </a:r>
                      <a:endParaRPr lang="en-US" sz="1600" b="1"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16535">
                <a:tc>
                  <a:txBody>
                    <a:bodyPr/>
                    <a:lstStyle/>
                    <a:p>
                      <a:pPr algn="ctr" fontAlgn="ctr"/>
                      <a:r>
                        <a:rPr lang="en-US" sz="1600" b="1" i="0" u="none" strike="noStrike" dirty="0" smtClean="0">
                          <a:solidFill>
                            <a:schemeClr val="tx1"/>
                          </a:solidFill>
                          <a:latin typeface="Calibri" pitchFamily="34" charset="0"/>
                          <a:ea typeface="Segoe UI Black" pitchFamily="34" charset="0"/>
                          <a:cs typeface="Calibri" pitchFamily="34" charset="0"/>
                        </a:rPr>
                        <a:t>13</a:t>
                      </a:r>
                      <a:endParaRPr lang="en-US" sz="1600" b="1" i="0" u="none" strike="noStrike" dirty="0">
                        <a:solidFill>
                          <a:schemeClr val="tx1"/>
                        </a:solidFill>
                        <a:latin typeface="Calibri" pitchFamily="34" charset="0"/>
                        <a:ea typeface="Segoe UI Black"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lvl="0" indent="0" algn="just">
                        <a:buFont typeface="Wingdings" pitchFamily="2" charset="2"/>
                        <a:buNone/>
                      </a:pPr>
                      <a:r>
                        <a:rPr kumimoji="0" lang="en-US" sz="1600" b="1" kern="1200" baseline="0" dirty="0" smtClean="0">
                          <a:solidFill>
                            <a:schemeClr val="tx1"/>
                          </a:solidFill>
                          <a:latin typeface="Calibri" pitchFamily="34" charset="0"/>
                          <a:ea typeface="+mn-ea"/>
                          <a:cs typeface="Calibri" pitchFamily="34" charset="0"/>
                        </a:rPr>
                        <a:t> </a:t>
                      </a:r>
                      <a:r>
                        <a:rPr kumimoji="0" lang="en-US" sz="1800" b="1" i="1" kern="1200" dirty="0" smtClean="0">
                          <a:solidFill>
                            <a:schemeClr val="accent1">
                              <a:lumMod val="75000"/>
                            </a:schemeClr>
                          </a:solidFill>
                          <a:latin typeface="Calibri" pitchFamily="34" charset="0"/>
                          <a:ea typeface="Segoe UI Black" pitchFamily="34" charset="0"/>
                          <a:cs typeface="Calibri" pitchFamily="34" charset="0"/>
                          <a:hlinkClick r:id="rId3" action="ppaction://hlinkfile"/>
                        </a:rPr>
                        <a:t>Personality Development Classes </a:t>
                      </a:r>
                      <a:r>
                        <a:rPr kumimoji="0" lang="en-US" sz="1600" b="1" kern="1200" dirty="0" smtClean="0">
                          <a:solidFill>
                            <a:schemeClr val="tx1"/>
                          </a:solidFill>
                          <a:latin typeface="Calibri" pitchFamily="34" charset="0"/>
                          <a:ea typeface="+mn-ea"/>
                          <a:cs typeface="Calibri" pitchFamily="34" charset="0"/>
                        </a:rPr>
                        <a:t>are organized for students to strengthen their overall personality. </a:t>
                      </a:r>
                      <a:r>
                        <a:rPr lang="en-US" sz="1600" b="1" dirty="0" smtClean="0">
                          <a:solidFill>
                            <a:schemeClr val="tx1"/>
                          </a:solidFill>
                          <a:latin typeface="Calibri" pitchFamily="34" charset="0"/>
                          <a:cs typeface="Calibri" pitchFamily="34" charset="0"/>
                        </a:rPr>
                        <a:t> </a:t>
                      </a:r>
                      <a:endParaRPr lang="en-US" sz="1600" b="1"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16535">
                <a:tc>
                  <a:txBody>
                    <a:bodyPr/>
                    <a:lstStyle/>
                    <a:p>
                      <a:pPr algn="ctr" fontAlgn="ctr"/>
                      <a:r>
                        <a:rPr lang="en-US" sz="1600" b="1" i="0" u="none" strike="noStrike" dirty="0" smtClean="0">
                          <a:solidFill>
                            <a:schemeClr val="tx1"/>
                          </a:solidFill>
                          <a:latin typeface="Calibri" pitchFamily="34" charset="0"/>
                          <a:ea typeface="Segoe UI Black" pitchFamily="34" charset="0"/>
                          <a:cs typeface="Calibri" pitchFamily="34" charset="0"/>
                        </a:rPr>
                        <a:t>14</a:t>
                      </a:r>
                      <a:endParaRPr lang="en-US" sz="1600" b="1" i="0" u="none" strike="noStrike" dirty="0">
                        <a:solidFill>
                          <a:schemeClr val="tx1"/>
                        </a:solidFill>
                        <a:latin typeface="Calibri" pitchFamily="34" charset="0"/>
                        <a:ea typeface="Segoe UI Black"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kern="1200" dirty="0" smtClean="0">
                          <a:solidFill>
                            <a:schemeClr val="tx1"/>
                          </a:solidFill>
                          <a:latin typeface="Calibri" pitchFamily="34" charset="0"/>
                          <a:ea typeface="+mn-ea"/>
                          <a:cs typeface="Calibri" pitchFamily="34" charset="0"/>
                        </a:rPr>
                        <a:t> </a:t>
                      </a:r>
                      <a:r>
                        <a:rPr kumimoji="0" lang="en-US" sz="1800" b="1" i="1" kern="1200" dirty="0" smtClean="0">
                          <a:solidFill>
                            <a:srgbClr val="FF0000"/>
                          </a:solidFill>
                          <a:latin typeface="Calibri" pitchFamily="34" charset="0"/>
                          <a:ea typeface="+mn-ea"/>
                          <a:cs typeface="Calibri" pitchFamily="34" charset="0"/>
                        </a:rPr>
                        <a:t>MOOCs platform </a:t>
                      </a:r>
                      <a:r>
                        <a:rPr kumimoji="0" lang="en-US" sz="1600" b="1" kern="1200" baseline="0" dirty="0" smtClean="0">
                          <a:solidFill>
                            <a:schemeClr val="tx1"/>
                          </a:solidFill>
                          <a:latin typeface="Calibri" pitchFamily="34" charset="0"/>
                          <a:ea typeface="+mn-ea"/>
                          <a:cs typeface="Calibri" pitchFamily="34" charset="0"/>
                        </a:rPr>
                        <a:t>such as </a:t>
                      </a:r>
                      <a:r>
                        <a:rPr kumimoji="0" lang="en-US" sz="1600" b="1" kern="1200" dirty="0" smtClean="0">
                          <a:solidFill>
                            <a:schemeClr val="tx1"/>
                          </a:solidFill>
                          <a:latin typeface="Calibri" pitchFamily="34" charset="0"/>
                          <a:ea typeface="+mn-ea"/>
                          <a:cs typeface="Calibri" pitchFamily="34" charset="0"/>
                        </a:rPr>
                        <a:t>NPTEL, Spoken tutorials and Coursera are used</a:t>
                      </a:r>
                      <a:r>
                        <a:rPr lang="en-US" sz="1600" b="1" dirty="0" smtClean="0">
                          <a:solidFill>
                            <a:schemeClr val="tx1"/>
                          </a:solidFill>
                          <a:latin typeface="Calibri" pitchFamily="34" charset="0"/>
                          <a:cs typeface="Calibri" pitchFamily="34" charset="0"/>
                        </a:rPr>
                        <a:t> to enhance their technical knowledge.</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16535">
                <a:tc>
                  <a:txBody>
                    <a:bodyPr/>
                    <a:lstStyle/>
                    <a:p>
                      <a:pPr algn="ctr" fontAlgn="ctr"/>
                      <a:r>
                        <a:rPr lang="en-US" sz="1600" b="1" i="0" u="none" strike="noStrike" dirty="0" smtClean="0">
                          <a:solidFill>
                            <a:schemeClr val="tx1"/>
                          </a:solidFill>
                          <a:latin typeface="Calibri" pitchFamily="34" charset="0"/>
                          <a:cs typeface="Calibri" pitchFamily="34" charset="0"/>
                        </a:rPr>
                        <a:t>15</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1" kern="1200" dirty="0" smtClean="0">
                          <a:solidFill>
                            <a:schemeClr val="accent1">
                              <a:lumMod val="75000"/>
                            </a:schemeClr>
                          </a:solidFill>
                          <a:latin typeface="Calibri" pitchFamily="34" charset="0"/>
                          <a:ea typeface="Segoe UI Black" pitchFamily="34" charset="0"/>
                          <a:cs typeface="Calibri" pitchFamily="34" charset="0"/>
                        </a:rPr>
                        <a:t>Expert  lectures </a:t>
                      </a:r>
                      <a:r>
                        <a:rPr lang="en-US" sz="1600" b="1" dirty="0" smtClean="0">
                          <a:solidFill>
                            <a:schemeClr val="tx1"/>
                          </a:solidFill>
                          <a:latin typeface="Calibri" pitchFamily="34" charset="0"/>
                          <a:cs typeface="Calibri" pitchFamily="34" charset="0"/>
                        </a:rPr>
                        <a:t>by personnel from academic institutions, research organizations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alibri" pitchFamily="34" charset="0"/>
                          <a:cs typeface="Calibri" pitchFamily="34" charset="0"/>
                        </a:rPr>
                        <a:t> and industries are regularly held.</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16535">
                <a:tc>
                  <a:txBody>
                    <a:bodyPr/>
                    <a:lstStyle/>
                    <a:p>
                      <a:pPr algn="ctr" fontAlgn="ctr"/>
                      <a:r>
                        <a:rPr lang="en-US" sz="1600" b="1" i="0" u="none" strike="noStrike" dirty="0" smtClean="0">
                          <a:solidFill>
                            <a:schemeClr val="tx1"/>
                          </a:solidFill>
                          <a:latin typeface="Calibri" pitchFamily="34" charset="0"/>
                          <a:cs typeface="Calibri" pitchFamily="34" charset="0"/>
                        </a:rPr>
                        <a:t>16</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57150" marR="0" lvl="1" indent="0" algn="just" defTabSz="914400" rtl="0" eaLnBrk="1" fontAlgn="ctr" latinLnBrk="0" hangingPunct="1">
                        <a:lnSpc>
                          <a:spcPct val="100000"/>
                        </a:lnSpc>
                        <a:spcBef>
                          <a:spcPts val="0"/>
                        </a:spcBef>
                        <a:spcAft>
                          <a:spcPts val="0"/>
                        </a:spcAft>
                        <a:buClrTx/>
                        <a:buSzTx/>
                        <a:buFontTx/>
                        <a:buNone/>
                        <a:tabLst/>
                        <a:defRPr/>
                      </a:pPr>
                      <a:r>
                        <a:rPr kumimoji="0" lang="en-US" sz="1800" b="1" i="1" kern="1200" dirty="0" smtClean="0">
                          <a:solidFill>
                            <a:srgbClr val="FF0000"/>
                          </a:solidFill>
                          <a:latin typeface="Calibri" pitchFamily="34" charset="0"/>
                          <a:ea typeface="+mn-ea"/>
                          <a:cs typeface="Calibri" pitchFamily="34" charset="0"/>
                        </a:rPr>
                        <a:t>Lab experiments </a:t>
                      </a:r>
                      <a:r>
                        <a:rPr lang="en-US" sz="1600" b="1" dirty="0" smtClean="0">
                          <a:solidFill>
                            <a:schemeClr val="tx1"/>
                          </a:solidFill>
                          <a:latin typeface="Calibri" pitchFamily="34" charset="0"/>
                          <a:cs typeface="Calibri" pitchFamily="34" charset="0"/>
                        </a:rPr>
                        <a:t>are conducted in accordance with the university curriculum and also beyond the curriculum.</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88247">
                <a:tc>
                  <a:txBody>
                    <a:bodyPr/>
                    <a:lstStyle/>
                    <a:p>
                      <a:pPr algn="ctr" fontAlgn="ctr"/>
                      <a:r>
                        <a:rPr lang="en-US" sz="1600" b="1" i="0" u="none" strike="noStrike" dirty="0" smtClean="0">
                          <a:solidFill>
                            <a:schemeClr val="tx1"/>
                          </a:solidFill>
                          <a:latin typeface="Calibri" pitchFamily="34" charset="0"/>
                          <a:cs typeface="Calibri" pitchFamily="34" charset="0"/>
                        </a:rPr>
                        <a:t>17</a:t>
                      </a:r>
                      <a:endParaRPr lang="en-US" sz="1600" b="1" i="0" u="none" strike="noStrike" dirty="0">
                        <a:solidFill>
                          <a:schemeClr val="tx1"/>
                        </a:solidFill>
                        <a:latin typeface="Calibri" pitchFamily="34" charset="0"/>
                        <a:cs typeface="Calibri" pitchFamily="34" charset="0"/>
                      </a:endParaRPr>
                    </a:p>
                  </a:txBody>
                  <a:tcPr marL="7620" marR="7620" marT="762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lvl="0" indent="0" algn="just">
                        <a:buFont typeface="Wingdings" pitchFamily="2" charset="2"/>
                        <a:buNone/>
                      </a:pPr>
                      <a:r>
                        <a:rPr lang="en-US" sz="1600" b="1" dirty="0" smtClean="0">
                          <a:solidFill>
                            <a:schemeClr val="tx1"/>
                          </a:solidFill>
                          <a:latin typeface="Calibri" pitchFamily="34" charset="0"/>
                          <a:cs typeface="Calibri" pitchFamily="34" charset="0"/>
                        </a:rPr>
                        <a:t>Fully functional </a:t>
                      </a:r>
                      <a:r>
                        <a:rPr lang="en-US" sz="1600" b="1" dirty="0" smtClean="0">
                          <a:solidFill>
                            <a:srgbClr val="FF0000"/>
                          </a:solidFill>
                          <a:latin typeface="Calibri" pitchFamily="34" charset="0"/>
                          <a:cs typeface="Calibri" pitchFamily="34" charset="0"/>
                        </a:rPr>
                        <a:t>Mentor- Mentee</a:t>
                      </a:r>
                      <a:r>
                        <a:rPr lang="en-US" sz="1600" b="1" dirty="0" smtClean="0">
                          <a:solidFill>
                            <a:schemeClr val="tx1"/>
                          </a:solidFill>
                          <a:latin typeface="Calibri" pitchFamily="34" charset="0"/>
                          <a:cs typeface="Calibri" pitchFamily="34" charset="0"/>
                        </a:rPr>
                        <a:t> system in which one Mentor is</a:t>
                      </a:r>
                      <a:r>
                        <a:rPr lang="en-US" sz="1600" b="1" baseline="0" dirty="0" smtClean="0">
                          <a:solidFill>
                            <a:schemeClr val="tx1"/>
                          </a:solidFill>
                          <a:latin typeface="Calibri" pitchFamily="34" charset="0"/>
                          <a:cs typeface="Calibri" pitchFamily="34" charset="0"/>
                        </a:rPr>
                        <a:t> appointed for every 15-20 students who is responsible for their</a:t>
                      </a:r>
                      <a:r>
                        <a:rPr lang="en-US" sz="1600" b="1" dirty="0" smtClean="0">
                          <a:solidFill>
                            <a:schemeClr val="tx1"/>
                          </a:solidFill>
                          <a:latin typeface="Calibri" pitchFamily="34" charset="0"/>
                          <a:cs typeface="Calibri" pitchFamily="34" charset="0"/>
                        </a:rPr>
                        <a:t> academic and overall performance.</a:t>
                      </a:r>
                    </a:p>
                  </a:txBody>
                  <a:tcPr marL="7620" marR="7620" marT="762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7" name="Slide Number Placeholder 6"/>
          <p:cNvSpPr>
            <a:spLocks noGrp="1"/>
          </p:cNvSpPr>
          <p:nvPr>
            <p:ph type="sldNum" sz="quarter" idx="12"/>
          </p:nvPr>
        </p:nvSpPr>
        <p:spPr/>
        <p:txBody>
          <a:bodyPr/>
          <a:lstStyle/>
          <a:p>
            <a:fld id="{6F42FDE4-A7DD-41A7-A0A6-9B649FB43336}" type="slidenum">
              <a:rPr kumimoji="0" lang="en-US" smtClean="0"/>
              <a:pPr/>
              <a:t>26</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4"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4798502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58697112"/>
              </p:ext>
            </p:extLst>
          </p:nvPr>
        </p:nvGraphicFramePr>
        <p:xfrm>
          <a:off x="611560" y="699543"/>
          <a:ext cx="7200800" cy="4274363"/>
        </p:xfrm>
        <a:graphic>
          <a:graphicData uri="http://schemas.openxmlformats.org/drawingml/2006/table">
            <a:tbl>
              <a:tblPr>
                <a:effectLst>
                  <a:outerShdw blurRad="50800" dist="38100" dir="2700000" algn="tl" rotWithShape="0">
                    <a:prstClr val="black">
                      <a:alpha val="40000"/>
                    </a:prstClr>
                  </a:outerShdw>
                </a:effectLst>
              </a:tblPr>
              <a:tblGrid>
                <a:gridCol w="5569758">
                  <a:extLst>
                    <a:ext uri="{9D8B030D-6E8A-4147-A177-3AD203B41FA5}">
                      <a16:colId xmlns:a16="http://schemas.microsoft.com/office/drawing/2014/main" xmlns="" val="20000"/>
                    </a:ext>
                  </a:extLst>
                </a:gridCol>
                <a:gridCol w="1631042"/>
              </a:tblGrid>
              <a:tr h="489339">
                <a:tc>
                  <a:txBody>
                    <a:bodyPr/>
                    <a:lstStyle/>
                    <a:p>
                      <a:pPr algn="ctr" fontAlgn="ctr"/>
                      <a:r>
                        <a:rPr kumimoji="0" lang="en-US" sz="2800" b="1" u="sng" kern="1200" dirty="0" smtClean="0">
                          <a:solidFill>
                            <a:schemeClr val="tx1"/>
                          </a:solidFill>
                          <a:latin typeface="+mn-lt"/>
                          <a:ea typeface="+mn-ea"/>
                          <a:cs typeface="+mn-cs"/>
                        </a:rPr>
                        <a:t>Facilities</a:t>
                      </a:r>
                      <a:endParaRPr kumimoji="0" lang="en-US" sz="2800" b="1" u="sng"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ctr" latinLnBrk="0" hangingPunct="1"/>
                      <a:r>
                        <a:rPr kumimoji="0" lang="en-US" sz="2800" b="1" u="sng" kern="1200" dirty="0" smtClean="0">
                          <a:solidFill>
                            <a:schemeClr val="tx1"/>
                          </a:solidFill>
                          <a:latin typeface="+mn-lt"/>
                          <a:ea typeface="+mn-ea"/>
                          <a:cs typeface="+mn-cs"/>
                        </a:rPr>
                        <a:t>Count</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1"/>
                  </a:ext>
                </a:extLst>
              </a:tr>
              <a:tr h="377004">
                <a:tc>
                  <a:txBody>
                    <a:bodyPr/>
                    <a:lstStyle/>
                    <a:p>
                      <a:pPr algn="l" fontAlgn="ctr"/>
                      <a:r>
                        <a:rPr kumimoji="0" lang="en-US" sz="1800" b="1" kern="1200" dirty="0" smtClean="0">
                          <a:solidFill>
                            <a:schemeClr val="tx1"/>
                          </a:solidFill>
                          <a:latin typeface="+mn-lt"/>
                          <a:ea typeface="+mn-ea"/>
                          <a:cs typeface="+mn-cs"/>
                        </a:rPr>
                        <a:t>Class Rooms       </a:t>
                      </a:r>
                      <a:endParaRPr kumimoji="0" lang="en-US" sz="1800" b="1"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kumimoji="0" lang="en-IN" sz="1800" kern="1200" dirty="0" smtClean="0">
                          <a:solidFill>
                            <a:schemeClr val="tx1"/>
                          </a:solidFill>
                          <a:latin typeface="+mn-lt"/>
                          <a:ea typeface="+mn-ea"/>
                          <a:cs typeface="+mn-cs"/>
                        </a:rPr>
                        <a:t>44</a:t>
                      </a:r>
                      <a:endParaRPr kumimoji="0" lang="en-US" sz="1800" kern="1200" dirty="0" smtClean="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77004">
                <a:tc>
                  <a:txBody>
                    <a:bodyPr/>
                    <a:lstStyle/>
                    <a:p>
                      <a:pPr algn="l" fontAlgn="b"/>
                      <a:r>
                        <a:rPr kumimoji="0" lang="en-US" sz="1800" b="1" kern="1200" dirty="0" smtClean="0">
                          <a:solidFill>
                            <a:schemeClr val="tx1"/>
                          </a:solidFill>
                          <a:latin typeface="+mn-lt"/>
                          <a:ea typeface="+mn-ea"/>
                          <a:cs typeface="+mn-cs"/>
                        </a:rPr>
                        <a:t>Smart </a:t>
                      </a:r>
                      <a:r>
                        <a:rPr kumimoji="0" lang="en-US" sz="1800" b="1" kern="1200" dirty="0" smtClean="0">
                          <a:solidFill>
                            <a:schemeClr val="tx1"/>
                          </a:solidFill>
                          <a:latin typeface="+mn-lt"/>
                          <a:ea typeface="+mn-ea"/>
                          <a:cs typeface="+mn-cs"/>
                        </a:rPr>
                        <a:t>Classrooms</a:t>
                      </a:r>
                      <a:endParaRPr kumimoji="0" lang="en-US" sz="1800" b="1"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sz="1800" dirty="0" smtClean="0"/>
                        <a:t>18</a:t>
                      </a:r>
                      <a:endParaRPr lang="en-IN" sz="1800"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77004">
                <a:tc>
                  <a:txBody>
                    <a:bodyPr/>
                    <a:lstStyle/>
                    <a:p>
                      <a:pPr algn="l" rtl="0" fontAlgn="b"/>
                      <a:r>
                        <a:rPr kumimoji="0" lang="en-US" sz="1800" b="1" kern="1200" dirty="0" smtClean="0">
                          <a:solidFill>
                            <a:schemeClr val="tx1"/>
                          </a:solidFill>
                          <a:latin typeface="+mn-lt"/>
                          <a:ea typeface="+mn-ea"/>
                          <a:cs typeface="+mn-cs"/>
                        </a:rPr>
                        <a:t>Laboratories  </a:t>
                      </a:r>
                      <a:endParaRPr kumimoji="0" lang="en-US" sz="1800" b="1"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kumimoji="0" lang="en-IN" sz="1800" kern="1200" dirty="0" smtClean="0">
                          <a:solidFill>
                            <a:schemeClr val="tx1"/>
                          </a:solidFill>
                          <a:latin typeface="+mn-lt"/>
                          <a:ea typeface="+mn-ea"/>
                          <a:cs typeface="+mn-cs"/>
                        </a:rPr>
                        <a:t>40</a:t>
                      </a:r>
                      <a:endParaRPr kumimoji="0" lang="en-IN" sz="1800"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3"/>
                  </a:ext>
                </a:extLst>
              </a:tr>
              <a:tr h="432140">
                <a:tc>
                  <a:txBody>
                    <a:bodyPr/>
                    <a:lstStyle/>
                    <a:p>
                      <a:pPr lvl="0" algn="l"/>
                      <a:r>
                        <a:rPr kumimoji="0" lang="en-US" altLang="en-US" sz="1800" b="1" kern="1200" dirty="0" smtClean="0">
                          <a:solidFill>
                            <a:schemeClr val="tx1"/>
                          </a:solidFill>
                          <a:latin typeface="+mn-lt"/>
                          <a:ea typeface="+mn-ea"/>
                          <a:cs typeface="+mn-cs"/>
                        </a:rPr>
                        <a:t>Conference </a:t>
                      </a:r>
                      <a:r>
                        <a:rPr kumimoji="0" lang="en-US" altLang="en-US" sz="1800" b="1" kern="1200" dirty="0" smtClean="0">
                          <a:solidFill>
                            <a:schemeClr val="tx1"/>
                          </a:solidFill>
                          <a:latin typeface="+mn-lt"/>
                          <a:ea typeface="+mn-ea"/>
                          <a:cs typeface="+mn-cs"/>
                        </a:rPr>
                        <a:t>room/Seminar hall</a:t>
                      </a:r>
                      <a:endParaRPr kumimoji="0" lang="en-IN" sz="1800" b="1"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kumimoji="0" lang="en-IN" sz="1800" kern="1200" dirty="0" smtClean="0">
                          <a:solidFill>
                            <a:schemeClr val="tx1"/>
                          </a:solidFill>
                          <a:latin typeface="+mn-lt"/>
                          <a:ea typeface="+mn-ea"/>
                          <a:cs typeface="+mn-cs"/>
                        </a:rPr>
                        <a:t>03</a:t>
                      </a:r>
                      <a:endParaRPr kumimoji="0" lang="en-IN" sz="1800"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4"/>
                  </a:ext>
                </a:extLst>
              </a:tr>
              <a:tr h="494854">
                <a:tc>
                  <a:txBody>
                    <a:bodyPr/>
                    <a:lstStyle/>
                    <a:p>
                      <a:pPr algn="l" rtl="0" fontAlgn="b"/>
                      <a:r>
                        <a:rPr kumimoji="0" lang="en-US" sz="1800" b="1" kern="1200" dirty="0" smtClean="0">
                          <a:solidFill>
                            <a:schemeClr val="tx1"/>
                          </a:solidFill>
                          <a:latin typeface="+mn-lt"/>
                          <a:ea typeface="+mn-ea"/>
                          <a:cs typeface="+mn-cs"/>
                        </a:rPr>
                        <a:t>Auditorium</a:t>
                      </a:r>
                      <a:endParaRPr kumimoji="0" lang="en-US" sz="1800" b="1"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kumimoji="0" lang="en-IN" sz="1800" kern="1200" dirty="0" smtClean="0">
                          <a:solidFill>
                            <a:schemeClr val="tx1"/>
                          </a:solidFill>
                          <a:latin typeface="+mn-lt"/>
                          <a:ea typeface="+mn-ea"/>
                          <a:cs typeface="+mn-cs"/>
                        </a:rPr>
                        <a:t>01</a:t>
                      </a:r>
                      <a:endParaRPr kumimoji="0" lang="en-IN" sz="1800"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94854">
                <a:tc>
                  <a:txBody>
                    <a:bodyPr/>
                    <a:lstStyle/>
                    <a:p>
                      <a:pPr algn="l" rtl="0" fontAlgn="b"/>
                      <a:r>
                        <a:rPr kumimoji="0" lang="en-US" sz="1800" b="1" kern="1200" dirty="0" smtClean="0">
                          <a:solidFill>
                            <a:schemeClr val="tx1"/>
                          </a:solidFill>
                          <a:latin typeface="+mn-lt"/>
                          <a:ea typeface="+mn-ea"/>
                          <a:cs typeface="+mn-cs"/>
                        </a:rPr>
                        <a:t>Multimedia Room</a:t>
                      </a:r>
                      <a:endParaRPr kumimoji="0" lang="en-US" sz="1800" b="1"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kumimoji="0" lang="en-IN" sz="1800" kern="1200" dirty="0" smtClean="0">
                          <a:solidFill>
                            <a:schemeClr val="tx1"/>
                          </a:solidFill>
                          <a:latin typeface="+mn-lt"/>
                          <a:ea typeface="+mn-ea"/>
                          <a:cs typeface="+mn-cs"/>
                        </a:rPr>
                        <a:t>01</a:t>
                      </a:r>
                      <a:endParaRPr kumimoji="0" lang="en-IN" sz="1800"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5"/>
                  </a:ext>
                </a:extLst>
              </a:tr>
              <a:tr h="448913">
                <a:tc>
                  <a:txBody>
                    <a:bodyPr/>
                    <a:lstStyle/>
                    <a:p>
                      <a:pPr algn="l" rtl="0" fontAlgn="b"/>
                      <a:r>
                        <a:rPr kumimoji="0" lang="en-US" sz="1800" b="1" kern="1200" dirty="0" smtClean="0">
                          <a:solidFill>
                            <a:schemeClr val="tx1"/>
                          </a:solidFill>
                          <a:latin typeface="+mn-lt"/>
                          <a:ea typeface="+mn-ea"/>
                          <a:cs typeface="+mn-cs"/>
                        </a:rPr>
                        <a:t>Computer Center</a:t>
                      </a:r>
                      <a:endParaRPr kumimoji="0" lang="en-US" sz="1800" b="1"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kumimoji="0" lang="en-IN" sz="1800" kern="1200" dirty="0" smtClean="0">
                          <a:solidFill>
                            <a:schemeClr val="tx1"/>
                          </a:solidFill>
                          <a:latin typeface="+mn-lt"/>
                          <a:ea typeface="+mn-ea"/>
                          <a:cs typeface="+mn-cs"/>
                        </a:rPr>
                        <a:t>01</a:t>
                      </a:r>
                      <a:endParaRPr kumimoji="0" lang="en-IN" sz="1800"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6"/>
                  </a:ext>
                </a:extLst>
              </a:tr>
              <a:tr h="4321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800" b="1" kern="1200" dirty="0" smtClean="0">
                          <a:solidFill>
                            <a:schemeClr val="tx1"/>
                          </a:solidFill>
                          <a:latin typeface="+mn-lt"/>
                          <a:ea typeface="+mn-ea"/>
                          <a:cs typeface="+mn-cs"/>
                        </a:rPr>
                        <a:t>Workshop</a:t>
                      </a:r>
                      <a:endParaRPr kumimoji="0" lang="en-US" sz="1800" b="1" kern="1200" dirty="0" smtClean="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sz="1800" dirty="0" smtClean="0"/>
                        <a:t>01</a:t>
                      </a:r>
                      <a:endParaRPr lang="en-IN" sz="1800"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8"/>
                  </a:ext>
                </a:extLst>
              </a:tr>
              <a:tr h="351111">
                <a:tc>
                  <a:txBody>
                    <a:bodyPr/>
                    <a:lstStyle/>
                    <a:p>
                      <a:pPr algn="l" fontAlgn="b"/>
                      <a:r>
                        <a:rPr kumimoji="0" lang="en-US" sz="1800" b="1" kern="1200" dirty="0" smtClean="0">
                          <a:solidFill>
                            <a:schemeClr val="tx1"/>
                          </a:solidFill>
                          <a:latin typeface="+mn-lt"/>
                          <a:ea typeface="+mn-ea"/>
                          <a:cs typeface="+mn-cs"/>
                        </a:rPr>
                        <a:t>Central Library</a:t>
                      </a:r>
                      <a:endParaRPr kumimoji="0" lang="en-US" sz="1800" b="1" kern="1200" dirty="0">
                        <a:solidFill>
                          <a:schemeClr val="tx1"/>
                        </a:solidFill>
                        <a:latin typeface="+mn-lt"/>
                        <a:ea typeface="+mn-ea"/>
                        <a:cs typeface="+mn-cs"/>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sz="1800" dirty="0" smtClean="0"/>
                        <a:t>01</a:t>
                      </a:r>
                      <a:endParaRPr lang="en-IN" sz="1800"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11"/>
                  </a:ext>
                </a:extLst>
              </a:tr>
            </a:tbl>
          </a:graphicData>
        </a:graphic>
      </p:graphicFrame>
      <p:sp>
        <p:nvSpPr>
          <p:cNvPr id="7" name="Rectangle 6"/>
          <p:cNvSpPr/>
          <p:nvPr/>
        </p:nvSpPr>
        <p:spPr>
          <a:xfrm>
            <a:off x="173624" y="195486"/>
            <a:ext cx="8564992" cy="461665"/>
          </a:xfrm>
          <a:prstGeom prst="rect">
            <a:avLst/>
          </a:prstGeom>
        </p:spPr>
        <p:txBody>
          <a:bodyPr wrap="square">
            <a:spAutoFit/>
          </a:bodyPr>
          <a:lstStyle/>
          <a:p>
            <a:pPr algn="ctr" fontAlgn="b"/>
            <a:r>
              <a:rPr lang="en-US" sz="2400" b="1" dirty="0" smtClean="0">
                <a:solidFill>
                  <a:srgbClr val="7030A0"/>
                </a:solidFill>
                <a:latin typeface="Segoe UI Black" pitchFamily="34" charset="0"/>
                <a:ea typeface="Segoe UI Black" pitchFamily="34" charset="0"/>
              </a:rPr>
              <a:t>Infrastructure</a:t>
            </a:r>
            <a:endParaRPr lang="en-US" sz="2400" b="1" dirty="0">
              <a:solidFill>
                <a:srgbClr val="7030A0"/>
              </a:solidFill>
              <a:latin typeface="Segoe UI Black" pitchFamily="34" charset="0"/>
              <a:ea typeface="Segoe UI Black" pitchFamily="34" charset="0"/>
            </a:endParaRPr>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27</a:t>
            </a:fld>
            <a:endParaRPr kumimoji="0" lang="en-US" dirty="0"/>
          </a:p>
        </p:txBody>
      </p:sp>
      <p:pic>
        <p:nvPicPr>
          <p:cNvPr id="8" name="Picture 7">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179178655"/>
      </p:ext>
    </p:extLst>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51520" y="699542"/>
          <a:ext cx="7858289" cy="4248473"/>
        </p:xfrm>
        <a:graphic>
          <a:graphicData uri="http://schemas.openxmlformats.org/drawingml/2006/table">
            <a:tbl>
              <a:tblPr>
                <a:effectLst>
                  <a:outerShdw blurRad="50800" dist="38100" dir="2700000" algn="tl" rotWithShape="0">
                    <a:prstClr val="black">
                      <a:alpha val="40000"/>
                    </a:prstClr>
                  </a:outerShdw>
                </a:effectLst>
              </a:tblPr>
              <a:tblGrid>
                <a:gridCol w="2088232">
                  <a:extLst>
                    <a:ext uri="{9D8B030D-6E8A-4147-A177-3AD203B41FA5}">
                      <a16:colId xmlns:a16="http://schemas.microsoft.com/office/drawing/2014/main" xmlns="" val="20000"/>
                    </a:ext>
                  </a:extLst>
                </a:gridCol>
                <a:gridCol w="1403605"/>
                <a:gridCol w="1455484"/>
                <a:gridCol w="1455484">
                  <a:extLst>
                    <a:ext uri="{9D8B030D-6E8A-4147-A177-3AD203B41FA5}">
                      <a16:colId xmlns:a16="http://schemas.microsoft.com/office/drawing/2014/main" xmlns="" val="20001"/>
                    </a:ext>
                  </a:extLst>
                </a:gridCol>
                <a:gridCol w="1455484"/>
              </a:tblGrid>
              <a:tr h="518585">
                <a:tc rowSpan="2">
                  <a:txBody>
                    <a:bodyPr/>
                    <a:lstStyle/>
                    <a:p>
                      <a:pPr algn="ctr" fontAlgn="ctr"/>
                      <a:r>
                        <a:rPr lang="en-US" sz="2800" b="1" i="1" u="sng" strike="noStrike" dirty="0" smtClean="0">
                          <a:solidFill>
                            <a:srgbClr val="002060"/>
                          </a:solidFill>
                          <a:latin typeface="Calibri" pitchFamily="34" charset="0"/>
                          <a:cs typeface="Calibri" pitchFamily="34" charset="0"/>
                        </a:rPr>
                        <a:t>Department</a:t>
                      </a:r>
                      <a:r>
                        <a:rPr lang="en-US" sz="3600" b="1" i="1" u="sng" strike="noStrike" dirty="0" smtClean="0">
                          <a:solidFill>
                            <a:srgbClr val="002060"/>
                          </a:solidFill>
                          <a:latin typeface="Calibri" pitchFamily="34" charset="0"/>
                          <a:cs typeface="Calibri" pitchFamily="34" charset="0"/>
                        </a:rPr>
                        <a:t> </a:t>
                      </a:r>
                      <a:r>
                        <a:rPr lang="en-US" sz="2800" b="1" i="0" u="none" strike="noStrike" dirty="0" smtClean="0">
                          <a:solidFill>
                            <a:srgbClr val="002060"/>
                          </a:solidFill>
                          <a:latin typeface="Calibri" pitchFamily="34" charset="0"/>
                          <a:cs typeface="Calibri" pitchFamily="34" charset="0"/>
                        </a:rPr>
                        <a:t>            </a:t>
                      </a:r>
                      <a:endParaRPr lang="en-US" sz="2800" b="1" i="0" u="none" strike="noStrike" dirty="0">
                        <a:solidFill>
                          <a:srgbClr val="002060"/>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2800" b="1" i="1" u="none" strike="noStrike" dirty="0" smtClean="0">
                          <a:solidFill>
                            <a:srgbClr val="002060"/>
                          </a:solidFill>
                          <a:latin typeface="Calibri" pitchFamily="34" charset="0"/>
                          <a:cs typeface="Calibri" pitchFamily="34" charset="0"/>
                        </a:rPr>
                        <a:t>Total</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2800" b="1" i="1" u="none" strike="noStrike" dirty="0" smtClean="0">
                          <a:solidFill>
                            <a:srgbClr val="002060"/>
                          </a:solidFill>
                          <a:latin typeface="Calibri" pitchFamily="34" charset="0"/>
                          <a:cs typeface="Calibri" pitchFamily="34" charset="0"/>
                        </a:rPr>
                        <a:t>Total</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2800" b="1" i="1" u="none" strike="noStrike" dirty="0" smtClean="0">
                          <a:solidFill>
                            <a:srgbClr val="002060"/>
                          </a:solidFill>
                          <a:latin typeface="Calibri" pitchFamily="34" charset="0"/>
                          <a:cs typeface="Calibri" pitchFamily="34" charset="0"/>
                        </a:rPr>
                        <a:t>Total</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2800" b="1" i="1" u="none" strike="noStrike" dirty="0" smtClean="0">
                          <a:solidFill>
                            <a:srgbClr val="002060"/>
                          </a:solidFill>
                          <a:latin typeface="Calibri" pitchFamily="34" charset="0"/>
                          <a:cs typeface="Calibri" pitchFamily="34" charset="0"/>
                        </a:rPr>
                        <a:t>Total</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1"/>
                  </a:ext>
                </a:extLst>
              </a:tr>
              <a:tr h="673009">
                <a:tc vMerge="1">
                  <a:txBody>
                    <a:bodyPr/>
                    <a:lstStyle/>
                    <a:p>
                      <a:pPr algn="ctr" fontAlgn="ctr"/>
                      <a:endParaRPr lang="en-US" sz="2800" b="1" i="0" u="none" strike="noStrike" dirty="0">
                        <a:solidFill>
                          <a:srgbClr val="002060"/>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1E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dirty="0" smtClean="0">
                          <a:solidFill>
                            <a:srgbClr val="002060"/>
                          </a:solidFill>
                          <a:latin typeface="Calibri" pitchFamily="34" charset="0"/>
                          <a:ea typeface="+mn-ea"/>
                          <a:cs typeface="Calibri" pitchFamily="34" charset="0"/>
                        </a:rPr>
                        <a:t>2019-2020</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dirty="0" smtClean="0">
                          <a:solidFill>
                            <a:srgbClr val="002060"/>
                          </a:solidFill>
                          <a:latin typeface="Calibri" pitchFamily="34" charset="0"/>
                          <a:ea typeface="+mn-ea"/>
                          <a:cs typeface="Calibri" pitchFamily="34" charset="0"/>
                        </a:rPr>
                        <a:t>2018-2019</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dirty="0" smtClean="0">
                          <a:solidFill>
                            <a:srgbClr val="002060"/>
                          </a:solidFill>
                          <a:latin typeface="Calibri" pitchFamily="34" charset="0"/>
                          <a:ea typeface="+mn-ea"/>
                          <a:cs typeface="Calibri" pitchFamily="34" charset="0"/>
                        </a:rPr>
                        <a:t>2017-2018</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2400" b="1" i="0" u="none" strike="noStrike" dirty="0" smtClean="0">
                          <a:solidFill>
                            <a:srgbClr val="002060"/>
                          </a:solidFill>
                          <a:latin typeface="Calibri" pitchFamily="34" charset="0"/>
                          <a:cs typeface="Calibri" pitchFamily="34" charset="0"/>
                        </a:rPr>
                        <a:t>2016-2017</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99537">
                <a:tc>
                  <a:txBody>
                    <a:bodyPr/>
                    <a:lstStyle/>
                    <a:p>
                      <a:pPr algn="ctr" rtl="0" fontAlgn="b"/>
                      <a:r>
                        <a:rPr lang="en-US" sz="2000" b="1" i="1" u="none" strike="noStrike" dirty="0" smtClean="0">
                          <a:solidFill>
                            <a:schemeClr val="tx1"/>
                          </a:solidFill>
                          <a:latin typeface="Calibri" pitchFamily="34" charset="0"/>
                          <a:cs typeface="Calibri" pitchFamily="34" charset="0"/>
                        </a:rPr>
                        <a:t>AS&amp;H</a:t>
                      </a:r>
                      <a:endParaRPr lang="en-US" sz="2000" b="1" i="1" u="none" strike="noStrike" dirty="0">
                        <a:solidFill>
                          <a:schemeClr val="tx1"/>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21</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26</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26</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45</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3"/>
                  </a:ext>
                </a:extLst>
              </a:tr>
              <a:tr h="457968">
                <a:tc>
                  <a:txBody>
                    <a:bodyPr/>
                    <a:lstStyle/>
                    <a:p>
                      <a:pPr algn="ctr" rtl="0" fontAlgn="b"/>
                      <a:r>
                        <a:rPr lang="en-US" sz="2000" b="1" i="1" u="none" strike="noStrike" dirty="0" smtClean="0">
                          <a:solidFill>
                            <a:schemeClr val="tx1"/>
                          </a:solidFill>
                          <a:latin typeface="Calibri" pitchFamily="34" charset="0"/>
                          <a:cs typeface="Calibri" pitchFamily="34" charset="0"/>
                        </a:rPr>
                        <a:t>CS&amp;E</a:t>
                      </a:r>
                      <a:endParaRPr lang="en-US" sz="2000" b="1" i="1" u="none" strike="noStrike" dirty="0">
                        <a:solidFill>
                          <a:schemeClr val="tx1"/>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28</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29</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30</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40</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4"/>
                  </a:ext>
                </a:extLst>
              </a:tr>
              <a:tr h="524431">
                <a:tc>
                  <a:txBody>
                    <a:bodyPr/>
                    <a:lstStyle/>
                    <a:p>
                      <a:pPr algn="ctr" rtl="0" fontAlgn="b"/>
                      <a:r>
                        <a:rPr lang="en-US" sz="2000" b="1" i="1" u="none" strike="noStrike" dirty="0" smtClean="0">
                          <a:solidFill>
                            <a:schemeClr val="tx1"/>
                          </a:solidFill>
                          <a:latin typeface="Calibri" pitchFamily="34" charset="0"/>
                          <a:cs typeface="Calibri" pitchFamily="34" charset="0"/>
                        </a:rPr>
                        <a:t>ECE</a:t>
                      </a:r>
                      <a:endParaRPr lang="en-US" sz="2000" b="1" i="1" u="none" strike="noStrike" dirty="0">
                        <a:solidFill>
                          <a:schemeClr val="tx1"/>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17</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27</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27</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45</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5"/>
                  </a:ext>
                </a:extLst>
              </a:tr>
              <a:tr h="399537">
                <a:tc>
                  <a:txBody>
                    <a:bodyPr/>
                    <a:lstStyle/>
                    <a:p>
                      <a:pPr algn="ctr" rtl="0" fontAlgn="b"/>
                      <a:r>
                        <a:rPr lang="en-US" sz="2000" b="1" i="1" u="none" strike="noStrike" dirty="0" smtClean="0">
                          <a:solidFill>
                            <a:schemeClr val="tx1"/>
                          </a:solidFill>
                          <a:latin typeface="Calibri" pitchFamily="34" charset="0"/>
                          <a:cs typeface="Calibri" pitchFamily="34" charset="0"/>
                        </a:rPr>
                        <a:t>EE</a:t>
                      </a:r>
                      <a:endParaRPr lang="en-US" sz="2000" b="1" i="1" u="none" strike="noStrike" dirty="0">
                        <a:solidFill>
                          <a:schemeClr val="tx1"/>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13</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18</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26</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30</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6"/>
                  </a:ext>
                </a:extLst>
              </a:tr>
              <a:tr h="457968">
                <a:tc>
                  <a:txBody>
                    <a:bodyPr/>
                    <a:lstStyle/>
                    <a:p>
                      <a:pPr algn="ctr" rtl="0" fontAlgn="b"/>
                      <a:r>
                        <a:rPr lang="en-US" sz="2000" b="1" i="1" u="none" strike="noStrike" dirty="0" smtClean="0">
                          <a:solidFill>
                            <a:schemeClr val="tx1"/>
                          </a:solidFill>
                          <a:latin typeface="Calibri" pitchFamily="34" charset="0"/>
                          <a:cs typeface="Calibri" pitchFamily="34" charset="0"/>
                        </a:rPr>
                        <a:t>ME</a:t>
                      </a:r>
                      <a:endParaRPr lang="en-US" sz="2000" b="1" i="1" u="none" strike="noStrike" dirty="0">
                        <a:solidFill>
                          <a:schemeClr val="tx1"/>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20</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21</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27</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42</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08"/>
                  </a:ext>
                </a:extLst>
              </a:tr>
              <a:tr h="372097">
                <a:tc>
                  <a:txBody>
                    <a:bodyPr/>
                    <a:lstStyle/>
                    <a:p>
                      <a:pPr algn="ctr" fontAlgn="b"/>
                      <a:r>
                        <a:rPr lang="en-US" sz="2000" b="1" i="1" u="none" strike="noStrike" dirty="0" smtClean="0">
                          <a:solidFill>
                            <a:schemeClr val="tx1"/>
                          </a:solidFill>
                          <a:latin typeface="Calibri" pitchFamily="34" charset="0"/>
                          <a:cs typeface="Calibri" pitchFamily="34" charset="0"/>
                        </a:rPr>
                        <a:t>CE</a:t>
                      </a:r>
                      <a:endParaRPr lang="en-US" sz="2000" b="1" i="1" u="none" strike="noStrike" dirty="0">
                        <a:solidFill>
                          <a:schemeClr val="tx1"/>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12</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17</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19</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22</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xmlns="" val="10011"/>
                  </a:ext>
                </a:extLst>
              </a:tr>
              <a:tr h="445341">
                <a:tc>
                  <a:txBody>
                    <a:bodyPr/>
                    <a:lstStyle/>
                    <a:p>
                      <a:pPr algn="ctr" fontAlgn="b"/>
                      <a:r>
                        <a:rPr lang="en-US" sz="2400" b="1" i="1" u="none" strike="noStrike" dirty="0" smtClean="0">
                          <a:solidFill>
                            <a:schemeClr val="tx1"/>
                          </a:solidFill>
                          <a:latin typeface="Calibri" pitchFamily="34" charset="0"/>
                          <a:cs typeface="Calibri" pitchFamily="34" charset="0"/>
                        </a:rPr>
                        <a:t>Total</a:t>
                      </a:r>
                      <a:endParaRPr lang="en-US" sz="2400" b="1" i="1" u="none" strike="noStrike" dirty="0">
                        <a:solidFill>
                          <a:schemeClr val="tx1"/>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114</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141</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155</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dirty="0" smtClean="0"/>
                        <a:t>224</a:t>
                      </a:r>
                      <a:endParaRPr lang="en-IN" dirty="0"/>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7" name="Rectangle 6"/>
          <p:cNvSpPr/>
          <p:nvPr/>
        </p:nvSpPr>
        <p:spPr>
          <a:xfrm>
            <a:off x="173624" y="195486"/>
            <a:ext cx="8564992" cy="461665"/>
          </a:xfrm>
          <a:prstGeom prst="rect">
            <a:avLst/>
          </a:prstGeom>
        </p:spPr>
        <p:txBody>
          <a:bodyPr wrap="square">
            <a:spAutoFit/>
          </a:bodyPr>
          <a:lstStyle/>
          <a:p>
            <a:pPr algn="ctr" fontAlgn="b"/>
            <a:r>
              <a:rPr lang="en-US" sz="2400" b="1" dirty="0" smtClean="0">
                <a:solidFill>
                  <a:srgbClr val="7030A0"/>
                </a:solidFill>
                <a:latin typeface="Segoe UI Black" pitchFamily="34" charset="0"/>
                <a:ea typeface="Segoe UI Black" pitchFamily="34" charset="0"/>
              </a:rPr>
              <a:t>Faculty Information</a:t>
            </a:r>
            <a:endParaRPr lang="en-US" sz="2400" b="1" dirty="0">
              <a:solidFill>
                <a:srgbClr val="7030A0"/>
              </a:solidFill>
              <a:latin typeface="Segoe UI Black" pitchFamily="34" charset="0"/>
              <a:ea typeface="Segoe UI Black" pitchFamily="34" charset="0"/>
            </a:endParaRPr>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28</a:t>
            </a:fld>
            <a:endParaRPr kumimoji="0" lang="en-US" dirty="0"/>
          </a:p>
        </p:txBody>
      </p:sp>
      <p:pic>
        <p:nvPicPr>
          <p:cNvPr id="8" name="Picture 7">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622693930"/>
      </p:ext>
    </p:extLst>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227424"/>
            <a:ext cx="8631112" cy="461665"/>
          </a:xfrm>
          <a:prstGeom prst="rect">
            <a:avLst/>
          </a:prstGeom>
        </p:spPr>
        <p:txBody>
          <a:bodyPr wrap="square">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Faculty Contribution in Research</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…(1/2)</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701488"/>
              </p:ext>
            </p:extLst>
          </p:nvPr>
        </p:nvGraphicFramePr>
        <p:xfrm>
          <a:off x="323528" y="857238"/>
          <a:ext cx="7811912" cy="3946759"/>
        </p:xfrm>
        <a:graphic>
          <a:graphicData uri="http://schemas.openxmlformats.org/drawingml/2006/table">
            <a:tbl>
              <a:tblPr firstRow="1" bandRow="1">
                <a:tableStyleId>{21E4AEA4-8DFA-4A89-87EB-49C32662AFE0}</a:tableStyleId>
              </a:tblPr>
              <a:tblGrid>
                <a:gridCol w="1622554"/>
                <a:gridCol w="864096"/>
                <a:gridCol w="1224136"/>
                <a:gridCol w="1297750"/>
                <a:gridCol w="1995106"/>
                <a:gridCol w="808270"/>
              </a:tblGrid>
              <a:tr h="1080353">
                <a:tc>
                  <a:txBody>
                    <a:bodyPr/>
                    <a:lstStyle/>
                    <a:p>
                      <a:pPr algn="ctr"/>
                      <a:r>
                        <a:rPr lang="en-US" sz="2800" b="1" i="1" u="sng" dirty="0" smtClean="0">
                          <a:solidFill>
                            <a:srgbClr val="002060"/>
                          </a:solidFill>
                          <a:latin typeface="Calibri" pitchFamily="34" charset="0"/>
                          <a:cs typeface="Calibri" pitchFamily="34" charset="0"/>
                        </a:rPr>
                        <a:t>Academic</a:t>
                      </a:r>
                      <a:r>
                        <a:rPr lang="en-US" sz="2800" b="1" i="1" u="sng" baseline="0" dirty="0" smtClean="0">
                          <a:solidFill>
                            <a:srgbClr val="002060"/>
                          </a:solidFill>
                          <a:latin typeface="Calibri" pitchFamily="34" charset="0"/>
                          <a:cs typeface="Calibri" pitchFamily="34" charset="0"/>
                        </a:rPr>
                        <a:t> Year</a:t>
                      </a:r>
                      <a:endParaRPr lang="en-US" sz="1800" b="1" i="1" u="sng" dirty="0">
                        <a:solidFill>
                          <a:srgbClr val="002060"/>
                        </a:solidFill>
                        <a:latin typeface="Calibri" pitchFamily="34" charset="0"/>
                        <a:cs typeface="Calibri" pitchFamily="34" charset="0"/>
                      </a:endParaRPr>
                    </a:p>
                  </a:txBody>
                  <a:tcP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800" b="1" i="1" dirty="0" smtClean="0">
                          <a:solidFill>
                            <a:srgbClr val="002060"/>
                          </a:solidFill>
                          <a:latin typeface="Calibri" pitchFamily="34" charset="0"/>
                          <a:cs typeface="Calibri" pitchFamily="34" charset="0"/>
                        </a:rPr>
                        <a:t>SCI</a:t>
                      </a:r>
                      <a:endParaRPr lang="en-US" sz="1800" b="1" i="1" dirty="0">
                        <a:solidFill>
                          <a:srgbClr val="002060"/>
                        </a:solidFill>
                        <a:latin typeface="Calibri" pitchFamily="34" charset="0"/>
                        <a:cs typeface="Calibri" pitchFamily="34" charset="0"/>
                      </a:endParaRPr>
                    </a:p>
                  </a:txBody>
                  <a:tcPr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800" b="1" i="1" dirty="0" smtClean="0">
                          <a:solidFill>
                            <a:srgbClr val="002060"/>
                          </a:solidFill>
                          <a:latin typeface="Calibri" pitchFamily="34" charset="0"/>
                          <a:cs typeface="Calibri" pitchFamily="34" charset="0"/>
                        </a:rPr>
                        <a:t>SCOPUS</a:t>
                      </a:r>
                      <a:endParaRPr lang="en-US" sz="1800" b="1" i="1" dirty="0">
                        <a:solidFill>
                          <a:srgbClr val="002060"/>
                        </a:solidFill>
                        <a:latin typeface="Calibri" pitchFamily="34" charset="0"/>
                        <a:cs typeface="Calibri" pitchFamily="34" charset="0"/>
                      </a:endParaRPr>
                    </a:p>
                  </a:txBody>
                  <a:tcPr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800" b="1" i="1" dirty="0" smtClean="0">
                          <a:solidFill>
                            <a:srgbClr val="002060"/>
                          </a:solidFill>
                          <a:latin typeface="Calibri" pitchFamily="34" charset="0"/>
                          <a:cs typeface="Calibri" pitchFamily="34" charset="0"/>
                        </a:rPr>
                        <a:t>Conference</a:t>
                      </a:r>
                      <a:endParaRPr lang="en-US" sz="1800" b="1" i="1" dirty="0">
                        <a:solidFill>
                          <a:srgbClr val="002060"/>
                        </a:solidFill>
                        <a:latin typeface="Calibri" pitchFamily="34" charset="0"/>
                        <a:cs typeface="Calibri" pitchFamily="34" charset="0"/>
                      </a:endParaRPr>
                    </a:p>
                  </a:txBody>
                  <a:tcPr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800" b="1" i="1" dirty="0" smtClean="0">
                          <a:solidFill>
                            <a:srgbClr val="002060"/>
                          </a:solidFill>
                          <a:latin typeface="Calibri" pitchFamily="34" charset="0"/>
                          <a:cs typeface="Calibri" pitchFamily="34" charset="0"/>
                        </a:rPr>
                        <a:t>Other</a:t>
                      </a:r>
                      <a:r>
                        <a:rPr lang="en-US" sz="1800" b="1" i="1" baseline="0" dirty="0" smtClean="0">
                          <a:solidFill>
                            <a:srgbClr val="002060"/>
                          </a:solidFill>
                          <a:latin typeface="Calibri" pitchFamily="34" charset="0"/>
                          <a:cs typeface="Calibri" pitchFamily="34" charset="0"/>
                        </a:rPr>
                        <a:t> UGC</a:t>
                      </a:r>
                    </a:p>
                    <a:p>
                      <a:pPr algn="ctr"/>
                      <a:r>
                        <a:rPr lang="en-US" sz="1800" b="1" i="1" baseline="0" dirty="0" smtClean="0">
                          <a:solidFill>
                            <a:srgbClr val="002060"/>
                          </a:solidFill>
                          <a:latin typeface="Calibri" pitchFamily="34" charset="0"/>
                          <a:cs typeface="Calibri" pitchFamily="34" charset="0"/>
                        </a:rPr>
                        <a:t>Approved Journals</a:t>
                      </a:r>
                      <a:endParaRPr lang="en-US" sz="1800" b="1" i="1" dirty="0">
                        <a:solidFill>
                          <a:srgbClr val="002060"/>
                        </a:solidFill>
                        <a:latin typeface="Calibri" pitchFamily="34" charset="0"/>
                        <a:cs typeface="Calibri" pitchFamily="34" charset="0"/>
                      </a:endParaRPr>
                    </a:p>
                  </a:txBody>
                  <a:tcPr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800" b="1" i="1" dirty="0" smtClean="0">
                          <a:solidFill>
                            <a:srgbClr val="002060"/>
                          </a:solidFill>
                          <a:latin typeface="Calibri" pitchFamily="34" charset="0"/>
                          <a:cs typeface="Calibri" pitchFamily="34" charset="0"/>
                        </a:rPr>
                        <a:t>Total</a:t>
                      </a:r>
                      <a:endParaRPr lang="en-US" sz="1800" b="1" i="1" dirty="0">
                        <a:solidFill>
                          <a:srgbClr val="002060"/>
                        </a:solidFill>
                        <a:latin typeface="Calibri" pitchFamily="34" charset="0"/>
                        <a:cs typeface="Calibri" pitchFamily="34" charset="0"/>
                      </a:endParaRPr>
                    </a:p>
                  </a:txBody>
                  <a:tcPr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801494">
                <a:tc>
                  <a:txBody>
                    <a:bodyPr/>
                    <a:lstStyle/>
                    <a:p>
                      <a:pPr algn="ctr"/>
                      <a:r>
                        <a:rPr lang="en-US" sz="2000" b="1" i="1" dirty="0" smtClean="0">
                          <a:solidFill>
                            <a:schemeClr val="tx1"/>
                          </a:solidFill>
                          <a:latin typeface="Calibri" pitchFamily="34" charset="0"/>
                          <a:cs typeface="Calibri" pitchFamily="34" charset="0"/>
                        </a:rPr>
                        <a:t>2016 - 17</a:t>
                      </a:r>
                      <a:endParaRPr lang="en-US" sz="2000" b="1" i="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8</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6</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17</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13</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44</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7257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tx1"/>
                          </a:solidFill>
                          <a:latin typeface="Calibri" pitchFamily="34" charset="0"/>
                          <a:cs typeface="Calibri" pitchFamily="34" charset="0"/>
                        </a:rPr>
                        <a:t>2017 - 18</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4</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6</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38</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28</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76</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765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tx1"/>
                          </a:solidFill>
                          <a:latin typeface="Calibri" pitchFamily="34" charset="0"/>
                          <a:cs typeface="Calibri" pitchFamily="34" charset="0"/>
                        </a:rPr>
                        <a:t>2018 - 19</a:t>
                      </a: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4</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22</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21</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10</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57</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62538">
                <a:tc>
                  <a:txBody>
                    <a:bodyPr/>
                    <a:lstStyle/>
                    <a:p>
                      <a:pPr algn="ctr"/>
                      <a:r>
                        <a:rPr lang="en-US" sz="2000" b="1" i="1" dirty="0" smtClean="0">
                          <a:solidFill>
                            <a:schemeClr val="tx1"/>
                          </a:solidFill>
                          <a:latin typeface="Calibri" pitchFamily="34" charset="0"/>
                          <a:cs typeface="Calibri" pitchFamily="34" charset="0"/>
                        </a:rPr>
                        <a:t>2019 - 20</a:t>
                      </a:r>
                      <a:endParaRPr lang="en-US" sz="2000" b="1" i="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13</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19</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37</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33</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600" b="1" dirty="0" smtClean="0">
                          <a:solidFill>
                            <a:schemeClr val="tx1"/>
                          </a:solidFill>
                          <a:latin typeface="Calibri" pitchFamily="34" charset="0"/>
                          <a:cs typeface="Calibri" pitchFamily="34" charset="0"/>
                        </a:rPr>
                        <a:t>102</a:t>
                      </a:r>
                      <a:endParaRPr lang="en-US" sz="1600" b="1" dirty="0">
                        <a:solidFill>
                          <a:schemeClr val="tx1"/>
                        </a:solidFill>
                        <a:latin typeface="Calibri" pitchFamily="34" charset="0"/>
                        <a:cs typeface="Calibri"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7" name="Slide Number Placeholder 6"/>
          <p:cNvSpPr>
            <a:spLocks noGrp="1"/>
          </p:cNvSpPr>
          <p:nvPr>
            <p:ph type="sldNum" sz="quarter" idx="12"/>
          </p:nvPr>
        </p:nvSpPr>
        <p:spPr/>
        <p:txBody>
          <a:bodyPr/>
          <a:lstStyle/>
          <a:p>
            <a:fld id="{6F42FDE4-A7DD-41A7-A0A6-9B649FB43336}" type="slidenum">
              <a:rPr kumimoji="0" lang="en-US" smtClean="0"/>
              <a:pPr/>
              <a:t>29</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3"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894629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2328" y="-92546"/>
            <a:ext cx="2971800" cy="646331"/>
          </a:xfrm>
          <a:prstGeom prst="rect">
            <a:avLst/>
          </a:prstGeom>
          <a:noFill/>
        </p:spPr>
        <p:txBody>
          <a:bodyPr wrap="square" lIns="91440" tIns="45720" rIns="91440" bIns="45720">
            <a:spAutoFit/>
          </a:bodyPr>
          <a:lstStyle/>
          <a:p>
            <a:r>
              <a:rPr lang="en-US" sz="2500" dirty="0" smtClean="0">
                <a:ln w="1905"/>
                <a:solidFill>
                  <a:srgbClr val="FFC000"/>
                </a:solidFill>
                <a:effectLst>
                  <a:innerShdw blurRad="69850" dist="43180" dir="5400000">
                    <a:srgbClr val="000000">
                      <a:alpha val="65000"/>
                    </a:srgbClr>
                  </a:innerShdw>
                </a:effectLst>
                <a:latin typeface="Segoe UI Black" pitchFamily="34" charset="0"/>
                <a:ea typeface="Segoe UI Black" pitchFamily="34" charset="0"/>
              </a:rPr>
              <a:t>   </a:t>
            </a:r>
            <a:r>
              <a:rPr lang="en-US" sz="36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Promoters</a:t>
            </a:r>
            <a:endParaRPr lang="en-US" sz="2000" cap="none" spc="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sp>
        <p:nvSpPr>
          <p:cNvPr id="12" name="TextBox 11"/>
          <p:cNvSpPr txBox="1"/>
          <p:nvPr/>
        </p:nvSpPr>
        <p:spPr>
          <a:xfrm>
            <a:off x="304800" y="1657351"/>
            <a:ext cx="2971800" cy="1246495"/>
          </a:xfrm>
          <a:prstGeom prst="rect">
            <a:avLst/>
          </a:prstGeom>
          <a:noFill/>
        </p:spPr>
        <p:txBody>
          <a:bodyPr wrap="square" rtlCol="0">
            <a:spAutoFit/>
          </a:bodyPr>
          <a:lstStyle/>
          <a:p>
            <a:pPr algn="ctr"/>
            <a:endParaRPr lang="en-US" sz="1500" i="1" dirty="0">
              <a:solidFill>
                <a:schemeClr val="accent2"/>
              </a:solidFill>
              <a:latin typeface="Utsaah" pitchFamily="34" charset="0"/>
              <a:cs typeface="Utsaah" pitchFamily="34" charset="0"/>
            </a:endParaRPr>
          </a:p>
          <a:p>
            <a:pPr algn="ctr"/>
            <a:endParaRPr lang="en-US" sz="1500" i="1" dirty="0">
              <a:solidFill>
                <a:schemeClr val="accent2"/>
              </a:solidFill>
              <a:latin typeface="Utsaah" pitchFamily="34" charset="0"/>
              <a:cs typeface="Utsaah" pitchFamily="34" charset="0"/>
            </a:endParaRPr>
          </a:p>
          <a:p>
            <a:pPr algn="ctr"/>
            <a:endParaRPr lang="en-US" sz="1500" i="1" dirty="0">
              <a:solidFill>
                <a:schemeClr val="accent2"/>
              </a:solidFill>
              <a:latin typeface="Utsaah" pitchFamily="34" charset="0"/>
              <a:cs typeface="Utsaah" pitchFamily="34" charset="0"/>
            </a:endParaRPr>
          </a:p>
          <a:p>
            <a:pPr algn="ctr"/>
            <a:endParaRPr lang="en-US" sz="1000" i="1" dirty="0">
              <a:solidFill>
                <a:srgbClr val="3CA2BE"/>
              </a:solidFill>
              <a:latin typeface="Utsaah" pitchFamily="34" charset="0"/>
              <a:cs typeface="Utsaah" pitchFamily="34" charset="0"/>
            </a:endParaRPr>
          </a:p>
          <a:p>
            <a:pPr algn="ctr"/>
            <a:endParaRPr lang="en-US" sz="1000" i="1" dirty="0">
              <a:solidFill>
                <a:srgbClr val="3CA2BE"/>
              </a:solidFill>
              <a:latin typeface="Utsaah" pitchFamily="34" charset="0"/>
              <a:cs typeface="Utsaah" pitchFamily="34" charset="0"/>
            </a:endParaRPr>
          </a:p>
          <a:p>
            <a:pPr algn="ctr"/>
            <a:endParaRPr lang="en-US" sz="1000" i="1" dirty="0">
              <a:solidFill>
                <a:srgbClr val="3CA2BE"/>
              </a:solidFill>
              <a:latin typeface="Utsaah" pitchFamily="34" charset="0"/>
              <a:cs typeface="Utsaah" pitchFamily="34" charset="0"/>
            </a:endParaRPr>
          </a:p>
        </p:txBody>
      </p:sp>
      <p:graphicFrame>
        <p:nvGraphicFramePr>
          <p:cNvPr id="5" name="Diagram 4"/>
          <p:cNvGraphicFramePr/>
          <p:nvPr>
            <p:extLst>
              <p:ext uri="{D42A27DB-BD31-4B8C-83A1-F6EECF244321}">
                <p14:modId xmlns:p14="http://schemas.microsoft.com/office/powerpoint/2010/main" val="310135126"/>
              </p:ext>
            </p:extLst>
          </p:nvPr>
        </p:nvGraphicFramePr>
        <p:xfrm>
          <a:off x="71406" y="380578"/>
          <a:ext cx="2714611"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854717054"/>
              </p:ext>
            </p:extLst>
          </p:nvPr>
        </p:nvGraphicFramePr>
        <p:xfrm>
          <a:off x="5652120" y="411510"/>
          <a:ext cx="3320347" cy="48245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7" name="Group 6"/>
          <p:cNvGrpSpPr/>
          <p:nvPr/>
        </p:nvGrpSpPr>
        <p:grpSpPr>
          <a:xfrm>
            <a:off x="3000365" y="2015031"/>
            <a:ext cx="2643206" cy="1636839"/>
            <a:chOff x="657963" y="198704"/>
            <a:chExt cx="2911129" cy="1141570"/>
          </a:xfrm>
        </p:grpSpPr>
        <p:sp>
          <p:nvSpPr>
            <p:cNvPr id="10" name="Pentagon 9"/>
            <p:cNvSpPr/>
            <p:nvPr/>
          </p:nvSpPr>
          <p:spPr>
            <a:xfrm rot="10800000">
              <a:off x="657963" y="293168"/>
              <a:ext cx="2911129" cy="928694"/>
            </a:xfrm>
            <a:prstGeom prst="homePlate">
              <a:avLst/>
            </a:prstGeom>
            <a:solidFill>
              <a:srgbClr val="C1EFFF"/>
            </a:solidFill>
            <a:ln>
              <a:solidFill>
                <a:srgbClr val="CAE6EE"/>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Pentagon 4"/>
            <p:cNvSpPr/>
            <p:nvPr/>
          </p:nvSpPr>
          <p:spPr>
            <a:xfrm>
              <a:off x="972679" y="198704"/>
              <a:ext cx="2490330" cy="11415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9856" tIns="68580" rIns="128016" bIns="68580" numCol="1" spcCol="1270" anchor="ctr" anchorCtr="0">
              <a:noAutofit/>
            </a:bodyPr>
            <a:lstStyle/>
            <a:p>
              <a:pPr lvl="0" algn="ctr" defTabSz="800100">
                <a:lnSpc>
                  <a:spcPct val="90000"/>
                </a:lnSpc>
                <a:spcBef>
                  <a:spcPct val="0"/>
                </a:spcBef>
                <a:spcAft>
                  <a:spcPct val="35000"/>
                </a:spcAft>
              </a:pPr>
              <a:r>
                <a:rPr lang="en-US" sz="1800" b="1" i="0" kern="1200" dirty="0" smtClean="0">
                  <a:solidFill>
                    <a:schemeClr val="dk1"/>
                  </a:solidFill>
                  <a:effectLst/>
                  <a:latin typeface="Segoe UI Black" pitchFamily="34" charset="0"/>
                  <a:ea typeface="Segoe UI Black" pitchFamily="34" charset="0"/>
                  <a:cs typeface="+mn-cs"/>
                </a:rPr>
                <a:t>Sh. </a:t>
              </a:r>
              <a:r>
                <a:rPr lang="en-US" sz="1800" b="1" i="0" kern="1200" dirty="0" err="1" smtClean="0">
                  <a:solidFill>
                    <a:schemeClr val="dk1"/>
                  </a:solidFill>
                  <a:effectLst/>
                  <a:latin typeface="Segoe UI Black" pitchFamily="34" charset="0"/>
                  <a:ea typeface="Segoe UI Black" pitchFamily="34" charset="0"/>
                  <a:cs typeface="+mn-cs"/>
                </a:rPr>
                <a:t>Sudhir</a:t>
              </a:r>
              <a:r>
                <a:rPr lang="en-US" sz="1800" b="1" i="0" kern="1200" dirty="0" smtClean="0">
                  <a:solidFill>
                    <a:schemeClr val="dk1"/>
                  </a:solidFill>
                  <a:effectLst/>
                  <a:latin typeface="Segoe UI Black" pitchFamily="34" charset="0"/>
                  <a:ea typeface="Segoe UI Black" pitchFamily="34" charset="0"/>
                  <a:cs typeface="+mn-cs"/>
                </a:rPr>
                <a:t> Gupta</a:t>
              </a:r>
            </a:p>
            <a:p>
              <a:pPr lvl="0" algn="ctr" defTabSz="800100">
                <a:lnSpc>
                  <a:spcPct val="90000"/>
                </a:lnSpc>
                <a:spcBef>
                  <a:spcPct val="0"/>
                </a:spcBef>
                <a:spcAft>
                  <a:spcPct val="35000"/>
                </a:spcAft>
              </a:pPr>
              <a:r>
                <a:rPr lang="en-US" sz="2000" b="0" i="0" kern="1200" dirty="0" smtClean="0">
                  <a:solidFill>
                    <a:srgbClr val="FF0000"/>
                  </a:solidFill>
                  <a:effectLst/>
                </a:rPr>
                <a:t>Chairman</a:t>
              </a:r>
              <a:endParaRPr lang="en-US" sz="2000" kern="1200" dirty="0">
                <a:solidFill>
                  <a:srgbClr val="FF0000"/>
                </a:solidFill>
              </a:endParaRPr>
            </a:p>
          </p:txBody>
        </p:sp>
      </p:grpSp>
      <p:sp>
        <p:nvSpPr>
          <p:cNvPr id="8" name="Oval 7"/>
          <p:cNvSpPr/>
          <p:nvPr/>
        </p:nvSpPr>
        <p:spPr>
          <a:xfrm>
            <a:off x="2786050" y="2292088"/>
            <a:ext cx="1046002" cy="999742"/>
          </a:xfrm>
          <a:prstGeom prst="ellipse">
            <a:avLst/>
          </a:prstGeom>
          <a:blipFill rotWithShape="0">
            <a:blip r:embed="rId13"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5" name="Picture 14">
            <a:extLst>
              <a:ext uri="{FF2B5EF4-FFF2-40B4-BE49-F238E27FC236}">
                <a16:creationId xmlns="" xmlns:a16="http://schemas.microsoft.com/office/drawing/2014/main" id="{CED83121-8EAC-4A70-8251-9B62840ABEDE}"/>
              </a:ext>
            </a:extLst>
          </p:cNvPr>
          <p:cNvPicPr/>
          <p:nvPr/>
        </p:nvPicPr>
        <p:blipFill>
          <a:blip r:embed="rId14"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506566532"/>
      </p:ext>
    </p:extLst>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5" y="123478"/>
            <a:ext cx="8631112" cy="461665"/>
          </a:xfrm>
          <a:prstGeom prst="rect">
            <a:avLst/>
          </a:prstGeom>
        </p:spPr>
        <p:txBody>
          <a:bodyPr wrap="square">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Faculty Contribution in Research</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…(1/2)</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30</a:t>
            </a:fld>
            <a:endParaRPr kumimoji="0" lang="en-US" dirty="0"/>
          </a:p>
        </p:txBody>
      </p:sp>
      <p:pic>
        <p:nvPicPr>
          <p:cNvPr id="6" name="Picture 5">
            <a:extLst>
              <a:ext uri="{FF2B5EF4-FFF2-40B4-BE49-F238E27FC236}">
                <a16:creationId xmlns="" xmlns:a16="http://schemas.microsoft.com/office/drawing/2014/main" id="{CED83121-8EAC-4A70-8251-9B62840ABEDE}"/>
              </a:ext>
            </a:extLst>
          </p:cNvPr>
          <p:cNvPicPr/>
          <p:nvPr/>
        </p:nvPicPr>
        <p:blipFill>
          <a:blip r:embed="rId3" cstate="print"/>
          <a:srcRect/>
          <a:stretch>
            <a:fillRect/>
          </a:stretch>
        </p:blipFill>
        <p:spPr bwMode="auto">
          <a:xfrm>
            <a:off x="107504" y="583"/>
            <a:ext cx="686450" cy="554943"/>
          </a:xfrm>
          <a:prstGeom prst="rect">
            <a:avLst/>
          </a:prstGeom>
          <a:noFill/>
          <a:ln w="9525">
            <a:noFill/>
            <a:miter lim="800000"/>
            <a:headEnd/>
            <a:tailEnd/>
          </a:ln>
        </p:spPr>
      </p:pic>
      <p:pic>
        <p:nvPicPr>
          <p:cNvPr id="3" name="Picture 2"/>
          <p:cNvPicPr>
            <a:picLocks noChangeAspect="1"/>
          </p:cNvPicPr>
          <p:nvPr/>
        </p:nvPicPr>
        <p:blipFill>
          <a:blip r:embed="rId4"/>
          <a:stretch>
            <a:fillRect/>
          </a:stretch>
        </p:blipFill>
        <p:spPr>
          <a:xfrm>
            <a:off x="1115616" y="590279"/>
            <a:ext cx="6125430" cy="4429743"/>
          </a:xfrm>
          <a:prstGeom prst="rect">
            <a:avLst/>
          </a:prstGeom>
        </p:spPr>
      </p:pic>
    </p:spTree>
    <p:extLst>
      <p:ext uri="{BB962C8B-B14F-4D97-AF65-F5344CB8AC3E}">
        <p14:creationId xmlns:p14="http://schemas.microsoft.com/office/powerpoint/2010/main" val="12379337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51470"/>
            <a:ext cx="8631112" cy="461665"/>
          </a:xfrm>
          <a:prstGeom prst="rect">
            <a:avLst/>
          </a:prstGeom>
        </p:spPr>
        <p:txBody>
          <a:bodyPr wrap="square">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MoU/Tie-Ups with Industries</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…(1/2)</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56219106"/>
              </p:ext>
            </p:extLst>
          </p:nvPr>
        </p:nvGraphicFramePr>
        <p:xfrm>
          <a:off x="395536" y="578564"/>
          <a:ext cx="7713442" cy="4084412"/>
        </p:xfrm>
        <a:graphic>
          <a:graphicData uri="http://schemas.openxmlformats.org/drawingml/2006/table">
            <a:tbl>
              <a:tblPr firstRow="1" bandRow="1">
                <a:tableStyleId>{21E4AEA4-8DFA-4A89-87EB-49C32662AFE0}</a:tableStyleId>
              </a:tblPr>
              <a:tblGrid>
                <a:gridCol w="691198"/>
                <a:gridCol w="1757074"/>
                <a:gridCol w="3524249"/>
                <a:gridCol w="1740921"/>
              </a:tblGrid>
              <a:tr h="966971">
                <a:tc>
                  <a:txBody>
                    <a:bodyPr/>
                    <a:lstStyle/>
                    <a:p>
                      <a:pPr marL="13970" indent="104140">
                        <a:lnSpc>
                          <a:spcPct val="115000"/>
                        </a:lnSpc>
                        <a:spcAft>
                          <a:spcPts val="0"/>
                        </a:spcAft>
                      </a:pPr>
                      <a:r>
                        <a:rPr lang="en-US" sz="1800" b="1" dirty="0" err="1" smtClean="0">
                          <a:solidFill>
                            <a:schemeClr val="tx1"/>
                          </a:solidFill>
                          <a:latin typeface="Calibri" pitchFamily="34" charset="0"/>
                          <a:ea typeface="Times New Roman"/>
                          <a:cs typeface="Calibri" pitchFamily="34" charset="0"/>
                        </a:rPr>
                        <a:t>S.No</a:t>
                      </a:r>
                      <a:r>
                        <a:rPr lang="en-US" sz="1800" b="1" dirty="0">
                          <a:solidFill>
                            <a:schemeClr val="tx1"/>
                          </a:solidFill>
                          <a:latin typeface="Calibri" pitchFamily="34" charset="0"/>
                          <a:ea typeface="Times New Roman"/>
                          <a:cs typeface="Calibri" pitchFamily="34" charset="0"/>
                        </a:rPr>
                        <a:t>.</a:t>
                      </a:r>
                    </a:p>
                  </a:txBody>
                  <a:tcPr marL="9525" marR="9525" marT="9525" marB="9525"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800" b="1" dirty="0">
                          <a:solidFill>
                            <a:schemeClr val="tx1"/>
                          </a:solidFill>
                          <a:latin typeface="Calibri" pitchFamily="34" charset="0"/>
                          <a:ea typeface="Times New Roman"/>
                          <a:cs typeface="Calibri" pitchFamily="34" charset="0"/>
                        </a:rPr>
                        <a:t>Name of </a:t>
                      </a:r>
                      <a:r>
                        <a:rPr lang="en-US" sz="1800" b="1" dirty="0" smtClean="0">
                          <a:solidFill>
                            <a:schemeClr val="tx1"/>
                          </a:solidFill>
                          <a:latin typeface="Calibri" pitchFamily="34" charset="0"/>
                          <a:ea typeface="Times New Roman"/>
                          <a:cs typeface="Calibri" pitchFamily="34" charset="0"/>
                        </a:rPr>
                        <a:t>the Company /Industry</a:t>
                      </a:r>
                      <a:endParaRPr lang="en-US" sz="1800" b="1" dirty="0">
                        <a:solidFill>
                          <a:schemeClr val="tx1"/>
                        </a:solidFill>
                        <a:latin typeface="Calibri" pitchFamily="34" charset="0"/>
                        <a:ea typeface="Times New Roman"/>
                        <a:cs typeface="Calibri" pitchFamily="34" charset="0"/>
                      </a:endParaRPr>
                    </a:p>
                  </a:txBody>
                  <a:tcPr marL="47625" marR="47625" marT="31750" marB="3175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u="sng" dirty="0" smtClean="0">
                          <a:solidFill>
                            <a:schemeClr val="tx1"/>
                          </a:solidFill>
                          <a:latin typeface="Calibri" pitchFamily="34" charset="0"/>
                          <a:ea typeface="Times New Roman"/>
                          <a:cs typeface="Calibri" pitchFamily="34" charset="0"/>
                        </a:rPr>
                        <a:t>Address</a:t>
                      </a:r>
                      <a:endParaRPr lang="en-US" sz="2800" b="1" i="0" u="sng" strike="noStrike" dirty="0" smtClean="0">
                        <a:solidFill>
                          <a:schemeClr val="tx1"/>
                        </a:solidFill>
                        <a:latin typeface="Calibri" pitchFamily="34" charset="0"/>
                        <a:cs typeface="Calibri" pitchFamily="34" charset="0"/>
                      </a:endParaRPr>
                    </a:p>
                  </a:txBody>
                  <a:tcPr marL="47625" marR="47625" marT="31750" marB="3175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b="1" i="0" u="sng" strike="noStrike" dirty="0" smtClean="0">
                          <a:solidFill>
                            <a:schemeClr val="tx1"/>
                          </a:solidFill>
                          <a:latin typeface="Calibri" pitchFamily="34" charset="0"/>
                          <a:cs typeface="Calibri" pitchFamily="34" charset="0"/>
                        </a:rPr>
                        <a:t>Activity</a:t>
                      </a:r>
                    </a:p>
                  </a:txBody>
                  <a:tcPr marL="47625" marR="47625" marT="31750" marB="3175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51234">
                <a:tc>
                  <a:txBody>
                    <a:bodyPr/>
                    <a:lstStyle/>
                    <a:p>
                      <a:pPr algn="ctr"/>
                      <a:r>
                        <a:rPr lang="en-US" sz="1400" b="1" dirty="0" smtClean="0">
                          <a:solidFill>
                            <a:schemeClr val="tx1"/>
                          </a:solidFill>
                          <a:latin typeface="Calibri" pitchFamily="34" charset="0"/>
                          <a:cs typeface="Calibri" pitchFamily="34" charset="0"/>
                        </a:rPr>
                        <a:t>1</a:t>
                      </a:r>
                      <a:endParaRPr lang="en-US" sz="1400" b="1" dirty="0">
                        <a:solidFill>
                          <a:schemeClr val="tx1"/>
                        </a:solidFill>
                        <a:latin typeface="Calibri" pitchFamily="34" charset="0"/>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Prutor.ai </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IIT Kanpur, </a:t>
                      </a:r>
                      <a:r>
                        <a:rPr lang="en-US" sz="1400" b="1" dirty="0" err="1" smtClean="0">
                          <a:solidFill>
                            <a:schemeClr val="tx1"/>
                          </a:solidFill>
                          <a:latin typeface="Calibri" pitchFamily="34" charset="0"/>
                          <a:ea typeface="Times New Roman"/>
                          <a:cs typeface="Calibri" pitchFamily="34" charset="0"/>
                        </a:rPr>
                        <a:t>Kalyanpur</a:t>
                      </a:r>
                      <a:r>
                        <a:rPr lang="en-US" sz="1400" b="1" dirty="0" smtClean="0">
                          <a:solidFill>
                            <a:schemeClr val="tx1"/>
                          </a:solidFill>
                          <a:latin typeface="Calibri" pitchFamily="34" charset="0"/>
                          <a:ea typeface="Times New Roman"/>
                          <a:cs typeface="Calibri" pitchFamily="34" charset="0"/>
                        </a:rPr>
                        <a:t>, Kanpur</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Online Training Courses</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95734">
                <a:tc>
                  <a:txBody>
                    <a:bodyPr/>
                    <a:lstStyle/>
                    <a:p>
                      <a:pPr algn="ctr"/>
                      <a:r>
                        <a:rPr lang="en-US" sz="1400" b="1" dirty="0" smtClean="0">
                          <a:solidFill>
                            <a:schemeClr val="tx1"/>
                          </a:solidFill>
                          <a:latin typeface="Calibri" pitchFamily="34" charset="0"/>
                          <a:cs typeface="Calibri" pitchFamily="34" charset="0"/>
                        </a:rPr>
                        <a:t>2</a:t>
                      </a:r>
                      <a:endParaRPr lang="en-US" sz="1400" b="1" dirty="0">
                        <a:solidFill>
                          <a:schemeClr val="tx1"/>
                        </a:solidFill>
                        <a:latin typeface="Calibri" pitchFamily="34" charset="0"/>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kumimoji="0" lang="en-US" sz="1400" b="1" kern="1200" dirty="0" smtClean="0">
                          <a:solidFill>
                            <a:schemeClr val="tx1"/>
                          </a:solidFill>
                          <a:latin typeface="Calibri" pitchFamily="34" charset="0"/>
                          <a:ea typeface="Times New Roman"/>
                          <a:cs typeface="Calibri" pitchFamily="34" charset="0"/>
                        </a:rPr>
                        <a:t>Coursera for Campus</a:t>
                      </a:r>
                      <a:endParaRPr kumimoji="0" lang="en-US" sz="1400" b="1" kern="1200"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California, United States</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kumimoji="0" lang="en-IN" sz="1400" b="1" kern="1200" dirty="0" smtClean="0">
                          <a:solidFill>
                            <a:schemeClr val="dk1"/>
                          </a:solidFill>
                          <a:effectLst/>
                          <a:latin typeface="Calibri" panose="020F0502020204030204" pitchFamily="34" charset="0"/>
                          <a:ea typeface="+mn-ea"/>
                          <a:cs typeface="+mn-cs"/>
                        </a:rPr>
                        <a:t>Training Courses</a:t>
                      </a:r>
                      <a:endParaRPr kumimoji="0" lang="en-IN" sz="1400" b="1" kern="1200"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93734">
                <a:tc>
                  <a:txBody>
                    <a:bodyPr/>
                    <a:lstStyle/>
                    <a:p>
                      <a:pPr algn="ctr"/>
                      <a:r>
                        <a:rPr lang="en-US" sz="1400" b="1" dirty="0" smtClean="0">
                          <a:solidFill>
                            <a:schemeClr val="tx1"/>
                          </a:solidFill>
                          <a:latin typeface="Calibri" pitchFamily="34" charset="0"/>
                          <a:cs typeface="Calibri" pitchFamily="34" charset="0"/>
                        </a:rPr>
                        <a:t>3</a:t>
                      </a:r>
                      <a:endParaRPr lang="en-US" sz="1400" b="1" dirty="0">
                        <a:solidFill>
                          <a:schemeClr val="tx1"/>
                        </a:solidFill>
                        <a:latin typeface="Calibri" pitchFamily="34" charset="0"/>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Microsoft VL Agreement</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DLF Building No. 5, </a:t>
                      </a:r>
                      <a:r>
                        <a:rPr lang="en-US" sz="1400" b="1" dirty="0" err="1" smtClean="0">
                          <a:solidFill>
                            <a:schemeClr val="tx1"/>
                          </a:solidFill>
                          <a:latin typeface="Calibri" pitchFamily="34" charset="0"/>
                          <a:ea typeface="Times New Roman"/>
                          <a:cs typeface="Calibri" pitchFamily="34" charset="0"/>
                        </a:rPr>
                        <a:t>Gurugram</a:t>
                      </a:r>
                      <a:r>
                        <a:rPr lang="en-US" sz="1400" b="1" dirty="0" smtClean="0">
                          <a:solidFill>
                            <a:schemeClr val="tx1"/>
                          </a:solidFill>
                          <a:latin typeface="Calibri" pitchFamily="34" charset="0"/>
                          <a:ea typeface="Times New Roman"/>
                          <a:cs typeface="Calibri" pitchFamily="34" charset="0"/>
                        </a:rPr>
                        <a:t>, Haryana</a:t>
                      </a: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Certification Courses</a:t>
                      </a: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16865">
                <a:tc>
                  <a:txBody>
                    <a:bodyPr/>
                    <a:lstStyle/>
                    <a:p>
                      <a:pPr algn="ctr"/>
                      <a:r>
                        <a:rPr lang="en-US" sz="1400" b="1" dirty="0" smtClean="0">
                          <a:solidFill>
                            <a:schemeClr val="tx1"/>
                          </a:solidFill>
                          <a:latin typeface="Calibri" pitchFamily="34" charset="0"/>
                          <a:cs typeface="Calibri" pitchFamily="34" charset="0"/>
                        </a:rPr>
                        <a:t>4</a:t>
                      </a:r>
                      <a:endParaRPr lang="en-US" sz="1400" b="1" dirty="0">
                        <a:solidFill>
                          <a:schemeClr val="tx1"/>
                        </a:solidFill>
                        <a:latin typeface="Calibri" pitchFamily="34" charset="0"/>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err="1" smtClean="0">
                          <a:solidFill>
                            <a:schemeClr val="tx1"/>
                          </a:solidFill>
                          <a:latin typeface="Calibri" pitchFamily="34" charset="0"/>
                          <a:ea typeface="Times New Roman"/>
                          <a:cs typeface="Calibri" pitchFamily="34" charset="0"/>
                        </a:rPr>
                        <a:t>Innovians</a:t>
                      </a:r>
                      <a:r>
                        <a:rPr lang="en-US" sz="1400" b="1" dirty="0" smtClean="0">
                          <a:solidFill>
                            <a:schemeClr val="tx1"/>
                          </a:solidFill>
                          <a:latin typeface="Calibri" pitchFamily="34" charset="0"/>
                          <a:ea typeface="Times New Roman"/>
                          <a:cs typeface="Calibri" pitchFamily="34" charset="0"/>
                        </a:rPr>
                        <a:t> </a:t>
                      </a:r>
                      <a:r>
                        <a:rPr lang="en-US" sz="1400" b="1" dirty="0">
                          <a:solidFill>
                            <a:schemeClr val="tx1"/>
                          </a:solidFill>
                          <a:latin typeface="Calibri" pitchFamily="34" charset="0"/>
                          <a:ea typeface="Times New Roman"/>
                          <a:cs typeface="Calibri" pitchFamily="34" charset="0"/>
                        </a:rPr>
                        <a:t>Technologies</a:t>
                      </a: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l" rtl="0" eaLnBrk="1" latinLnBrk="0" hangingPunct="1">
                        <a:lnSpc>
                          <a:spcPct val="115000"/>
                        </a:lnSpc>
                        <a:spcAft>
                          <a:spcPts val="0"/>
                        </a:spcAft>
                      </a:pPr>
                      <a:r>
                        <a:rPr kumimoji="0" lang="en-US" sz="1400" b="1" kern="1200" dirty="0">
                          <a:solidFill>
                            <a:schemeClr val="tx1"/>
                          </a:solidFill>
                          <a:latin typeface="Calibri" pitchFamily="34" charset="0"/>
                          <a:ea typeface="Times New Roman"/>
                          <a:cs typeface="Calibri" pitchFamily="34" charset="0"/>
                        </a:rPr>
                        <a:t>C-56/11, C Block, Phase 2, Industrial Area, Sector 62, Noida, Uttar Pradesh 201301</a:t>
                      </a:r>
                      <a:endParaRPr kumimoji="0" lang="en-IN" sz="1400" b="1" kern="1200" dirty="0">
                        <a:solidFill>
                          <a:schemeClr val="tx1"/>
                        </a:solidFill>
                        <a:latin typeface="Calibri" pitchFamily="34" charset="0"/>
                        <a:ea typeface="Times New Roman"/>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l" rtl="0" eaLnBrk="1" latinLnBrk="0" hangingPunct="1">
                        <a:lnSpc>
                          <a:spcPct val="115000"/>
                        </a:lnSpc>
                        <a:spcAft>
                          <a:spcPts val="0"/>
                        </a:spcAft>
                      </a:pPr>
                      <a:r>
                        <a:rPr kumimoji="0" lang="en-IN" sz="1400" b="1" kern="1200" dirty="0" err="1" smtClean="0">
                          <a:solidFill>
                            <a:schemeClr val="tx1"/>
                          </a:solidFill>
                          <a:latin typeface="Calibri" pitchFamily="34" charset="0"/>
                          <a:ea typeface="Times New Roman"/>
                          <a:cs typeface="Calibri" pitchFamily="34" charset="0"/>
                        </a:rPr>
                        <a:t>IoT</a:t>
                      </a:r>
                      <a:r>
                        <a:rPr kumimoji="0" lang="en-IN" sz="1400" b="1" kern="1200" dirty="0" smtClean="0">
                          <a:solidFill>
                            <a:schemeClr val="tx1"/>
                          </a:solidFill>
                          <a:latin typeface="Calibri" pitchFamily="34" charset="0"/>
                          <a:ea typeface="Times New Roman"/>
                          <a:cs typeface="Calibri" pitchFamily="34" charset="0"/>
                        </a:rPr>
                        <a:t> Lab Set-up</a:t>
                      </a:r>
                    </a:p>
                    <a:p>
                      <a:pPr marL="0" algn="l" rtl="0" eaLnBrk="1" latinLnBrk="0" hangingPunct="1">
                        <a:lnSpc>
                          <a:spcPct val="115000"/>
                        </a:lnSpc>
                        <a:spcAft>
                          <a:spcPts val="0"/>
                        </a:spcAft>
                      </a:pPr>
                      <a:r>
                        <a:rPr kumimoji="0" lang="en-IN" sz="1400" b="1" kern="1200" dirty="0" smtClean="0">
                          <a:solidFill>
                            <a:schemeClr val="tx1"/>
                          </a:solidFill>
                          <a:latin typeface="Calibri" pitchFamily="34" charset="0"/>
                          <a:ea typeface="Times New Roman"/>
                          <a:cs typeface="Calibri" pitchFamily="34" charset="0"/>
                        </a:rPr>
                        <a:t>Summer Training</a:t>
                      </a:r>
                      <a:endParaRPr kumimoji="0" lang="en-IN" sz="1400" b="1" kern="1200" dirty="0">
                        <a:solidFill>
                          <a:schemeClr val="tx1"/>
                        </a:solidFill>
                        <a:latin typeface="Calibri" pitchFamily="34" charset="0"/>
                        <a:ea typeface="Times New Roman"/>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31706">
                <a:tc>
                  <a:txBody>
                    <a:bodyPr/>
                    <a:lstStyle/>
                    <a:p>
                      <a:pPr algn="ctr"/>
                      <a:r>
                        <a:rPr lang="en-US" sz="1400" b="1" dirty="0" smtClean="0">
                          <a:solidFill>
                            <a:schemeClr val="tx1"/>
                          </a:solidFill>
                          <a:latin typeface="Calibri" pitchFamily="34" charset="0"/>
                          <a:cs typeface="Calibri" pitchFamily="34" charset="0"/>
                        </a:rPr>
                        <a:t>5</a:t>
                      </a:r>
                      <a:endParaRPr lang="en-US" sz="1400" b="1" dirty="0">
                        <a:solidFill>
                          <a:schemeClr val="tx1"/>
                        </a:solidFill>
                        <a:latin typeface="Calibri" pitchFamily="34" charset="0"/>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kumimoji="0" lang="en-US" sz="1400" b="1" kern="1200" dirty="0" err="1" smtClean="0">
                          <a:solidFill>
                            <a:schemeClr val="tx1"/>
                          </a:solidFill>
                          <a:latin typeface="Calibri" pitchFamily="34" charset="0"/>
                          <a:ea typeface="Times New Roman"/>
                          <a:cs typeface="Calibri" pitchFamily="34" charset="0"/>
                        </a:rPr>
                        <a:t>Softcon</a:t>
                      </a:r>
                      <a:r>
                        <a:rPr kumimoji="0" lang="en-US" sz="1400" b="1" kern="1200" dirty="0" smtClean="0">
                          <a:solidFill>
                            <a:schemeClr val="tx1"/>
                          </a:solidFill>
                          <a:latin typeface="Calibri" pitchFamily="34" charset="0"/>
                          <a:ea typeface="Times New Roman"/>
                          <a:cs typeface="Calibri" pitchFamily="34" charset="0"/>
                        </a:rPr>
                        <a:t> </a:t>
                      </a:r>
                      <a:r>
                        <a:rPr kumimoji="0" lang="en-US" sz="1400" b="1" kern="1200" dirty="0">
                          <a:solidFill>
                            <a:schemeClr val="tx1"/>
                          </a:solidFill>
                          <a:latin typeface="Calibri" pitchFamily="34" charset="0"/>
                          <a:ea typeface="Times New Roman"/>
                          <a:cs typeface="Calibri" pitchFamily="34" charset="0"/>
                        </a:rPr>
                        <a:t>India </a:t>
                      </a:r>
                      <a:r>
                        <a:rPr kumimoji="0" lang="en-US" sz="1400" b="1" kern="1200" dirty="0" err="1">
                          <a:solidFill>
                            <a:schemeClr val="tx1"/>
                          </a:solidFill>
                          <a:latin typeface="Calibri" pitchFamily="34" charset="0"/>
                          <a:ea typeface="Times New Roman"/>
                          <a:cs typeface="Calibri" pitchFamily="34" charset="0"/>
                        </a:rPr>
                        <a:t>Pvt.Ltd</a:t>
                      </a:r>
                      <a:r>
                        <a:rPr kumimoji="0" lang="en-US" sz="1400" b="1" kern="1200" dirty="0">
                          <a:solidFill>
                            <a:schemeClr val="tx1"/>
                          </a:solidFill>
                          <a:latin typeface="Calibri" pitchFamily="34" charset="0"/>
                          <a:ea typeface="Times New Roman"/>
                          <a:cs typeface="Calibri" pitchFamily="34" charset="0"/>
                        </a:rPr>
                        <a:t>.</a:t>
                      </a: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kumimoji="0" lang="en-US" sz="1400" b="1" kern="1200" dirty="0">
                          <a:solidFill>
                            <a:schemeClr val="tx1"/>
                          </a:solidFill>
                          <a:latin typeface="Calibri" pitchFamily="34" charset="0"/>
                          <a:ea typeface="Times New Roman"/>
                          <a:cs typeface="Calibri" pitchFamily="34" charset="0"/>
                        </a:rPr>
                        <a:t> 705, Pearl </a:t>
                      </a:r>
                      <a:r>
                        <a:rPr kumimoji="0" lang="en-US" sz="1400" b="1" kern="1200" dirty="0" err="1">
                          <a:solidFill>
                            <a:schemeClr val="tx1"/>
                          </a:solidFill>
                          <a:latin typeface="Calibri" pitchFamily="34" charset="0"/>
                          <a:ea typeface="Times New Roman"/>
                          <a:cs typeface="Calibri" pitchFamily="34" charset="0"/>
                        </a:rPr>
                        <a:t>Omaxe</a:t>
                      </a:r>
                      <a:r>
                        <a:rPr kumimoji="0" lang="en-US" sz="1400" b="1" kern="1200" dirty="0">
                          <a:solidFill>
                            <a:schemeClr val="tx1"/>
                          </a:solidFill>
                          <a:latin typeface="Calibri" pitchFamily="34" charset="0"/>
                          <a:ea typeface="Times New Roman"/>
                          <a:cs typeface="Calibri" pitchFamily="34" charset="0"/>
                        </a:rPr>
                        <a:t>, Netaji </a:t>
                      </a:r>
                      <a:r>
                        <a:rPr kumimoji="0" lang="en-US" sz="1400" b="1" kern="1200" dirty="0" err="1">
                          <a:solidFill>
                            <a:schemeClr val="tx1"/>
                          </a:solidFill>
                          <a:latin typeface="Calibri" pitchFamily="34" charset="0"/>
                          <a:ea typeface="Times New Roman"/>
                          <a:cs typeface="Calibri" pitchFamily="34" charset="0"/>
                        </a:rPr>
                        <a:t>Subhash</a:t>
                      </a:r>
                      <a:r>
                        <a:rPr kumimoji="0" lang="en-US" sz="1400" b="1" kern="1200" dirty="0">
                          <a:solidFill>
                            <a:schemeClr val="tx1"/>
                          </a:solidFill>
                          <a:latin typeface="Calibri" pitchFamily="34" charset="0"/>
                          <a:ea typeface="Times New Roman"/>
                          <a:cs typeface="Calibri" pitchFamily="34" charset="0"/>
                        </a:rPr>
                        <a:t> Place, </a:t>
                      </a:r>
                      <a:r>
                        <a:rPr kumimoji="0" lang="en-US" sz="1400" b="1" kern="1200" dirty="0" err="1">
                          <a:solidFill>
                            <a:schemeClr val="tx1"/>
                          </a:solidFill>
                          <a:latin typeface="Calibri" pitchFamily="34" charset="0"/>
                          <a:ea typeface="Times New Roman"/>
                          <a:cs typeface="Calibri" pitchFamily="34" charset="0"/>
                        </a:rPr>
                        <a:t>Pitampura</a:t>
                      </a:r>
                      <a:r>
                        <a:rPr kumimoji="0" lang="en-US" sz="1400" b="1" kern="1200" dirty="0">
                          <a:solidFill>
                            <a:schemeClr val="tx1"/>
                          </a:solidFill>
                          <a:latin typeface="Calibri" pitchFamily="34" charset="0"/>
                          <a:ea typeface="Times New Roman"/>
                          <a:cs typeface="Calibri" pitchFamily="34" charset="0"/>
                        </a:rPr>
                        <a:t>, New Delhi- 110034</a:t>
                      </a:r>
                      <a:endParaRPr kumimoji="0" lang="en-IN" sz="1400" b="1" kern="1200" dirty="0">
                        <a:solidFill>
                          <a:schemeClr val="tx1"/>
                        </a:solidFill>
                        <a:latin typeface="Calibri" pitchFamily="34" charset="0"/>
                        <a:ea typeface="Times New Roman"/>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kumimoji="0" lang="en-IN" sz="1400" b="1" kern="1200" dirty="0" smtClean="0">
                          <a:solidFill>
                            <a:schemeClr val="dk1"/>
                          </a:solidFill>
                          <a:effectLst/>
                          <a:latin typeface="Calibri" panose="020F0502020204030204" pitchFamily="34" charset="0"/>
                          <a:ea typeface="+mn-ea"/>
                          <a:cs typeface="+mn-cs"/>
                        </a:rPr>
                        <a:t>Seminar</a:t>
                      </a: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71254">
                <a:tc>
                  <a:txBody>
                    <a:bodyPr/>
                    <a:lstStyle/>
                    <a:p>
                      <a:pPr algn="ctr"/>
                      <a:r>
                        <a:rPr lang="en-US" sz="1400" b="1" dirty="0" smtClean="0">
                          <a:solidFill>
                            <a:schemeClr val="tx1"/>
                          </a:solidFill>
                          <a:latin typeface="Calibri" pitchFamily="34" charset="0"/>
                          <a:cs typeface="Calibri" pitchFamily="34" charset="0"/>
                        </a:rPr>
                        <a:t>6</a:t>
                      </a:r>
                      <a:endParaRPr lang="en-US" sz="1400" b="1" dirty="0">
                        <a:solidFill>
                          <a:schemeClr val="tx1"/>
                        </a:solidFill>
                        <a:latin typeface="Calibri" pitchFamily="34" charset="0"/>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kumimoji="0" lang="en-US" sz="1400" b="1" kern="1200" dirty="0" err="1" smtClean="0">
                          <a:solidFill>
                            <a:schemeClr val="tx1"/>
                          </a:solidFill>
                          <a:latin typeface="Calibri" pitchFamily="34" charset="0"/>
                          <a:ea typeface="Times New Roman"/>
                          <a:cs typeface="Calibri" pitchFamily="34" charset="0"/>
                        </a:rPr>
                        <a:t>Sainik</a:t>
                      </a:r>
                      <a:r>
                        <a:rPr kumimoji="0" lang="en-US" sz="1400" b="1" kern="1200" dirty="0" smtClean="0">
                          <a:solidFill>
                            <a:schemeClr val="tx1"/>
                          </a:solidFill>
                          <a:latin typeface="Calibri" pitchFamily="34" charset="0"/>
                          <a:ea typeface="Times New Roman"/>
                          <a:cs typeface="Calibri" pitchFamily="34" charset="0"/>
                        </a:rPr>
                        <a:t> Enterprise</a:t>
                      </a:r>
                      <a:endParaRPr kumimoji="0" lang="en-US" sz="1400" b="1" kern="1200"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kumimoji="0" lang="en-IN" sz="1400" b="1" kern="1200" dirty="0" err="1" smtClean="0">
                          <a:solidFill>
                            <a:schemeClr val="tx1"/>
                          </a:solidFill>
                          <a:latin typeface="Calibri" pitchFamily="34" charset="0"/>
                          <a:ea typeface="Times New Roman"/>
                          <a:cs typeface="Calibri" pitchFamily="34" charset="0"/>
                        </a:rPr>
                        <a:t>Khushalpur</a:t>
                      </a:r>
                      <a:r>
                        <a:rPr kumimoji="0" lang="en-IN" sz="1400" b="1" kern="1200" dirty="0" smtClean="0">
                          <a:solidFill>
                            <a:schemeClr val="tx1"/>
                          </a:solidFill>
                          <a:latin typeface="Calibri" pitchFamily="34" charset="0"/>
                          <a:ea typeface="Times New Roman"/>
                          <a:cs typeface="Calibri" pitchFamily="34" charset="0"/>
                        </a:rPr>
                        <a:t>, Moradabad, UP</a:t>
                      </a:r>
                      <a:endParaRPr kumimoji="0" lang="en-IN" sz="1400" b="1" kern="1200" dirty="0">
                        <a:solidFill>
                          <a:schemeClr val="tx1"/>
                        </a:solidFill>
                        <a:latin typeface="Calibri" pitchFamily="34" charset="0"/>
                        <a:ea typeface="Times New Roman"/>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kumimoji="0" lang="en-IN" sz="1400" b="1" kern="1200" dirty="0" smtClean="0">
                          <a:solidFill>
                            <a:schemeClr val="dk1"/>
                          </a:solidFill>
                          <a:effectLst/>
                          <a:latin typeface="Calibri" panose="020F0502020204030204" pitchFamily="34" charset="0"/>
                          <a:ea typeface="+mn-ea"/>
                          <a:cs typeface="+mn-cs"/>
                        </a:rPr>
                        <a:t>Placement</a:t>
                      </a:r>
                    </a:p>
                    <a:p>
                      <a:pPr algn="l"/>
                      <a:r>
                        <a:rPr kumimoji="0" lang="en-IN" sz="1400" b="1" kern="1200" dirty="0" smtClean="0">
                          <a:solidFill>
                            <a:schemeClr val="dk1"/>
                          </a:solidFill>
                          <a:effectLst/>
                          <a:latin typeface="Calibri" panose="020F0502020204030204" pitchFamily="34" charset="0"/>
                          <a:ea typeface="+mn-ea"/>
                          <a:cs typeface="+mn-cs"/>
                        </a:rPr>
                        <a:t>Expert Talk</a:t>
                      </a:r>
                      <a:endParaRPr kumimoji="0" lang="en-IN" sz="1400" b="1" kern="1200" dirty="0">
                        <a:solidFill>
                          <a:schemeClr val="tx1"/>
                        </a:solidFill>
                        <a:latin typeface="Calibri" pitchFamily="34" charset="0"/>
                        <a:ea typeface="Times New Roman"/>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7" name="Slide Number Placeholder 6"/>
          <p:cNvSpPr>
            <a:spLocks noGrp="1"/>
          </p:cNvSpPr>
          <p:nvPr>
            <p:ph type="sldNum" sz="quarter" idx="12"/>
          </p:nvPr>
        </p:nvSpPr>
        <p:spPr/>
        <p:txBody>
          <a:bodyPr/>
          <a:lstStyle/>
          <a:p>
            <a:fld id="{6F42FDE4-A7DD-41A7-A0A6-9B649FB43336}" type="slidenum">
              <a:rPr kumimoji="0" lang="en-US" smtClean="0"/>
              <a:pPr/>
              <a:t>31</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3814820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123478"/>
            <a:ext cx="8631112" cy="461665"/>
          </a:xfrm>
          <a:prstGeom prst="rect">
            <a:avLst/>
          </a:prstGeom>
        </p:spPr>
        <p:txBody>
          <a:bodyPr wrap="square">
            <a:spAutoFit/>
          </a:bodyPr>
          <a:lstStyle/>
          <a:p>
            <a:pPr algn="ctr"/>
            <a:r>
              <a:rPr lang="en-US"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MoU/Tie-Ups with Industries</a:t>
            </a: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…(2/2</a:t>
            </a:r>
            <a:r>
              <a:rPr lang="en-US"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504340519"/>
              </p:ext>
            </p:extLst>
          </p:nvPr>
        </p:nvGraphicFramePr>
        <p:xfrm>
          <a:off x="467544" y="630291"/>
          <a:ext cx="7648044" cy="4245349"/>
        </p:xfrm>
        <a:graphic>
          <a:graphicData uri="http://schemas.openxmlformats.org/drawingml/2006/table">
            <a:tbl>
              <a:tblPr firstRow="1" bandRow="1">
                <a:tableStyleId>{21E4AEA4-8DFA-4A89-87EB-49C32662AFE0}</a:tableStyleId>
              </a:tblPr>
              <a:tblGrid>
                <a:gridCol w="691198"/>
                <a:gridCol w="1800200"/>
                <a:gridCol w="3384376"/>
                <a:gridCol w="1772270"/>
              </a:tblGrid>
              <a:tr h="1205418">
                <a:tc>
                  <a:txBody>
                    <a:bodyPr/>
                    <a:lstStyle/>
                    <a:p>
                      <a:pPr marL="13970" indent="104140">
                        <a:lnSpc>
                          <a:spcPct val="115000"/>
                        </a:lnSpc>
                        <a:spcAft>
                          <a:spcPts val="0"/>
                        </a:spcAft>
                      </a:pPr>
                      <a:r>
                        <a:rPr lang="en-US" sz="1800" b="1" dirty="0" err="1" smtClean="0">
                          <a:solidFill>
                            <a:schemeClr val="tx1"/>
                          </a:solidFill>
                          <a:latin typeface="Calibri" pitchFamily="34" charset="0"/>
                          <a:ea typeface="Times New Roman"/>
                          <a:cs typeface="Calibri" pitchFamily="34" charset="0"/>
                        </a:rPr>
                        <a:t>S.No</a:t>
                      </a:r>
                      <a:r>
                        <a:rPr lang="en-US" sz="1800" b="1" dirty="0">
                          <a:solidFill>
                            <a:schemeClr val="tx1"/>
                          </a:solidFill>
                          <a:latin typeface="Calibri" pitchFamily="34" charset="0"/>
                          <a:ea typeface="Times New Roman"/>
                          <a:cs typeface="Calibri" pitchFamily="34" charset="0"/>
                        </a:rPr>
                        <a:t>.</a:t>
                      </a:r>
                    </a:p>
                  </a:txBody>
                  <a:tcPr marL="9525" marR="9525" marT="9525" marB="9525"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800" b="1" dirty="0">
                          <a:solidFill>
                            <a:schemeClr val="tx1"/>
                          </a:solidFill>
                          <a:latin typeface="Calibri" pitchFamily="34" charset="0"/>
                          <a:ea typeface="Times New Roman"/>
                          <a:cs typeface="Calibri" pitchFamily="34" charset="0"/>
                        </a:rPr>
                        <a:t>Name of </a:t>
                      </a:r>
                      <a:r>
                        <a:rPr lang="en-US" sz="1800" b="1" dirty="0" smtClean="0">
                          <a:solidFill>
                            <a:schemeClr val="tx1"/>
                          </a:solidFill>
                          <a:latin typeface="Calibri" pitchFamily="34" charset="0"/>
                          <a:ea typeface="Times New Roman"/>
                          <a:cs typeface="Calibri" pitchFamily="34" charset="0"/>
                        </a:rPr>
                        <a:t>the Company /Industry</a:t>
                      </a:r>
                      <a:endParaRPr lang="en-US" sz="1800" b="1" dirty="0">
                        <a:solidFill>
                          <a:schemeClr val="tx1"/>
                        </a:solidFill>
                        <a:latin typeface="Calibri" pitchFamily="34" charset="0"/>
                        <a:ea typeface="Times New Roman"/>
                        <a:cs typeface="Calibri" pitchFamily="34" charset="0"/>
                      </a:endParaRPr>
                    </a:p>
                  </a:txBody>
                  <a:tcPr marL="47625" marR="47625" marT="31750" marB="3175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u="sng" dirty="0" smtClean="0">
                          <a:solidFill>
                            <a:schemeClr val="tx1"/>
                          </a:solidFill>
                          <a:latin typeface="Calibri" pitchFamily="34" charset="0"/>
                          <a:ea typeface="Times New Roman"/>
                          <a:cs typeface="Calibri" pitchFamily="34" charset="0"/>
                        </a:rPr>
                        <a:t>Address</a:t>
                      </a:r>
                      <a:endParaRPr lang="en-US" sz="2800" b="1" i="0" u="sng" strike="noStrike" dirty="0" smtClean="0">
                        <a:solidFill>
                          <a:schemeClr val="tx1"/>
                        </a:solidFill>
                        <a:latin typeface="Calibri" pitchFamily="34" charset="0"/>
                        <a:cs typeface="Calibri" pitchFamily="34" charset="0"/>
                      </a:endParaRPr>
                    </a:p>
                  </a:txBody>
                  <a:tcPr marL="47625" marR="47625" marT="31750" marB="3175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800" b="1" i="0" u="sng" strike="noStrike" dirty="0" smtClean="0">
                          <a:solidFill>
                            <a:schemeClr val="tx1"/>
                          </a:solidFill>
                          <a:latin typeface="Calibri" pitchFamily="34" charset="0"/>
                          <a:cs typeface="Calibri" pitchFamily="34" charset="0"/>
                        </a:rPr>
                        <a:t>Activity</a:t>
                      </a:r>
                    </a:p>
                  </a:txBody>
                  <a:tcPr marL="47625" marR="47625" marT="31750" marB="3175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18288">
                <a:tc>
                  <a:txBody>
                    <a:bodyPr/>
                    <a:lstStyle/>
                    <a:p>
                      <a:pPr marL="0" algn="ctr" rtl="0" eaLnBrk="1" latinLnBrk="0" hangingPunct="1"/>
                      <a:r>
                        <a:rPr kumimoji="0" lang="en-US" sz="1400" b="1" kern="1200" dirty="0" smtClean="0">
                          <a:solidFill>
                            <a:schemeClr val="tx1"/>
                          </a:solidFill>
                          <a:latin typeface="Calibri" pitchFamily="34" charset="0"/>
                          <a:ea typeface="+mn-ea"/>
                          <a:cs typeface="Calibri" pitchFamily="34" charset="0"/>
                        </a:rPr>
                        <a:t>7</a:t>
                      </a:r>
                      <a:endParaRPr kumimoji="0" lang="en-US" sz="1400" b="1" kern="1200" dirty="0">
                        <a:solidFill>
                          <a:schemeClr val="tx1"/>
                        </a:solidFill>
                        <a:latin typeface="Calibri" pitchFamily="34" charset="0"/>
                        <a:ea typeface="+mn-ea"/>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kumimoji="0" lang="en-US" sz="1400" b="1" kern="1200" dirty="0" smtClean="0">
                          <a:solidFill>
                            <a:schemeClr val="tx1"/>
                          </a:solidFill>
                          <a:latin typeface="Calibri" pitchFamily="34" charset="0"/>
                          <a:ea typeface="Times New Roman"/>
                          <a:cs typeface="Calibri" pitchFamily="34" charset="0"/>
                        </a:rPr>
                        <a:t>Metal Handicrafts Service Centre</a:t>
                      </a:r>
                      <a:endParaRPr kumimoji="0" lang="en-US" sz="1400" b="1" kern="1200"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kumimoji="0" lang="en-IN" sz="1400" b="1" kern="1200" dirty="0" smtClean="0">
                          <a:solidFill>
                            <a:schemeClr val="tx1"/>
                          </a:solidFill>
                          <a:latin typeface="Calibri" pitchFamily="34" charset="0"/>
                          <a:ea typeface="Times New Roman"/>
                          <a:cs typeface="Calibri" pitchFamily="34" charset="0"/>
                        </a:rPr>
                        <a:t>Ram Ganga Bridge,</a:t>
                      </a:r>
                      <a:r>
                        <a:rPr kumimoji="0" lang="en-IN" sz="1400" b="1" kern="1200" baseline="0" dirty="0" smtClean="0">
                          <a:solidFill>
                            <a:schemeClr val="tx1"/>
                          </a:solidFill>
                          <a:latin typeface="Calibri" pitchFamily="34" charset="0"/>
                          <a:ea typeface="Times New Roman"/>
                          <a:cs typeface="Calibri" pitchFamily="34" charset="0"/>
                        </a:rPr>
                        <a:t> </a:t>
                      </a:r>
                      <a:r>
                        <a:rPr kumimoji="0" lang="en-IN" sz="1400" b="1" kern="1200" baseline="0" dirty="0" err="1" smtClean="0">
                          <a:solidFill>
                            <a:schemeClr val="tx1"/>
                          </a:solidFill>
                          <a:latin typeface="Calibri" pitchFamily="34" charset="0"/>
                          <a:ea typeface="Times New Roman"/>
                          <a:cs typeface="Calibri" pitchFamily="34" charset="0"/>
                        </a:rPr>
                        <a:t>Pital</a:t>
                      </a:r>
                      <a:r>
                        <a:rPr kumimoji="0" lang="en-IN" sz="1400" b="1" kern="1200" baseline="0" dirty="0" smtClean="0">
                          <a:solidFill>
                            <a:schemeClr val="tx1"/>
                          </a:solidFill>
                          <a:latin typeface="Calibri" pitchFamily="34" charset="0"/>
                          <a:ea typeface="Times New Roman"/>
                          <a:cs typeface="Calibri" pitchFamily="34" charset="0"/>
                        </a:rPr>
                        <a:t> </a:t>
                      </a:r>
                      <a:r>
                        <a:rPr kumimoji="0" lang="en-IN" sz="1400" b="1" kern="1200" baseline="0" dirty="0" err="1" smtClean="0">
                          <a:solidFill>
                            <a:schemeClr val="tx1"/>
                          </a:solidFill>
                          <a:latin typeface="Calibri" pitchFamily="34" charset="0"/>
                          <a:ea typeface="Times New Roman"/>
                          <a:cs typeface="Calibri" pitchFamily="34" charset="0"/>
                        </a:rPr>
                        <a:t>Nagri</a:t>
                      </a:r>
                      <a:r>
                        <a:rPr kumimoji="0" lang="en-IN" sz="1400" b="1" kern="1200" baseline="0" dirty="0" smtClean="0">
                          <a:solidFill>
                            <a:schemeClr val="tx1"/>
                          </a:solidFill>
                          <a:latin typeface="Calibri" pitchFamily="34" charset="0"/>
                          <a:ea typeface="Times New Roman"/>
                          <a:cs typeface="Calibri" pitchFamily="34" charset="0"/>
                        </a:rPr>
                        <a:t>, Moradabad, UP</a:t>
                      </a:r>
                      <a:endParaRPr kumimoji="0" lang="en-IN" sz="1400" b="1" kern="1200" dirty="0">
                        <a:solidFill>
                          <a:schemeClr val="tx1"/>
                        </a:solidFill>
                        <a:latin typeface="Calibri" pitchFamily="34" charset="0"/>
                        <a:ea typeface="Times New Roman"/>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kumimoji="0" lang="en-IN" sz="1400" b="1" kern="1200" dirty="0" smtClean="0">
                          <a:solidFill>
                            <a:schemeClr val="dk1"/>
                          </a:solidFill>
                          <a:effectLst/>
                          <a:latin typeface="Calibri" panose="020F0502020204030204" pitchFamily="34" charset="0"/>
                          <a:ea typeface="+mn-ea"/>
                          <a:cs typeface="+mn-cs"/>
                        </a:rPr>
                        <a:t>Project Work</a:t>
                      </a:r>
                    </a:p>
                    <a:p>
                      <a:pPr algn="l"/>
                      <a:r>
                        <a:rPr kumimoji="0" lang="en-IN" sz="1400" b="1" kern="1200" dirty="0" smtClean="0">
                          <a:solidFill>
                            <a:schemeClr val="dk1"/>
                          </a:solidFill>
                          <a:effectLst/>
                          <a:latin typeface="Calibri" panose="020F0502020204030204" pitchFamily="34" charset="0"/>
                          <a:ea typeface="+mn-ea"/>
                          <a:cs typeface="+mn-cs"/>
                        </a:rPr>
                        <a:t>Industrial Visit</a:t>
                      </a:r>
                    </a:p>
                    <a:p>
                      <a:pPr algn="l"/>
                      <a:r>
                        <a:rPr kumimoji="0" lang="en-IN" sz="1400" b="1" kern="1200" dirty="0" smtClean="0">
                          <a:solidFill>
                            <a:schemeClr val="dk1"/>
                          </a:solidFill>
                          <a:effectLst/>
                          <a:latin typeface="Calibri" panose="020F0502020204030204" pitchFamily="34" charset="0"/>
                          <a:ea typeface="+mn-ea"/>
                          <a:cs typeface="+mn-cs"/>
                        </a:rPr>
                        <a:t>Expert Talk</a:t>
                      </a: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36951">
                <a:tc>
                  <a:txBody>
                    <a:bodyPr/>
                    <a:lstStyle/>
                    <a:p>
                      <a:pPr marL="0" algn="ctr" rtl="0" eaLnBrk="1" latinLnBrk="0" hangingPunct="1"/>
                      <a:r>
                        <a:rPr kumimoji="0" lang="en-US" sz="1400" b="1" kern="1200" dirty="0" smtClean="0">
                          <a:solidFill>
                            <a:schemeClr val="tx1"/>
                          </a:solidFill>
                          <a:latin typeface="Calibri" pitchFamily="34" charset="0"/>
                          <a:ea typeface="+mn-ea"/>
                          <a:cs typeface="Calibri" pitchFamily="34" charset="0"/>
                        </a:rPr>
                        <a:t>8</a:t>
                      </a:r>
                      <a:endParaRPr kumimoji="0" lang="en-US" sz="1400" b="1" kern="1200" dirty="0">
                        <a:solidFill>
                          <a:schemeClr val="tx1"/>
                        </a:solidFill>
                        <a:latin typeface="Calibri" pitchFamily="34" charset="0"/>
                        <a:ea typeface="+mn-ea"/>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kumimoji="0" lang="en-US" sz="1400" b="1" kern="1200" dirty="0" smtClean="0">
                          <a:solidFill>
                            <a:schemeClr val="tx1"/>
                          </a:solidFill>
                          <a:latin typeface="Calibri" pitchFamily="34" charset="0"/>
                          <a:ea typeface="Times New Roman"/>
                          <a:cs typeface="Calibri" pitchFamily="34" charset="0"/>
                        </a:rPr>
                        <a:t>AKGES Skills Pvt. Ltd.</a:t>
                      </a:r>
                      <a:endParaRPr kumimoji="0" lang="en-US" sz="1400" b="1" kern="1200"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kumimoji="0" lang="en-IN" sz="1400" b="1" kern="1200" dirty="0" smtClean="0">
                          <a:solidFill>
                            <a:schemeClr val="tx1"/>
                          </a:solidFill>
                          <a:latin typeface="Calibri" pitchFamily="34" charset="0"/>
                          <a:ea typeface="Times New Roman"/>
                          <a:cs typeface="Calibri" pitchFamily="34" charset="0"/>
                        </a:rPr>
                        <a:t>Delhi</a:t>
                      </a:r>
                      <a:r>
                        <a:rPr kumimoji="0" lang="en-IN" sz="1400" b="1" kern="1200" baseline="0" dirty="0" smtClean="0">
                          <a:solidFill>
                            <a:schemeClr val="tx1"/>
                          </a:solidFill>
                          <a:latin typeface="Calibri" pitchFamily="34" charset="0"/>
                          <a:ea typeface="Times New Roman"/>
                          <a:cs typeface="Calibri" pitchFamily="34" charset="0"/>
                        </a:rPr>
                        <a:t>-Meerut </a:t>
                      </a:r>
                      <a:r>
                        <a:rPr kumimoji="0" lang="en-IN" sz="1400" b="1" kern="1200" baseline="0" dirty="0" err="1" smtClean="0">
                          <a:solidFill>
                            <a:schemeClr val="tx1"/>
                          </a:solidFill>
                          <a:latin typeface="Calibri" pitchFamily="34" charset="0"/>
                          <a:ea typeface="Times New Roman"/>
                          <a:cs typeface="Calibri" pitchFamily="34" charset="0"/>
                        </a:rPr>
                        <a:t>Expy,Ghaziabad</a:t>
                      </a:r>
                      <a:r>
                        <a:rPr kumimoji="0" lang="en-IN" sz="1400" b="1" kern="1200" baseline="0" dirty="0" smtClean="0">
                          <a:solidFill>
                            <a:schemeClr val="tx1"/>
                          </a:solidFill>
                          <a:latin typeface="Calibri" pitchFamily="34" charset="0"/>
                          <a:ea typeface="Times New Roman"/>
                          <a:cs typeface="Calibri" pitchFamily="34" charset="0"/>
                        </a:rPr>
                        <a:t>, UP</a:t>
                      </a:r>
                      <a:endParaRPr kumimoji="0" lang="en-IN" sz="1400" b="1" kern="1200" dirty="0">
                        <a:solidFill>
                          <a:schemeClr val="tx1"/>
                        </a:solidFill>
                        <a:latin typeface="Calibri" pitchFamily="34" charset="0"/>
                        <a:ea typeface="Times New Roman"/>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kumimoji="0" lang="en-IN" sz="1400" b="1" kern="1200" dirty="0" smtClean="0">
                          <a:solidFill>
                            <a:schemeClr val="dk1"/>
                          </a:solidFill>
                          <a:effectLst/>
                          <a:latin typeface="Calibri" panose="020F0502020204030204" pitchFamily="34" charset="0"/>
                          <a:ea typeface="+mn-ea"/>
                          <a:cs typeface="+mn-cs"/>
                        </a:rPr>
                        <a:t>Industrial Trainings</a:t>
                      </a:r>
                      <a:endParaRPr kumimoji="0" lang="en-IN" sz="1400" b="1" kern="1200" dirty="0">
                        <a:solidFill>
                          <a:schemeClr val="tx1"/>
                        </a:solidFill>
                        <a:latin typeface="Calibri" pitchFamily="34" charset="0"/>
                        <a:ea typeface="Times New Roman"/>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66735">
                <a:tc>
                  <a:txBody>
                    <a:bodyPr/>
                    <a:lstStyle/>
                    <a:p>
                      <a:pPr marL="0" algn="ctr" rtl="0" eaLnBrk="1" latinLnBrk="0" hangingPunct="1"/>
                      <a:r>
                        <a:rPr kumimoji="0" lang="en-US" sz="1400" b="1" kern="1200" dirty="0" smtClean="0">
                          <a:solidFill>
                            <a:schemeClr val="tx1"/>
                          </a:solidFill>
                          <a:latin typeface="Calibri" pitchFamily="34" charset="0"/>
                          <a:ea typeface="+mn-ea"/>
                          <a:cs typeface="Calibri" pitchFamily="34" charset="0"/>
                        </a:rPr>
                        <a:t>9</a:t>
                      </a:r>
                      <a:endParaRPr kumimoji="0" lang="en-US" sz="1400" b="1" kern="1200" dirty="0">
                        <a:solidFill>
                          <a:schemeClr val="tx1"/>
                        </a:solidFill>
                        <a:latin typeface="Calibri" pitchFamily="34" charset="0"/>
                        <a:ea typeface="+mn-ea"/>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kumimoji="0" lang="en-US" sz="1400" b="1" kern="1200" dirty="0" smtClean="0">
                          <a:solidFill>
                            <a:schemeClr val="tx1"/>
                          </a:solidFill>
                          <a:latin typeface="Calibri" pitchFamily="34" charset="0"/>
                          <a:ea typeface="Times New Roman"/>
                          <a:cs typeface="Calibri" pitchFamily="34" charset="0"/>
                        </a:rPr>
                        <a:t>Excelling Technologies</a:t>
                      </a:r>
                      <a:endParaRPr kumimoji="0" lang="en-US" sz="1400" b="1" kern="1200"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kumimoji="0" lang="en-IN" sz="1400" b="1" kern="1200" dirty="0" err="1" smtClean="0">
                          <a:solidFill>
                            <a:schemeClr val="tx1"/>
                          </a:solidFill>
                          <a:latin typeface="Calibri" pitchFamily="34" charset="0"/>
                          <a:ea typeface="Times New Roman"/>
                          <a:cs typeface="Calibri" pitchFamily="34" charset="0"/>
                        </a:rPr>
                        <a:t>Deen</a:t>
                      </a:r>
                      <a:r>
                        <a:rPr kumimoji="0" lang="en-IN" sz="1400" b="1" kern="1200" dirty="0" smtClean="0">
                          <a:solidFill>
                            <a:schemeClr val="tx1"/>
                          </a:solidFill>
                          <a:latin typeface="Calibri" pitchFamily="34" charset="0"/>
                          <a:ea typeface="Times New Roman"/>
                          <a:cs typeface="Calibri" pitchFamily="34" charset="0"/>
                        </a:rPr>
                        <a:t> </a:t>
                      </a:r>
                      <a:r>
                        <a:rPr kumimoji="0" lang="en-IN" sz="1400" b="1" kern="1200" dirty="0" err="1" smtClean="0">
                          <a:solidFill>
                            <a:schemeClr val="tx1"/>
                          </a:solidFill>
                          <a:latin typeface="Calibri" pitchFamily="34" charset="0"/>
                          <a:ea typeface="Times New Roman"/>
                          <a:cs typeface="Calibri" pitchFamily="34" charset="0"/>
                        </a:rPr>
                        <a:t>Dayal</a:t>
                      </a:r>
                      <a:r>
                        <a:rPr kumimoji="0" lang="en-IN" sz="1400" b="1" kern="1200" dirty="0" smtClean="0">
                          <a:solidFill>
                            <a:schemeClr val="tx1"/>
                          </a:solidFill>
                          <a:latin typeface="Calibri" pitchFamily="34" charset="0"/>
                          <a:ea typeface="Times New Roman"/>
                          <a:cs typeface="Calibri" pitchFamily="34" charset="0"/>
                        </a:rPr>
                        <a:t> Nagar,</a:t>
                      </a:r>
                      <a:r>
                        <a:rPr kumimoji="0" lang="en-IN" sz="1400" b="1" kern="1200" baseline="0" dirty="0" smtClean="0">
                          <a:solidFill>
                            <a:schemeClr val="tx1"/>
                          </a:solidFill>
                          <a:latin typeface="Calibri" pitchFamily="34" charset="0"/>
                          <a:ea typeface="Times New Roman"/>
                          <a:cs typeface="Calibri" pitchFamily="34" charset="0"/>
                        </a:rPr>
                        <a:t> Moradabad, UP</a:t>
                      </a:r>
                      <a:endParaRPr kumimoji="0" lang="en-IN" sz="1400" b="1" kern="1200" dirty="0">
                        <a:solidFill>
                          <a:schemeClr val="tx1"/>
                        </a:solidFill>
                        <a:latin typeface="Calibri" pitchFamily="34" charset="0"/>
                        <a:ea typeface="Times New Roman"/>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kumimoji="0" lang="en-IN" sz="1400" b="1" kern="1200" dirty="0" smtClean="0">
                          <a:solidFill>
                            <a:schemeClr val="dk1"/>
                          </a:solidFill>
                          <a:effectLst/>
                          <a:latin typeface="Calibri" panose="020F0502020204030204" pitchFamily="34" charset="0"/>
                          <a:ea typeface="+mn-ea"/>
                          <a:cs typeface="+mn-cs"/>
                        </a:rPr>
                        <a:t>Training Courses</a:t>
                      </a:r>
                      <a:endParaRPr kumimoji="0" lang="en-IN" sz="1400" b="1" kern="1200" dirty="0">
                        <a:solidFill>
                          <a:schemeClr val="tx1"/>
                        </a:solidFill>
                        <a:latin typeface="Calibri" pitchFamily="34" charset="0"/>
                        <a:ea typeface="Times New Roman"/>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63766">
                <a:tc>
                  <a:txBody>
                    <a:bodyPr/>
                    <a:lstStyle/>
                    <a:p>
                      <a:pPr marL="0" algn="ctr" rtl="0" eaLnBrk="1" latinLnBrk="0" hangingPunct="1"/>
                      <a:r>
                        <a:rPr kumimoji="0" lang="en-US" sz="1400" b="1" kern="1200" dirty="0" smtClean="0">
                          <a:solidFill>
                            <a:schemeClr val="tx1"/>
                          </a:solidFill>
                          <a:latin typeface="Calibri" pitchFamily="34" charset="0"/>
                          <a:ea typeface="+mn-ea"/>
                          <a:cs typeface="Calibri" pitchFamily="34" charset="0"/>
                        </a:rPr>
                        <a:t>10</a:t>
                      </a:r>
                      <a:endParaRPr kumimoji="0" lang="en-US" sz="1400" b="1" kern="1200" dirty="0">
                        <a:solidFill>
                          <a:schemeClr val="tx1"/>
                        </a:solidFill>
                        <a:latin typeface="Calibri" pitchFamily="34" charset="0"/>
                        <a:ea typeface="+mn-ea"/>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err="1" smtClean="0">
                          <a:solidFill>
                            <a:schemeClr val="tx1"/>
                          </a:solidFill>
                          <a:latin typeface="Calibri" pitchFamily="34" charset="0"/>
                          <a:ea typeface="Times New Roman"/>
                          <a:cs typeface="Calibri" pitchFamily="34" charset="0"/>
                        </a:rPr>
                        <a:t>Dysmech</a:t>
                      </a:r>
                      <a:r>
                        <a:rPr lang="en-US" sz="1400" b="1" dirty="0" smtClean="0">
                          <a:solidFill>
                            <a:schemeClr val="tx1"/>
                          </a:solidFill>
                          <a:latin typeface="Calibri" pitchFamily="34" charset="0"/>
                          <a:ea typeface="Times New Roman"/>
                          <a:cs typeface="Calibri" pitchFamily="34" charset="0"/>
                        </a:rPr>
                        <a:t> Consultancy Services</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425, Pride Purple Square, </a:t>
                      </a:r>
                      <a:r>
                        <a:rPr lang="en-US" sz="1400" b="1" dirty="0" err="1" smtClean="0">
                          <a:solidFill>
                            <a:schemeClr val="tx1"/>
                          </a:solidFill>
                          <a:latin typeface="Calibri" pitchFamily="34" charset="0"/>
                          <a:ea typeface="Times New Roman"/>
                          <a:cs typeface="Calibri" pitchFamily="34" charset="0"/>
                        </a:rPr>
                        <a:t>Kalewadi</a:t>
                      </a:r>
                      <a:r>
                        <a:rPr lang="en-US" sz="1400" b="1" dirty="0" smtClean="0">
                          <a:solidFill>
                            <a:schemeClr val="tx1"/>
                          </a:solidFill>
                          <a:latin typeface="Calibri" pitchFamily="34" charset="0"/>
                          <a:ea typeface="Times New Roman"/>
                          <a:cs typeface="Calibri" pitchFamily="34" charset="0"/>
                        </a:rPr>
                        <a:t> Chowk, PUNE,</a:t>
                      </a:r>
                      <a:r>
                        <a:rPr lang="en-US" sz="1400" b="1" baseline="0" dirty="0" smtClean="0">
                          <a:solidFill>
                            <a:schemeClr val="tx1"/>
                          </a:solidFill>
                          <a:latin typeface="Calibri" pitchFamily="34" charset="0"/>
                          <a:ea typeface="Times New Roman"/>
                          <a:cs typeface="Calibri" pitchFamily="34" charset="0"/>
                        </a:rPr>
                        <a:t> </a:t>
                      </a:r>
                      <a:r>
                        <a:rPr lang="en-US" sz="1400" b="1" baseline="0" dirty="0" err="1" smtClean="0">
                          <a:solidFill>
                            <a:schemeClr val="tx1"/>
                          </a:solidFill>
                          <a:latin typeface="Calibri" pitchFamily="34" charset="0"/>
                          <a:ea typeface="Times New Roman"/>
                          <a:cs typeface="Calibri" pitchFamily="34" charset="0"/>
                        </a:rPr>
                        <a:t>Maharastra</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Recently</a:t>
                      </a:r>
                      <a:r>
                        <a:rPr lang="en-US" sz="1400" b="1" baseline="0" dirty="0" smtClean="0">
                          <a:solidFill>
                            <a:schemeClr val="tx1"/>
                          </a:solidFill>
                          <a:latin typeface="Calibri" pitchFamily="34" charset="0"/>
                          <a:ea typeface="Times New Roman"/>
                          <a:cs typeface="Calibri" pitchFamily="34" charset="0"/>
                        </a:rPr>
                        <a:t> S</a:t>
                      </a:r>
                      <a:r>
                        <a:rPr lang="en-US" sz="1400" b="1" dirty="0" smtClean="0">
                          <a:solidFill>
                            <a:schemeClr val="tx1"/>
                          </a:solidFill>
                          <a:latin typeface="Calibri" pitchFamily="34" charset="0"/>
                          <a:ea typeface="Times New Roman"/>
                          <a:cs typeface="Calibri" pitchFamily="34" charset="0"/>
                        </a:rPr>
                        <a:t>igned MOU</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68659">
                <a:tc>
                  <a:txBody>
                    <a:bodyPr/>
                    <a:lstStyle/>
                    <a:p>
                      <a:pPr marL="0" algn="ctr" rtl="0" eaLnBrk="1" latinLnBrk="0" hangingPunct="1"/>
                      <a:r>
                        <a:rPr kumimoji="0" lang="en-US" sz="1400" b="1" kern="1200" dirty="0" smtClean="0">
                          <a:solidFill>
                            <a:schemeClr val="tx1"/>
                          </a:solidFill>
                          <a:latin typeface="Calibri" pitchFamily="34" charset="0"/>
                          <a:ea typeface="+mn-ea"/>
                          <a:cs typeface="Calibri" pitchFamily="34" charset="0"/>
                        </a:rPr>
                        <a:t>11</a:t>
                      </a:r>
                      <a:endParaRPr kumimoji="0" lang="en-US" sz="1400" b="1" kern="1200" dirty="0">
                        <a:solidFill>
                          <a:schemeClr val="tx1"/>
                        </a:solidFill>
                        <a:latin typeface="Calibri" pitchFamily="34" charset="0"/>
                        <a:ea typeface="+mn-ea"/>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err="1" smtClean="0">
                          <a:solidFill>
                            <a:schemeClr val="tx1"/>
                          </a:solidFill>
                          <a:latin typeface="Calibri" pitchFamily="34" charset="0"/>
                          <a:ea typeface="Times New Roman"/>
                          <a:cs typeface="Calibri" pitchFamily="34" charset="0"/>
                        </a:rPr>
                        <a:t>Tenso</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TNS, H-34,</a:t>
                      </a:r>
                      <a:r>
                        <a:rPr lang="en-US" sz="1400" b="1" baseline="0" dirty="0" smtClean="0">
                          <a:solidFill>
                            <a:schemeClr val="tx1"/>
                          </a:solidFill>
                          <a:latin typeface="Calibri" pitchFamily="34" charset="0"/>
                          <a:ea typeface="Times New Roman"/>
                          <a:cs typeface="Calibri" pitchFamily="34" charset="0"/>
                        </a:rPr>
                        <a:t> Sector-63, Noida</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Recently Signed MOU</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68659">
                <a:tc>
                  <a:txBody>
                    <a:bodyPr/>
                    <a:lstStyle/>
                    <a:p>
                      <a:pPr marL="0" algn="ctr" rtl="0" eaLnBrk="1" latinLnBrk="0" hangingPunct="1"/>
                      <a:r>
                        <a:rPr kumimoji="0" lang="en-US" sz="1400" b="1" kern="1200" dirty="0" smtClean="0">
                          <a:solidFill>
                            <a:schemeClr val="tx1"/>
                          </a:solidFill>
                          <a:latin typeface="Calibri" pitchFamily="34" charset="0"/>
                          <a:ea typeface="+mn-ea"/>
                          <a:cs typeface="Calibri" pitchFamily="34" charset="0"/>
                        </a:rPr>
                        <a:t>12</a:t>
                      </a:r>
                      <a:endParaRPr kumimoji="0" lang="en-US" sz="1400" b="1" kern="1200" dirty="0">
                        <a:solidFill>
                          <a:schemeClr val="tx1"/>
                        </a:solidFill>
                        <a:latin typeface="Calibri" pitchFamily="34" charset="0"/>
                        <a:ea typeface="+mn-ea"/>
                        <a:cs typeface="Calibri" pitchFamily="34" charset="0"/>
                      </a:endParaRPr>
                    </a:p>
                  </a:txBody>
                  <a:tcPr marL="9525" marR="9525" marT="9525" marB="9525"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err="1" smtClean="0">
                          <a:solidFill>
                            <a:schemeClr val="tx1"/>
                          </a:solidFill>
                          <a:latin typeface="Calibri" pitchFamily="34" charset="0"/>
                          <a:ea typeface="Times New Roman"/>
                          <a:cs typeface="Calibri" pitchFamily="34" charset="0"/>
                        </a:rPr>
                        <a:t>CodeQuotient</a:t>
                      </a:r>
                      <a:r>
                        <a:rPr lang="en-US" sz="1400" b="1" dirty="0" smtClean="0">
                          <a:solidFill>
                            <a:schemeClr val="tx1"/>
                          </a:solidFill>
                          <a:latin typeface="Calibri" pitchFamily="34" charset="0"/>
                          <a:ea typeface="Times New Roman"/>
                          <a:cs typeface="Calibri" pitchFamily="34" charset="0"/>
                        </a:rPr>
                        <a:t> Pvt. Ltd.</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F429, Phase 8B, Industrial</a:t>
                      </a:r>
                      <a:r>
                        <a:rPr lang="en-US" sz="1400" b="1" baseline="0" dirty="0" smtClean="0">
                          <a:solidFill>
                            <a:schemeClr val="tx1"/>
                          </a:solidFill>
                          <a:latin typeface="Calibri" pitchFamily="34" charset="0"/>
                          <a:ea typeface="Times New Roman"/>
                          <a:cs typeface="Calibri" pitchFamily="34" charset="0"/>
                        </a:rPr>
                        <a:t> Area Sector 74, SAS Nagar, Punjab</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nSpc>
                          <a:spcPct val="115000"/>
                        </a:lnSpc>
                        <a:spcAft>
                          <a:spcPts val="0"/>
                        </a:spcAft>
                      </a:pPr>
                      <a:r>
                        <a:rPr lang="en-US" sz="1400" b="1" dirty="0" smtClean="0">
                          <a:solidFill>
                            <a:schemeClr val="tx1"/>
                          </a:solidFill>
                          <a:latin typeface="Calibri" pitchFamily="34" charset="0"/>
                          <a:ea typeface="Times New Roman"/>
                          <a:cs typeface="Calibri" pitchFamily="34" charset="0"/>
                        </a:rPr>
                        <a:t>Recently Signed MOU</a:t>
                      </a:r>
                      <a:endParaRPr lang="en-US" sz="1400" b="1" dirty="0">
                        <a:solidFill>
                          <a:schemeClr val="tx1"/>
                        </a:solidFill>
                        <a:latin typeface="Calibri" pitchFamily="34" charset="0"/>
                        <a:ea typeface="Times New Roman"/>
                        <a:cs typeface="Calibri" pitchFamily="34" charset="0"/>
                      </a:endParaRPr>
                    </a:p>
                  </a:txBody>
                  <a:tcPr marL="47625" marR="47625" marT="31750" marB="3175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7" name="Slide Number Placeholder 6"/>
          <p:cNvSpPr>
            <a:spLocks noGrp="1"/>
          </p:cNvSpPr>
          <p:nvPr>
            <p:ph type="sldNum" sz="quarter" idx="12"/>
          </p:nvPr>
        </p:nvSpPr>
        <p:spPr/>
        <p:txBody>
          <a:bodyPr/>
          <a:lstStyle/>
          <a:p>
            <a:fld id="{6F42FDE4-A7DD-41A7-A0A6-9B649FB43336}" type="slidenum">
              <a:rPr kumimoji="0" lang="en-US" smtClean="0"/>
              <a:pPr/>
              <a:t>32</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19729752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279688"/>
            <a:ext cx="8631112" cy="461665"/>
          </a:xfrm>
          <a:prstGeom prst="rect">
            <a:avLst/>
          </a:prstGeom>
        </p:spPr>
        <p:txBody>
          <a:bodyPr wrap="square">
            <a:spAutoFit/>
          </a:bodyPr>
          <a:lstStyle/>
          <a:p>
            <a:pPr algn="ctr"/>
            <a:r>
              <a:rPr lang="en-US"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Student </a:t>
            </a: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Performance-First Year Academics</a:t>
            </a:r>
          </a:p>
        </p:txBody>
      </p:sp>
      <p:graphicFrame>
        <p:nvGraphicFramePr>
          <p:cNvPr id="4" name="Table 3"/>
          <p:cNvGraphicFramePr>
            <a:graphicFrameLocks noGrp="1"/>
          </p:cNvGraphicFramePr>
          <p:nvPr>
            <p:extLst>
              <p:ext uri="{D42A27DB-BD31-4B8C-83A1-F6EECF244321}">
                <p14:modId xmlns:p14="http://schemas.microsoft.com/office/powerpoint/2010/main" val="39889234"/>
              </p:ext>
            </p:extLst>
          </p:nvPr>
        </p:nvGraphicFramePr>
        <p:xfrm>
          <a:off x="251521" y="1001199"/>
          <a:ext cx="7877496" cy="3770766"/>
        </p:xfrm>
        <a:graphic>
          <a:graphicData uri="http://schemas.openxmlformats.org/drawingml/2006/table">
            <a:tbl>
              <a:tblPr firstRow="1" bandRow="1">
                <a:tableStyleId>{5C22544A-7EE6-4342-B048-85BDC9FD1C3A}</a:tableStyleId>
              </a:tblPr>
              <a:tblGrid>
                <a:gridCol w="2902281"/>
                <a:gridCol w="1278335"/>
                <a:gridCol w="1007218"/>
                <a:gridCol w="1344831"/>
                <a:gridCol w="1344831"/>
              </a:tblGrid>
              <a:tr h="598257">
                <a:tc>
                  <a:txBody>
                    <a:bodyPr/>
                    <a:lstStyle/>
                    <a:p>
                      <a:pPr algn="ctr"/>
                      <a:r>
                        <a:rPr lang="en-US" sz="2000" b="1" u="sng" dirty="0" smtClean="0">
                          <a:solidFill>
                            <a:schemeClr val="tx1"/>
                          </a:solidFill>
                          <a:latin typeface="Calibri" pitchFamily="34" charset="0"/>
                          <a:cs typeface="Calibri" pitchFamily="34" charset="0"/>
                        </a:rPr>
                        <a:t>Academic Performance</a:t>
                      </a:r>
                      <a:endParaRPr lang="en-US" sz="2000" b="1" u="sng" dirty="0">
                        <a:solidFill>
                          <a:schemeClr val="tx1"/>
                        </a:solidFill>
                        <a:latin typeface="Calibri" pitchFamily="34" charset="0"/>
                        <a:cs typeface="Calibri" pitchFamily="34" charset="0"/>
                      </a:endParaRPr>
                    </a:p>
                  </a:txBody>
                  <a:tcPr marL="68580" marR="68580" marT="34290" marB="34290">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1600" b="1" i="0" dirty="0">
                          <a:solidFill>
                            <a:srgbClr val="002060"/>
                          </a:solidFill>
                          <a:effectLst/>
                          <a:latin typeface="Rockwell" panose="02060603020205020403" pitchFamily="18" charset="0"/>
                          <a:ea typeface="Calibri" panose="020F0502020204030204" pitchFamily="34" charset="0"/>
                          <a:cs typeface="Mangal" panose="02040503050203030202" pitchFamily="18" charset="0"/>
                        </a:rPr>
                        <a:t>2016-17</a:t>
                      </a:r>
                      <a:endParaRPr lang="en-IN" sz="1600" i="0"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1600" b="1" i="0" dirty="0">
                          <a:solidFill>
                            <a:srgbClr val="002060"/>
                          </a:solidFill>
                          <a:effectLst/>
                          <a:latin typeface="Rockwell" panose="02060603020205020403" pitchFamily="18" charset="0"/>
                          <a:ea typeface="Calibri" panose="020F0502020204030204" pitchFamily="34" charset="0"/>
                          <a:cs typeface="Mangal" panose="02040503050203030202" pitchFamily="18" charset="0"/>
                        </a:rPr>
                        <a:t>2017-18</a:t>
                      </a:r>
                      <a:endParaRPr lang="en-IN" sz="1600" i="0"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1600" b="1" i="0" dirty="0">
                          <a:solidFill>
                            <a:srgbClr val="002060"/>
                          </a:solidFill>
                          <a:effectLst/>
                          <a:latin typeface="Rockwell" panose="02060603020205020403" pitchFamily="18" charset="0"/>
                          <a:ea typeface="Calibri" panose="020F0502020204030204" pitchFamily="34" charset="0"/>
                          <a:cs typeface="Mangal" panose="02040503050203030202" pitchFamily="18" charset="0"/>
                        </a:rPr>
                        <a:t>2018-19</a:t>
                      </a:r>
                      <a:endParaRPr lang="en-IN" sz="1600" i="0"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1600" b="1" i="0" dirty="0">
                          <a:solidFill>
                            <a:srgbClr val="002060"/>
                          </a:solidFill>
                          <a:effectLst/>
                          <a:latin typeface="Rockwell" panose="02060603020205020403" pitchFamily="18" charset="0"/>
                          <a:ea typeface="Calibri" panose="020F0502020204030204" pitchFamily="34" charset="0"/>
                          <a:cs typeface="Mangal" panose="02040503050203030202" pitchFamily="18" charset="0"/>
                        </a:rPr>
                        <a:t>2019-20</a:t>
                      </a:r>
                      <a:endParaRPr lang="en-IN" sz="1600" i="0" dirty="0">
                        <a:solidFill>
                          <a:srgbClr val="002060"/>
                        </a:solidFill>
                        <a:effectLst/>
                        <a:latin typeface="Calibri" panose="020F0502020204030204" pitchFamily="34" charset="0"/>
                        <a:ea typeface="Calibri" panose="020F0502020204030204" pitchFamily="34" charset="0"/>
                        <a:cs typeface="Mangal" panose="02040503050203030202"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752922">
                <a:tc>
                  <a:txBody>
                    <a:bodyPr/>
                    <a:lstStyle/>
                    <a:p>
                      <a:pPr marL="0" algn="ctr" rtl="0" eaLnBrk="1" latinLnBrk="0" hangingPunct="1"/>
                      <a:r>
                        <a:rPr kumimoji="0" lang="en-US" sz="1800" b="1" kern="1200" dirty="0" smtClean="0">
                          <a:solidFill>
                            <a:srgbClr val="002060"/>
                          </a:solidFill>
                          <a:latin typeface="Calibri" pitchFamily="34" charset="0"/>
                          <a:ea typeface="+mn-ea"/>
                          <a:cs typeface="Calibri" pitchFamily="34" charset="0"/>
                        </a:rPr>
                        <a:t>Total no. of Successful Students</a:t>
                      </a:r>
                      <a:endParaRPr kumimoji="0" lang="en-US" sz="1800" b="1" kern="1200" dirty="0">
                        <a:solidFill>
                          <a:srgbClr val="002060"/>
                        </a:solidFill>
                        <a:latin typeface="Calibri" pitchFamily="34" charset="0"/>
                        <a:ea typeface="+mn-ea"/>
                        <a:cs typeface="Calibri" pitchFamily="34" charset="0"/>
                      </a:endParaRPr>
                    </a:p>
                  </a:txBody>
                  <a:tcPr marL="68580" marR="68580" marT="34290" marB="3429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a:solidFill>
                            <a:schemeClr val="dk1"/>
                          </a:solidFill>
                          <a:effectLst/>
                          <a:latin typeface="+mn-lt"/>
                          <a:ea typeface="+mn-ea"/>
                          <a:cs typeface="+mn-cs"/>
                        </a:rPr>
                        <a:t>410</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a:solidFill>
                            <a:schemeClr val="dk1"/>
                          </a:solidFill>
                          <a:effectLst/>
                          <a:latin typeface="+mn-lt"/>
                          <a:ea typeface="+mn-ea"/>
                          <a:cs typeface="+mn-cs"/>
                        </a:rPr>
                        <a:t>311</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a:solidFill>
                            <a:schemeClr val="dk1"/>
                          </a:solidFill>
                          <a:effectLst/>
                          <a:latin typeface="+mn-lt"/>
                          <a:ea typeface="+mn-ea"/>
                          <a:cs typeface="+mn-cs"/>
                        </a:rPr>
                        <a:t>250</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a:solidFill>
                            <a:schemeClr val="dk1"/>
                          </a:solidFill>
                          <a:effectLst/>
                          <a:latin typeface="+mn-lt"/>
                          <a:ea typeface="+mn-ea"/>
                          <a:cs typeface="+mn-cs"/>
                        </a:rPr>
                        <a:t>236</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939452">
                <a:tc>
                  <a:txBody>
                    <a:bodyPr/>
                    <a:lstStyle/>
                    <a:p>
                      <a:pPr marL="0" algn="ctr" rtl="0" eaLnBrk="1" latinLnBrk="0" hangingPunct="1"/>
                      <a:r>
                        <a:rPr kumimoji="0" lang="en-US" sz="1800" b="1" kern="1200" dirty="0" smtClean="0">
                          <a:solidFill>
                            <a:srgbClr val="002060"/>
                          </a:solidFill>
                          <a:latin typeface="Calibri" pitchFamily="34" charset="0"/>
                          <a:ea typeface="+mn-ea"/>
                          <a:cs typeface="Calibri" pitchFamily="34" charset="0"/>
                        </a:rPr>
                        <a:t>Total no. of Students appeared in the Examination</a:t>
                      </a:r>
                      <a:endParaRPr kumimoji="0" lang="en-US" sz="1800" b="1" kern="1200" dirty="0">
                        <a:solidFill>
                          <a:srgbClr val="002060"/>
                        </a:solidFill>
                        <a:latin typeface="Calibri" pitchFamily="34" charset="0"/>
                        <a:ea typeface="+mn-ea"/>
                        <a:cs typeface="Calibri" pitchFamily="34" charset="0"/>
                      </a:endParaRPr>
                    </a:p>
                  </a:txBody>
                  <a:tcPr marL="68580" marR="68580" marT="34290" marB="3429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a:solidFill>
                            <a:schemeClr val="dk1"/>
                          </a:solidFill>
                          <a:effectLst/>
                          <a:latin typeface="+mn-lt"/>
                          <a:ea typeface="+mn-ea"/>
                          <a:cs typeface="+mn-cs"/>
                        </a:rPr>
                        <a:t>420</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a:solidFill>
                            <a:schemeClr val="dk1"/>
                          </a:solidFill>
                          <a:effectLst/>
                          <a:latin typeface="+mn-lt"/>
                          <a:ea typeface="+mn-ea"/>
                          <a:cs typeface="+mn-cs"/>
                        </a:rPr>
                        <a:t>314</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a:solidFill>
                            <a:schemeClr val="dk1"/>
                          </a:solidFill>
                          <a:effectLst/>
                          <a:latin typeface="+mn-lt"/>
                          <a:ea typeface="+mn-ea"/>
                          <a:cs typeface="+mn-cs"/>
                        </a:rPr>
                        <a:t>269</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a:solidFill>
                            <a:schemeClr val="dk1"/>
                          </a:solidFill>
                          <a:effectLst/>
                          <a:latin typeface="+mn-lt"/>
                          <a:ea typeface="+mn-ea"/>
                          <a:cs typeface="+mn-cs"/>
                        </a:rPr>
                        <a:t>236</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860010">
                <a:tc>
                  <a:txBody>
                    <a:bodyPr/>
                    <a:lstStyle/>
                    <a:p>
                      <a:pPr algn="ctr"/>
                      <a:r>
                        <a:rPr lang="en-US" sz="1800" b="1" dirty="0" smtClean="0">
                          <a:solidFill>
                            <a:srgbClr val="002060"/>
                          </a:solidFill>
                          <a:latin typeface="Calibri" pitchFamily="34" charset="0"/>
                          <a:cs typeface="Calibri" pitchFamily="34" charset="0"/>
                        </a:rPr>
                        <a:t>Pass Per</a:t>
                      </a:r>
                      <a:r>
                        <a:rPr kumimoji="0" lang="en-US" sz="1800" b="1" kern="1200" dirty="0" smtClean="0">
                          <a:solidFill>
                            <a:srgbClr val="002060"/>
                          </a:solidFill>
                          <a:latin typeface="Calibri" pitchFamily="34" charset="0"/>
                          <a:ea typeface="+mn-ea"/>
                          <a:cs typeface="Calibri" pitchFamily="34" charset="0"/>
                        </a:rPr>
                        <a:t>ce</a:t>
                      </a:r>
                      <a:r>
                        <a:rPr lang="en-US" sz="1800" b="1" dirty="0" smtClean="0">
                          <a:solidFill>
                            <a:srgbClr val="002060"/>
                          </a:solidFill>
                          <a:latin typeface="Calibri" pitchFamily="34" charset="0"/>
                          <a:cs typeface="Calibri" pitchFamily="34" charset="0"/>
                        </a:rPr>
                        <a:t>ntage </a:t>
                      </a:r>
                    </a:p>
                    <a:p>
                      <a:pPr algn="ctr"/>
                      <a:r>
                        <a:rPr lang="en-US" sz="1800" b="1" dirty="0" smtClean="0">
                          <a:solidFill>
                            <a:srgbClr val="002060"/>
                          </a:solidFill>
                          <a:latin typeface="Calibri" pitchFamily="34" charset="0"/>
                          <a:cs typeface="Calibri" pitchFamily="34" charset="0"/>
                        </a:rPr>
                        <a:t>of Students</a:t>
                      </a:r>
                      <a:endParaRPr lang="en-US" sz="1800" b="1" dirty="0">
                        <a:solidFill>
                          <a:srgbClr val="002060"/>
                        </a:solidFill>
                        <a:latin typeface="Calibri" pitchFamily="34" charset="0"/>
                        <a:cs typeface="Calibri" pitchFamily="34" charset="0"/>
                      </a:endParaRPr>
                    </a:p>
                  </a:txBody>
                  <a:tcPr marL="68580" marR="68580" marT="34290" marB="3429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smtClean="0">
                          <a:solidFill>
                            <a:schemeClr val="dk1"/>
                          </a:solidFill>
                          <a:effectLst/>
                          <a:latin typeface="+mn-lt"/>
                          <a:ea typeface="+mn-ea"/>
                          <a:cs typeface="+mn-cs"/>
                        </a:rPr>
                        <a:t>97.6%</a:t>
                      </a:r>
                      <a:endParaRPr kumimoji="0" lang="en-IN" sz="1500" b="1" u="none" strike="noStrike" kern="1200" dirty="0">
                        <a:solidFill>
                          <a:schemeClr val="dk1"/>
                        </a:solidFill>
                        <a:effectLst/>
                        <a:latin typeface="+mn-lt"/>
                        <a:ea typeface="+mn-ea"/>
                        <a:cs typeface="+mn-cs"/>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smtClean="0">
                          <a:solidFill>
                            <a:schemeClr val="dk1"/>
                          </a:solidFill>
                          <a:effectLst/>
                          <a:latin typeface="+mn-lt"/>
                          <a:ea typeface="+mn-ea"/>
                          <a:cs typeface="+mn-cs"/>
                        </a:rPr>
                        <a:t>99.04%</a:t>
                      </a:r>
                      <a:endParaRPr kumimoji="0" lang="en-IN" sz="1500" b="1" u="none" strike="noStrike" kern="1200" dirty="0">
                        <a:solidFill>
                          <a:schemeClr val="dk1"/>
                        </a:solidFill>
                        <a:effectLst/>
                        <a:latin typeface="+mn-lt"/>
                        <a:ea typeface="+mn-ea"/>
                        <a:cs typeface="+mn-cs"/>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smtClean="0">
                          <a:solidFill>
                            <a:schemeClr val="dk1"/>
                          </a:solidFill>
                          <a:effectLst/>
                          <a:latin typeface="+mn-lt"/>
                          <a:ea typeface="+mn-ea"/>
                          <a:cs typeface="+mn-cs"/>
                        </a:rPr>
                        <a:t>92.93%</a:t>
                      </a:r>
                      <a:endParaRPr kumimoji="0" lang="en-IN" sz="1500" b="1" u="none" strike="noStrike" kern="1200" dirty="0">
                        <a:solidFill>
                          <a:schemeClr val="dk1"/>
                        </a:solidFill>
                        <a:effectLst/>
                        <a:latin typeface="+mn-lt"/>
                        <a:ea typeface="+mn-ea"/>
                        <a:cs typeface="+mn-cs"/>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smtClean="0">
                          <a:solidFill>
                            <a:schemeClr val="dk1"/>
                          </a:solidFill>
                          <a:effectLst/>
                          <a:latin typeface="+mn-lt"/>
                          <a:ea typeface="+mn-ea"/>
                          <a:cs typeface="+mn-cs"/>
                        </a:rPr>
                        <a:t>100%</a:t>
                      </a:r>
                      <a:endParaRPr kumimoji="0" lang="en-IN" sz="1500" b="1" u="none" strike="noStrike" kern="1200" dirty="0">
                        <a:solidFill>
                          <a:schemeClr val="dk1"/>
                        </a:solidFill>
                        <a:effectLst/>
                        <a:latin typeface="+mn-lt"/>
                        <a:ea typeface="+mn-ea"/>
                        <a:cs typeface="+mn-cs"/>
                      </a:endParaRP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20125">
                <a:tc>
                  <a:txBody>
                    <a:bodyPr/>
                    <a:lstStyle/>
                    <a:p>
                      <a:pPr algn="ctr"/>
                      <a:r>
                        <a:rPr kumimoji="0" lang="en-US" sz="1800" b="1" kern="1200" dirty="0" smtClean="0">
                          <a:solidFill>
                            <a:srgbClr val="002060"/>
                          </a:solidFill>
                          <a:latin typeface="Calibri" pitchFamily="34" charset="0"/>
                          <a:ea typeface="+mn-ea"/>
                          <a:cs typeface="Calibri" pitchFamily="34" charset="0"/>
                        </a:rPr>
                        <a:t>API</a:t>
                      </a:r>
                      <a:endParaRPr kumimoji="0" lang="en-US" sz="1800" b="1" kern="1200" dirty="0">
                        <a:solidFill>
                          <a:srgbClr val="002060"/>
                        </a:solidFill>
                        <a:latin typeface="Calibri" pitchFamily="34" charset="0"/>
                        <a:ea typeface="+mn-ea"/>
                        <a:cs typeface="Calibri" pitchFamily="34" charset="0"/>
                      </a:endParaRPr>
                    </a:p>
                  </a:txBody>
                  <a:tcPr marL="68580" marR="68580" marT="34290" marB="3429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a:solidFill>
                            <a:schemeClr val="dk1"/>
                          </a:solidFill>
                          <a:effectLst/>
                          <a:latin typeface="+mn-lt"/>
                          <a:ea typeface="+mn-ea"/>
                          <a:cs typeface="+mn-cs"/>
                        </a:rPr>
                        <a:t>7.09</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a:solidFill>
                            <a:schemeClr val="dk1"/>
                          </a:solidFill>
                          <a:effectLst/>
                          <a:latin typeface="+mn-lt"/>
                          <a:ea typeface="+mn-ea"/>
                          <a:cs typeface="+mn-cs"/>
                        </a:rPr>
                        <a:t>7.15</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a:solidFill>
                            <a:schemeClr val="dk1"/>
                          </a:solidFill>
                          <a:effectLst/>
                          <a:latin typeface="+mn-lt"/>
                          <a:ea typeface="+mn-ea"/>
                          <a:cs typeface="+mn-cs"/>
                        </a:rPr>
                        <a:t>6.14</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fontAlgn="t" latinLnBrk="0" hangingPunct="1">
                        <a:lnSpc>
                          <a:spcPct val="107000"/>
                        </a:lnSpc>
                        <a:spcAft>
                          <a:spcPts val="0"/>
                        </a:spcAft>
                      </a:pPr>
                      <a:r>
                        <a:rPr kumimoji="0" lang="en-IN" sz="1500" b="1" u="none" strike="noStrike" kern="1200" dirty="0">
                          <a:solidFill>
                            <a:schemeClr val="dk1"/>
                          </a:solidFill>
                          <a:effectLst/>
                          <a:latin typeface="+mn-lt"/>
                          <a:ea typeface="+mn-ea"/>
                          <a:cs typeface="+mn-cs"/>
                        </a:rPr>
                        <a:t>7.05</a:t>
                      </a:r>
                    </a:p>
                  </a:txBody>
                  <a:tcPr marL="68580" marR="68580" marT="0" marB="0"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8" name="Slide Number Placeholder 7"/>
          <p:cNvSpPr>
            <a:spLocks noGrp="1"/>
          </p:cNvSpPr>
          <p:nvPr>
            <p:ph type="sldNum" sz="quarter" idx="12"/>
          </p:nvPr>
        </p:nvSpPr>
        <p:spPr/>
        <p:txBody>
          <a:bodyPr/>
          <a:lstStyle/>
          <a:p>
            <a:fld id="{6F42FDE4-A7DD-41A7-A0A6-9B649FB43336}" type="slidenum">
              <a:rPr kumimoji="0" lang="en-US" smtClean="0"/>
              <a:pPr/>
              <a:t>33</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7595424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279688"/>
            <a:ext cx="8631112" cy="461665"/>
          </a:xfrm>
          <a:prstGeom prst="rect">
            <a:avLst/>
          </a:prstGeom>
        </p:spPr>
        <p:txBody>
          <a:bodyPr wrap="square">
            <a:spAutoFit/>
          </a:bodyPr>
          <a:lstStyle/>
          <a:p>
            <a:pPr algn="ctr"/>
            <a:r>
              <a:rPr lang="en-US" dirty="0" smtClean="0">
                <a:ln w="1905"/>
                <a:solidFill>
                  <a:srgbClr val="7030A0"/>
                </a:solidFill>
                <a:effectLst>
                  <a:innerShdw blurRad="69850" dist="43180" dir="5400000">
                    <a:srgbClr val="000000">
                      <a:alpha val="65000"/>
                    </a:srgbClr>
                  </a:innerShdw>
                </a:effectLst>
                <a:latin typeface="Eras Bold ITC" pitchFamily="34" charset="0"/>
              </a:rPr>
              <a:t> </a:t>
            </a: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Student Performance-Under Cultural Society</a:t>
            </a:r>
          </a:p>
        </p:txBody>
      </p:sp>
      <p:graphicFrame>
        <p:nvGraphicFramePr>
          <p:cNvPr id="7" name="Table 6"/>
          <p:cNvGraphicFramePr>
            <a:graphicFrameLocks noGrp="1"/>
          </p:cNvGraphicFramePr>
          <p:nvPr>
            <p:extLst>
              <p:ext uri="{D42A27DB-BD31-4B8C-83A1-F6EECF244321}">
                <p14:modId xmlns:p14="http://schemas.microsoft.com/office/powerpoint/2010/main" val="97369707"/>
              </p:ext>
            </p:extLst>
          </p:nvPr>
        </p:nvGraphicFramePr>
        <p:xfrm>
          <a:off x="395536" y="987574"/>
          <a:ext cx="7811615" cy="1931670"/>
        </p:xfrm>
        <a:graphic>
          <a:graphicData uri="http://schemas.openxmlformats.org/drawingml/2006/table">
            <a:tbl>
              <a:tblPr firstRow="1" firstCol="1" bandRow="1">
                <a:tableStyleId>{5C22544A-7EE6-4342-B048-85BDC9FD1C3A}</a:tableStyleId>
              </a:tblPr>
              <a:tblGrid>
                <a:gridCol w="2764472"/>
                <a:gridCol w="1301107"/>
                <a:gridCol w="1311279"/>
                <a:gridCol w="1217072"/>
                <a:gridCol w="1217685"/>
              </a:tblGrid>
              <a:tr h="768985">
                <a:tc>
                  <a:txBody>
                    <a:bodyPr/>
                    <a:lstStyle/>
                    <a:p>
                      <a:pPr algn="ctr">
                        <a:lnSpc>
                          <a:spcPct val="107000"/>
                        </a:lnSpc>
                        <a:spcAft>
                          <a:spcPts val="0"/>
                        </a:spcAft>
                      </a:pPr>
                      <a:r>
                        <a:rPr lang="en-IN" sz="2000" dirty="0">
                          <a:solidFill>
                            <a:srgbClr val="002060"/>
                          </a:solidFill>
                          <a:effectLst/>
                        </a:rPr>
                        <a:t>Number of Winners</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dirty="0">
                          <a:solidFill>
                            <a:srgbClr val="002060"/>
                          </a:solidFill>
                          <a:effectLst/>
                        </a:rPr>
                        <a:t>2016-17</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dirty="0">
                          <a:solidFill>
                            <a:srgbClr val="002060"/>
                          </a:solidFill>
                          <a:effectLst/>
                        </a:rPr>
                        <a:t>2017-18</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dirty="0">
                          <a:solidFill>
                            <a:srgbClr val="002060"/>
                          </a:solidFill>
                          <a:effectLst/>
                        </a:rPr>
                        <a:t>2018-19</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dirty="0">
                          <a:solidFill>
                            <a:srgbClr val="002060"/>
                          </a:solidFill>
                          <a:effectLst/>
                        </a:rPr>
                        <a:t>2019-20</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94335">
                <a:tc>
                  <a:txBody>
                    <a:bodyPr/>
                    <a:lstStyle/>
                    <a:p>
                      <a:pPr algn="ctr">
                        <a:lnSpc>
                          <a:spcPct val="107000"/>
                        </a:lnSpc>
                        <a:spcAft>
                          <a:spcPts val="0"/>
                        </a:spcAft>
                      </a:pPr>
                      <a:r>
                        <a:rPr lang="en-IN" sz="2000" dirty="0">
                          <a:solidFill>
                            <a:srgbClr val="002060"/>
                          </a:solidFill>
                          <a:effectLst/>
                        </a:rPr>
                        <a:t>Zonal Level</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dirty="0">
                          <a:effectLst/>
                        </a:rPr>
                        <a:t>08</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a:effectLst/>
                        </a:rPr>
                        <a:t>07</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a:effectLst/>
                        </a:rPr>
                        <a:t>10</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a:effectLst/>
                        </a:rPr>
                        <a:t>13</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84175">
                <a:tc>
                  <a:txBody>
                    <a:bodyPr/>
                    <a:lstStyle/>
                    <a:p>
                      <a:pPr algn="ctr">
                        <a:lnSpc>
                          <a:spcPct val="107000"/>
                        </a:lnSpc>
                        <a:spcAft>
                          <a:spcPts val="0"/>
                        </a:spcAft>
                      </a:pPr>
                      <a:r>
                        <a:rPr lang="en-IN" sz="2000" dirty="0">
                          <a:solidFill>
                            <a:srgbClr val="002060"/>
                          </a:solidFill>
                          <a:effectLst/>
                        </a:rPr>
                        <a:t>State Level </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a:effectLst/>
                        </a:rPr>
                        <a:t>04</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a:effectLst/>
                        </a:rPr>
                        <a:t>01</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a:effectLst/>
                        </a:rPr>
                        <a:t>-</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a:effectLst/>
                        </a:rPr>
                        <a:t>03</a:t>
                      </a:r>
                      <a:endParaRPr lang="en-I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84175">
                <a:tc>
                  <a:txBody>
                    <a:bodyPr/>
                    <a:lstStyle/>
                    <a:p>
                      <a:pPr algn="ctr">
                        <a:lnSpc>
                          <a:spcPct val="107000"/>
                        </a:lnSpc>
                        <a:spcAft>
                          <a:spcPts val="0"/>
                        </a:spcAft>
                      </a:pPr>
                      <a:r>
                        <a:rPr lang="en-IN" sz="2000" dirty="0">
                          <a:solidFill>
                            <a:srgbClr val="002060"/>
                          </a:solidFill>
                          <a:effectLst/>
                        </a:rPr>
                        <a:t>National Level</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dirty="0">
                          <a:effectLst/>
                        </a:rPr>
                        <a:t>-</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dirty="0">
                          <a:effectLst/>
                        </a:rPr>
                        <a:t>01</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dirty="0">
                          <a:effectLst/>
                        </a:rPr>
                        <a:t>01</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dirty="0">
                          <a:effectLst/>
                        </a:rPr>
                        <a:t>-</a:t>
                      </a: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pic>
        <p:nvPicPr>
          <p:cNvPr id="8" name="Picture 2" descr="C:\Users\admin\Desktop\100\Best 2016 Utkarsh\ABS_2436.JPG"/>
          <p:cNvPicPr>
            <a:picLocks noChangeAspect="1" noChangeArrowheads="1"/>
          </p:cNvPicPr>
          <p:nvPr/>
        </p:nvPicPr>
        <p:blipFill>
          <a:blip r:embed="rId3" cstate="print"/>
          <a:srcRect l="19848" t="7778" r="484" b="6667"/>
          <a:stretch>
            <a:fillRect/>
          </a:stretch>
        </p:blipFill>
        <p:spPr bwMode="auto">
          <a:xfrm>
            <a:off x="468541" y="3291830"/>
            <a:ext cx="2663299" cy="1827455"/>
          </a:xfrm>
          <a:prstGeom prst="roundRect">
            <a:avLst/>
          </a:prstGeom>
          <a:noFill/>
          <a:ln w="9525">
            <a:solidFill>
              <a:schemeClr val="tx1"/>
            </a:solidFill>
            <a:prstDash val="solid"/>
            <a:miter lim="800000"/>
            <a:headEnd/>
            <a:tailEnd/>
          </a:ln>
        </p:spPr>
      </p:pic>
      <p:pic>
        <p:nvPicPr>
          <p:cNvPr id="9" name="Picture 1"/>
          <p:cNvPicPr>
            <a:picLocks noChangeAspect="1" noChangeArrowheads="1"/>
          </p:cNvPicPr>
          <p:nvPr/>
        </p:nvPicPr>
        <p:blipFill>
          <a:blip r:embed="rId4" cstate="print"/>
          <a:srcRect/>
          <a:stretch>
            <a:fillRect/>
          </a:stretch>
        </p:blipFill>
        <p:spPr bwMode="auto">
          <a:xfrm>
            <a:off x="5792799" y="3291830"/>
            <a:ext cx="2235585" cy="1827047"/>
          </a:xfrm>
          <a:prstGeom prst="roundRect">
            <a:avLst/>
          </a:prstGeom>
          <a:noFill/>
          <a:ln w="9525">
            <a:solidFill>
              <a:schemeClr val="tx1"/>
            </a:solidFill>
            <a:prstDash val="solid"/>
            <a:miter lim="800000"/>
            <a:headEnd/>
            <a:tailEnd/>
          </a:ln>
        </p:spPr>
      </p:pic>
      <p:pic>
        <p:nvPicPr>
          <p:cNvPr id="10" name="Picture 2" descr="C:\Users\admin\Desktop\100\Best 2016 Utkarsh\ABS_2300.JPG"/>
          <p:cNvPicPr>
            <a:picLocks noChangeAspect="1" noChangeArrowheads="1"/>
          </p:cNvPicPr>
          <p:nvPr/>
        </p:nvPicPr>
        <p:blipFill rotWithShape="1">
          <a:blip r:embed="rId5" cstate="print"/>
          <a:srcRect l="9423" t="10638" r="3537"/>
          <a:stretch/>
        </p:blipFill>
        <p:spPr bwMode="auto">
          <a:xfrm>
            <a:off x="3275856" y="3291830"/>
            <a:ext cx="2372927" cy="1817909"/>
          </a:xfrm>
          <a:prstGeom prst="roundRect">
            <a:avLst/>
          </a:prstGeom>
          <a:noFill/>
          <a:ln w="9525">
            <a:solidFill>
              <a:schemeClr val="tx1"/>
            </a:solidFill>
            <a:prstDash val="solid"/>
            <a:miter lim="800000"/>
            <a:headEnd/>
            <a:tailEnd/>
          </a:ln>
        </p:spPr>
      </p:pic>
      <p:sp>
        <p:nvSpPr>
          <p:cNvPr id="13" name="Slide Number Placeholder 12"/>
          <p:cNvSpPr>
            <a:spLocks noGrp="1"/>
          </p:cNvSpPr>
          <p:nvPr>
            <p:ph type="sldNum" sz="quarter" idx="12"/>
          </p:nvPr>
        </p:nvSpPr>
        <p:spPr/>
        <p:txBody>
          <a:bodyPr/>
          <a:lstStyle/>
          <a:p>
            <a:fld id="{6F42FDE4-A7DD-41A7-A0A6-9B649FB43336}" type="slidenum">
              <a:rPr kumimoji="0" lang="en-US" smtClean="0"/>
              <a:pPr/>
              <a:t>34</a:t>
            </a:fld>
            <a:endParaRPr kumimoji="0" lang="en-US" dirty="0"/>
          </a:p>
        </p:txBody>
      </p:sp>
      <p:pic>
        <p:nvPicPr>
          <p:cNvPr id="11" name="Picture 10">
            <a:extLst>
              <a:ext uri="{FF2B5EF4-FFF2-40B4-BE49-F238E27FC236}">
                <a16:creationId xmlns="" xmlns:a16="http://schemas.microsoft.com/office/drawing/2014/main" id="{CED83121-8EAC-4A70-8251-9B62840ABEDE}"/>
              </a:ext>
            </a:extLst>
          </p:cNvPr>
          <p:cNvPicPr/>
          <p:nvPr/>
        </p:nvPicPr>
        <p:blipFill>
          <a:blip r:embed="rId6"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35507680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1368" y="279688"/>
            <a:ext cx="8631112" cy="461665"/>
          </a:xfrm>
          <a:prstGeom prst="rect">
            <a:avLst/>
          </a:prstGeom>
        </p:spPr>
        <p:txBody>
          <a:bodyPr wrap="square">
            <a:spAutoFit/>
          </a:bodyPr>
          <a:lstStyle/>
          <a:p>
            <a:pPr algn="ctr"/>
            <a:r>
              <a:rPr lang="en-US" dirty="0" smtClean="0">
                <a:ln w="1905"/>
                <a:solidFill>
                  <a:srgbClr val="7030A0"/>
                </a:solidFill>
                <a:effectLst>
                  <a:innerShdw blurRad="69850" dist="43180" dir="5400000">
                    <a:srgbClr val="000000">
                      <a:alpha val="65000"/>
                    </a:srgbClr>
                  </a:innerShdw>
                </a:effectLst>
                <a:latin typeface="Eras Bold ITC" pitchFamily="34" charset="0"/>
              </a:rPr>
              <a:t> </a:t>
            </a: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Student </a:t>
            </a:r>
            <a:r>
              <a:rPr lang="en-US"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Performance-Under </a:t>
            </a: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MITSA Sports Society</a:t>
            </a:r>
            <a:endParaRPr lang="en-US"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4298679"/>
              </p:ext>
            </p:extLst>
          </p:nvPr>
        </p:nvGraphicFramePr>
        <p:xfrm>
          <a:off x="467544" y="987574"/>
          <a:ext cx="7685077" cy="1931670"/>
        </p:xfrm>
        <a:graphic>
          <a:graphicData uri="http://schemas.openxmlformats.org/drawingml/2006/table">
            <a:tbl>
              <a:tblPr firstRow="1" firstCol="1" bandRow="1">
                <a:tableStyleId>{5C22544A-7EE6-4342-B048-85BDC9FD1C3A}</a:tableStyleId>
              </a:tblPr>
              <a:tblGrid>
                <a:gridCol w="2889201"/>
                <a:gridCol w="1154748"/>
                <a:gridCol w="1274556"/>
                <a:gridCol w="1182988"/>
                <a:gridCol w="1183584"/>
              </a:tblGrid>
              <a:tr h="768985">
                <a:tc>
                  <a:txBody>
                    <a:bodyPr/>
                    <a:lstStyle/>
                    <a:p>
                      <a:pPr algn="ctr">
                        <a:lnSpc>
                          <a:spcPct val="107000"/>
                        </a:lnSpc>
                        <a:spcAft>
                          <a:spcPts val="0"/>
                        </a:spcAft>
                      </a:pPr>
                      <a:r>
                        <a:rPr lang="en-IN" sz="2000" u="none" dirty="0">
                          <a:solidFill>
                            <a:srgbClr val="002060"/>
                          </a:solidFill>
                          <a:effectLst/>
                        </a:rPr>
                        <a:t>Number of Winners</a:t>
                      </a:r>
                      <a:endParaRPr lang="en-IN" sz="1100" u="none"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u="none" dirty="0">
                          <a:solidFill>
                            <a:srgbClr val="002060"/>
                          </a:solidFill>
                          <a:effectLst/>
                        </a:rPr>
                        <a:t>2016-17</a:t>
                      </a:r>
                      <a:endParaRPr lang="en-IN" sz="1100" u="none"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u="none" dirty="0">
                          <a:solidFill>
                            <a:srgbClr val="002060"/>
                          </a:solidFill>
                          <a:effectLst/>
                        </a:rPr>
                        <a:t>2017-18</a:t>
                      </a:r>
                      <a:endParaRPr lang="en-IN" sz="1100" u="none"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u="none" dirty="0">
                          <a:solidFill>
                            <a:srgbClr val="002060"/>
                          </a:solidFill>
                          <a:effectLst/>
                        </a:rPr>
                        <a:t>2018-19</a:t>
                      </a:r>
                      <a:endParaRPr lang="en-IN" sz="1100" u="none"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u="none" dirty="0">
                          <a:solidFill>
                            <a:srgbClr val="002060"/>
                          </a:solidFill>
                          <a:effectLst/>
                        </a:rPr>
                        <a:t>2019-20</a:t>
                      </a:r>
                      <a:endParaRPr lang="en-IN" sz="1100" u="none"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94335">
                <a:tc>
                  <a:txBody>
                    <a:bodyPr/>
                    <a:lstStyle/>
                    <a:p>
                      <a:pPr algn="ctr">
                        <a:lnSpc>
                          <a:spcPct val="107000"/>
                        </a:lnSpc>
                        <a:spcAft>
                          <a:spcPts val="0"/>
                        </a:spcAft>
                      </a:pPr>
                      <a:r>
                        <a:rPr lang="en-IN" sz="2000" dirty="0">
                          <a:solidFill>
                            <a:srgbClr val="002060"/>
                          </a:solidFill>
                          <a:effectLst/>
                        </a:rPr>
                        <a:t>Zonal Level</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19</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06</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14</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58</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84175">
                <a:tc>
                  <a:txBody>
                    <a:bodyPr/>
                    <a:lstStyle/>
                    <a:p>
                      <a:pPr algn="ctr">
                        <a:lnSpc>
                          <a:spcPct val="107000"/>
                        </a:lnSpc>
                        <a:spcAft>
                          <a:spcPts val="0"/>
                        </a:spcAft>
                      </a:pPr>
                      <a:r>
                        <a:rPr lang="en-IN" sz="2000" dirty="0">
                          <a:solidFill>
                            <a:srgbClr val="002060"/>
                          </a:solidFill>
                          <a:effectLst/>
                        </a:rPr>
                        <a:t>State Level </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04</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11</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18</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12</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84175">
                <a:tc>
                  <a:txBody>
                    <a:bodyPr/>
                    <a:lstStyle/>
                    <a:p>
                      <a:pPr algn="ctr">
                        <a:lnSpc>
                          <a:spcPct val="107000"/>
                        </a:lnSpc>
                        <a:spcAft>
                          <a:spcPts val="0"/>
                        </a:spcAft>
                      </a:pPr>
                      <a:r>
                        <a:rPr lang="en-IN" sz="2000" dirty="0">
                          <a:solidFill>
                            <a:srgbClr val="002060"/>
                          </a:solidFill>
                          <a:effectLst/>
                        </a:rPr>
                        <a:t>National Level</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10</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22</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3075806"/>
            <a:ext cx="2736304" cy="1941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 xmlns:a16="http://schemas.microsoft.com/office/drawing/2014/main" id="{021128B4-B1FF-499E-A441-61F2156717EE}"/>
              </a:ext>
            </a:extLst>
          </p:cNvPr>
          <p:cNvPicPr>
            <a:picLocks noChangeAspect="1"/>
          </p:cNvPicPr>
          <p:nvPr/>
        </p:nvPicPr>
        <p:blipFill rotWithShape="1">
          <a:blip r:embed="rId4"/>
          <a:srcRect l="32475" t="47511" r="30176" b="21424"/>
          <a:stretch/>
        </p:blipFill>
        <p:spPr>
          <a:xfrm>
            <a:off x="5580112" y="3075806"/>
            <a:ext cx="2592288" cy="1941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 xmlns:a16="http://schemas.microsoft.com/office/drawing/2014/main" id="{D0D7F012-CBDF-4EA5-A330-56C2B638562D}"/>
              </a:ext>
            </a:extLst>
          </p:cNvPr>
          <p:cNvPicPr>
            <a:picLocks noChangeAspect="1"/>
          </p:cNvPicPr>
          <p:nvPr/>
        </p:nvPicPr>
        <p:blipFill rotWithShape="1">
          <a:blip r:embed="rId5"/>
          <a:srcRect l="35687" t="56393" r="33381" b="14563"/>
          <a:stretch/>
        </p:blipFill>
        <p:spPr>
          <a:xfrm>
            <a:off x="467544" y="3075806"/>
            <a:ext cx="2232248" cy="1941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Slide Number Placeholder 11"/>
          <p:cNvSpPr>
            <a:spLocks noGrp="1"/>
          </p:cNvSpPr>
          <p:nvPr>
            <p:ph type="sldNum" sz="quarter" idx="12"/>
          </p:nvPr>
        </p:nvSpPr>
        <p:spPr/>
        <p:txBody>
          <a:bodyPr/>
          <a:lstStyle/>
          <a:p>
            <a:fld id="{6F42FDE4-A7DD-41A7-A0A6-9B649FB43336}" type="slidenum">
              <a:rPr kumimoji="0" lang="en-US" smtClean="0"/>
              <a:pPr/>
              <a:t>35</a:t>
            </a:fld>
            <a:endParaRPr kumimoji="0" lang="en-US" dirty="0"/>
          </a:p>
        </p:txBody>
      </p:sp>
      <p:pic>
        <p:nvPicPr>
          <p:cNvPr id="11" name="Picture 10">
            <a:extLst>
              <a:ext uri="{FF2B5EF4-FFF2-40B4-BE49-F238E27FC236}">
                <a16:creationId xmlns="" xmlns:a16="http://schemas.microsoft.com/office/drawing/2014/main" id="{CED83121-8EAC-4A70-8251-9B62840ABEDE}"/>
              </a:ext>
            </a:extLst>
          </p:cNvPr>
          <p:cNvPicPr/>
          <p:nvPr/>
        </p:nvPicPr>
        <p:blipFill>
          <a:blip r:embed="rId6" cstate="print"/>
          <a:srcRect/>
          <a:stretch>
            <a:fillRect/>
          </a:stretch>
        </p:blipFill>
        <p:spPr bwMode="auto">
          <a:xfrm>
            <a:off x="141134" y="583"/>
            <a:ext cx="686450" cy="554943"/>
          </a:xfrm>
          <a:prstGeom prst="rect">
            <a:avLst/>
          </a:prstGeom>
          <a:noFill/>
          <a:ln w="9525">
            <a:noFill/>
            <a:miter lim="800000"/>
            <a:headEnd/>
            <a:tailEnd/>
          </a:ln>
        </p:spPr>
      </p:pic>
    </p:spTree>
    <p:extLst>
      <p:ext uri="{BB962C8B-B14F-4D97-AF65-F5344CB8AC3E}">
        <p14:creationId xmlns:p14="http://schemas.microsoft.com/office/powerpoint/2010/main" val="3112498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279688"/>
            <a:ext cx="8631112" cy="461665"/>
          </a:xfrm>
          <a:prstGeom prst="rect">
            <a:avLst/>
          </a:prstGeom>
        </p:spPr>
        <p:txBody>
          <a:bodyPr wrap="square">
            <a:spAutoFit/>
          </a:bodyPr>
          <a:lstStyle/>
          <a:p>
            <a:pPr algn="ctr"/>
            <a:r>
              <a:rPr lang="en-US" dirty="0" smtClean="0">
                <a:ln w="1905"/>
                <a:solidFill>
                  <a:srgbClr val="7030A0"/>
                </a:solidFill>
                <a:effectLst>
                  <a:innerShdw blurRad="69850" dist="43180" dir="5400000">
                    <a:srgbClr val="000000">
                      <a:alpha val="65000"/>
                    </a:srgbClr>
                  </a:innerShdw>
                </a:effectLst>
                <a:latin typeface="Eras Bold ITC" pitchFamily="34" charset="0"/>
              </a:rPr>
              <a:t> </a:t>
            </a: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Student Performance-Under Literary Society</a:t>
            </a:r>
            <a:endParaRPr lang="en-US"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038283878"/>
              </p:ext>
            </p:extLst>
          </p:nvPr>
        </p:nvGraphicFramePr>
        <p:xfrm>
          <a:off x="539553" y="987574"/>
          <a:ext cx="7557990" cy="1547495"/>
        </p:xfrm>
        <a:graphic>
          <a:graphicData uri="http://schemas.openxmlformats.org/drawingml/2006/table">
            <a:tbl>
              <a:tblPr firstRow="1" firstCol="1" bandRow="1">
                <a:tableStyleId>{5C22544A-7EE6-4342-B048-85BDC9FD1C3A}</a:tableStyleId>
              </a:tblPr>
              <a:tblGrid>
                <a:gridCol w="2814800"/>
                <a:gridCol w="1185648"/>
                <a:gridCol w="1185648"/>
                <a:gridCol w="1185648"/>
                <a:gridCol w="1186246"/>
              </a:tblGrid>
              <a:tr h="768985">
                <a:tc>
                  <a:txBody>
                    <a:bodyPr/>
                    <a:lstStyle/>
                    <a:p>
                      <a:pPr algn="ctr">
                        <a:lnSpc>
                          <a:spcPct val="107000"/>
                        </a:lnSpc>
                        <a:spcAft>
                          <a:spcPts val="0"/>
                        </a:spcAft>
                      </a:pPr>
                      <a:r>
                        <a:rPr lang="en-IN" sz="2000" u="none" dirty="0">
                          <a:solidFill>
                            <a:srgbClr val="002060"/>
                          </a:solidFill>
                          <a:effectLst/>
                        </a:rPr>
                        <a:t>Number of Winners</a:t>
                      </a:r>
                      <a:endParaRPr lang="en-IN" sz="1100" u="none"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u="none" dirty="0">
                          <a:solidFill>
                            <a:srgbClr val="002060"/>
                          </a:solidFill>
                          <a:effectLst/>
                        </a:rPr>
                        <a:t>2016-17</a:t>
                      </a:r>
                      <a:endParaRPr lang="en-IN" sz="1100" u="none"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u="none" dirty="0">
                          <a:solidFill>
                            <a:srgbClr val="002060"/>
                          </a:solidFill>
                          <a:effectLst/>
                        </a:rPr>
                        <a:t>2017-18</a:t>
                      </a:r>
                      <a:endParaRPr lang="en-IN" sz="1100" u="none"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u="none" dirty="0">
                          <a:solidFill>
                            <a:srgbClr val="002060"/>
                          </a:solidFill>
                          <a:effectLst/>
                        </a:rPr>
                        <a:t>2018-19</a:t>
                      </a:r>
                      <a:endParaRPr lang="en-IN" sz="1100" u="none"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lnSpc>
                          <a:spcPct val="107000"/>
                        </a:lnSpc>
                        <a:spcAft>
                          <a:spcPts val="0"/>
                        </a:spcAft>
                      </a:pPr>
                      <a:r>
                        <a:rPr lang="en-IN" sz="2000" u="none" dirty="0">
                          <a:solidFill>
                            <a:srgbClr val="002060"/>
                          </a:solidFill>
                          <a:effectLst/>
                        </a:rPr>
                        <a:t>2019-20</a:t>
                      </a:r>
                      <a:endParaRPr lang="en-IN" sz="1100" u="none"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94335">
                <a:tc>
                  <a:txBody>
                    <a:bodyPr/>
                    <a:lstStyle/>
                    <a:p>
                      <a:pPr algn="ctr">
                        <a:lnSpc>
                          <a:spcPct val="107000"/>
                        </a:lnSpc>
                        <a:spcAft>
                          <a:spcPts val="0"/>
                        </a:spcAft>
                      </a:pPr>
                      <a:r>
                        <a:rPr lang="en-IN" sz="2000" dirty="0">
                          <a:solidFill>
                            <a:srgbClr val="002060"/>
                          </a:solidFill>
                          <a:effectLst/>
                        </a:rPr>
                        <a:t>Zonal Level</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05</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07</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06</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09</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84175">
                <a:tc>
                  <a:txBody>
                    <a:bodyPr/>
                    <a:lstStyle/>
                    <a:p>
                      <a:pPr algn="ctr">
                        <a:lnSpc>
                          <a:spcPct val="107000"/>
                        </a:lnSpc>
                        <a:spcAft>
                          <a:spcPts val="0"/>
                        </a:spcAft>
                      </a:pPr>
                      <a:r>
                        <a:rPr lang="en-IN" sz="2000" dirty="0">
                          <a:solidFill>
                            <a:srgbClr val="002060"/>
                          </a:solidFill>
                          <a:effectLst/>
                        </a:rPr>
                        <a:t>State Level </a:t>
                      </a:r>
                      <a:endParaRPr lang="en-IN"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02</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02</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03</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rtl="0" eaLnBrk="1" latinLnBrk="0" hangingPunct="1">
                        <a:lnSpc>
                          <a:spcPct val="107000"/>
                        </a:lnSpc>
                        <a:spcAft>
                          <a:spcPts val="0"/>
                        </a:spcAft>
                      </a:pPr>
                      <a:r>
                        <a:rPr kumimoji="0" lang="en-IN" sz="2000" kern="1200" dirty="0" smtClean="0">
                          <a:solidFill>
                            <a:schemeClr val="dk1"/>
                          </a:solidFill>
                          <a:effectLst/>
                          <a:latin typeface="+mn-lt"/>
                          <a:ea typeface="+mn-ea"/>
                          <a:cs typeface="+mn-cs"/>
                        </a:rPr>
                        <a:t>01</a:t>
                      </a:r>
                      <a:endParaRPr kumimoji="0" lang="en-IN" sz="2000" kern="1200" dirty="0">
                        <a:solidFill>
                          <a:schemeClr val="dk1"/>
                        </a:solidFill>
                        <a:effectLst/>
                        <a:latin typeface="+mn-lt"/>
                        <a:ea typeface="+mn-ea"/>
                        <a:cs typeface="+mn-cs"/>
                      </a:endParaRPr>
                    </a:p>
                  </a:txBody>
                  <a:tcPr marL="68580" marR="68580" marT="0" marB="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pic>
        <p:nvPicPr>
          <p:cNvPr id="5" name="Picture 4" descr="E:\cultural 2020\IMG-20190225-WA000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643758"/>
            <a:ext cx="2088232"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IMG_20200229_164809"/>
          <p:cNvPicPr preferRelativeResize="0"/>
          <p:nvPr/>
        </p:nvPicPr>
        <p:blipFill rotWithShape="1">
          <a:blip r:embed="rId4" cstate="print">
            <a:extLst>
              <a:ext uri="{28A0092B-C50C-407E-A947-70E740481C1C}">
                <a14:useLocalDpi xmlns:a14="http://schemas.microsoft.com/office/drawing/2010/main" val="0"/>
              </a:ext>
            </a:extLst>
          </a:blip>
          <a:srcRect l="2015" t="25852" r="16678"/>
          <a:stretch/>
        </p:blipFill>
        <p:spPr bwMode="auto">
          <a:xfrm>
            <a:off x="5364088" y="2643758"/>
            <a:ext cx="2808312" cy="2359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C:\Users\hp\Desktop\Screenshot_20210206-194613.jpg"/>
          <p:cNvPicPr/>
          <p:nvPr/>
        </p:nvPicPr>
        <p:blipFill rotWithShape="1">
          <a:blip r:embed="rId5"/>
          <a:srcRect r="9091" b="765"/>
          <a:stretch/>
        </p:blipFill>
        <p:spPr bwMode="auto">
          <a:xfrm>
            <a:off x="2483768" y="2643758"/>
            <a:ext cx="2880320" cy="23042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Slide Number Placeholder 10"/>
          <p:cNvSpPr>
            <a:spLocks noGrp="1"/>
          </p:cNvSpPr>
          <p:nvPr>
            <p:ph type="sldNum" sz="quarter" idx="12"/>
          </p:nvPr>
        </p:nvSpPr>
        <p:spPr/>
        <p:txBody>
          <a:bodyPr/>
          <a:lstStyle/>
          <a:p>
            <a:fld id="{6F42FDE4-A7DD-41A7-A0A6-9B649FB43336}" type="slidenum">
              <a:rPr kumimoji="0" lang="en-US" smtClean="0"/>
              <a:pPr/>
              <a:t>36</a:t>
            </a:fld>
            <a:endParaRPr kumimoji="0" lang="en-US" dirty="0"/>
          </a:p>
        </p:txBody>
      </p:sp>
      <p:pic>
        <p:nvPicPr>
          <p:cNvPr id="8" name="Picture 7">
            <a:extLst>
              <a:ext uri="{FF2B5EF4-FFF2-40B4-BE49-F238E27FC236}">
                <a16:creationId xmlns="" xmlns:a16="http://schemas.microsoft.com/office/drawing/2014/main" id="{CED83121-8EAC-4A70-8251-9B62840ABEDE}"/>
              </a:ext>
            </a:extLst>
          </p:cNvPr>
          <p:cNvPicPr/>
          <p:nvPr/>
        </p:nvPicPr>
        <p:blipFill>
          <a:blip r:embed="rId6"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40183262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7784" y="123478"/>
            <a:ext cx="3672275" cy="523220"/>
          </a:xfrm>
          <a:prstGeom prst="rect">
            <a:avLst/>
          </a:prstGeom>
        </p:spPr>
        <p:txBody>
          <a:bodyPr wrap="square">
            <a:spAutoFit/>
          </a:bodyPr>
          <a:lstStyle/>
          <a:p>
            <a:pPr algn="ctr"/>
            <a:r>
              <a:rPr lang="en-US" sz="28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Top Recruiters</a:t>
            </a:r>
            <a:endParaRPr lang="en-US" sz="28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274" y="699542"/>
            <a:ext cx="1879051" cy="1368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490" y="699541"/>
            <a:ext cx="1873791" cy="1265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8706" y="677637"/>
            <a:ext cx="1960548" cy="12871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49" y="1923678"/>
            <a:ext cx="1944217" cy="942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0274" y="1995686"/>
            <a:ext cx="1879051" cy="884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14490" y="1995686"/>
            <a:ext cx="1872208" cy="1000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8706" y="1995686"/>
            <a:ext cx="1960548" cy="942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050" y="2931790"/>
            <a:ext cx="1944215" cy="1034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p:cNvPicPr>
            <a:picLocks noChangeAspect="1"/>
          </p:cNvPicPr>
          <p:nvPr/>
        </p:nvPicPr>
        <p:blipFill>
          <a:blip r:embed="rId10"/>
          <a:stretch>
            <a:fillRect/>
          </a:stretch>
        </p:blipFill>
        <p:spPr>
          <a:xfrm>
            <a:off x="4142483" y="2931790"/>
            <a:ext cx="1997362" cy="1028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p:cNvPicPr>
            <a:picLocks noChangeAspect="1"/>
          </p:cNvPicPr>
          <p:nvPr/>
        </p:nvPicPr>
        <p:blipFill>
          <a:blip r:embed="rId11"/>
          <a:stretch>
            <a:fillRect/>
          </a:stretch>
        </p:blipFill>
        <p:spPr>
          <a:xfrm>
            <a:off x="254050" y="699541"/>
            <a:ext cx="1948140" cy="12652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12"/>
          <a:stretch>
            <a:fillRect/>
          </a:stretch>
        </p:blipFill>
        <p:spPr>
          <a:xfrm>
            <a:off x="2270274" y="2931790"/>
            <a:ext cx="1927884" cy="10343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p:cNvPicPr>
            <a:picLocks noChangeAspect="1"/>
          </p:cNvPicPr>
          <p:nvPr/>
        </p:nvPicPr>
        <p:blipFill>
          <a:blip r:embed="rId13"/>
          <a:stretch>
            <a:fillRect/>
          </a:stretch>
        </p:blipFill>
        <p:spPr>
          <a:xfrm>
            <a:off x="6158706" y="2931791"/>
            <a:ext cx="1960548" cy="1028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1520" y="4035068"/>
            <a:ext cx="1946746" cy="8748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70274" y="4019898"/>
            <a:ext cx="1927884" cy="889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p:cNvPicPr>
            <a:picLocks noChangeAspect="1"/>
          </p:cNvPicPr>
          <p:nvPr/>
        </p:nvPicPr>
        <p:blipFill rotWithShape="1">
          <a:blip r:embed="rId16">
            <a:extLst>
              <a:ext uri="{28A0092B-C50C-407E-A947-70E740481C1C}">
                <a14:useLocalDpi xmlns:a14="http://schemas.microsoft.com/office/drawing/2010/main" val="0"/>
              </a:ext>
            </a:extLst>
          </a:blip>
          <a:srcRect t="27308" b="25657"/>
          <a:stretch/>
        </p:blipFill>
        <p:spPr>
          <a:xfrm>
            <a:off x="4214490" y="4011910"/>
            <a:ext cx="1925355" cy="884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2" name="Picture 31"/>
          <p:cNvPicPr>
            <a:picLocks noChangeAspect="1"/>
          </p:cNvPicPr>
          <p:nvPr/>
        </p:nvPicPr>
        <p:blipFill rotWithShape="1">
          <a:blip r:embed="rId17">
            <a:extLst>
              <a:ext uri="{28A0092B-C50C-407E-A947-70E740481C1C}">
                <a14:useLocalDpi xmlns:a14="http://schemas.microsoft.com/office/drawing/2010/main" val="0"/>
              </a:ext>
            </a:extLst>
          </a:blip>
          <a:srcRect l="7935" t="34882" r="5080" b="32066"/>
          <a:stretch/>
        </p:blipFill>
        <p:spPr>
          <a:xfrm>
            <a:off x="6158706" y="4011910"/>
            <a:ext cx="1960548" cy="897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Slide Number Placeholder 5"/>
          <p:cNvSpPr>
            <a:spLocks noGrp="1"/>
          </p:cNvSpPr>
          <p:nvPr>
            <p:ph type="sldNum" sz="quarter" idx="12"/>
          </p:nvPr>
        </p:nvSpPr>
        <p:spPr>
          <a:xfrm>
            <a:off x="8172400" y="4300538"/>
            <a:ext cx="609600" cy="390906"/>
          </a:xfrm>
        </p:spPr>
        <p:txBody>
          <a:bodyPr/>
          <a:lstStyle/>
          <a:p>
            <a:fld id="{6F42FDE4-A7DD-41A7-A0A6-9B649FB43336}" type="slidenum">
              <a:rPr kumimoji="0" lang="en-US" smtClean="0"/>
              <a:pPr/>
              <a:t>37</a:t>
            </a:fld>
            <a:endParaRPr kumimoji="0" lang="en-US" dirty="0"/>
          </a:p>
        </p:txBody>
      </p:sp>
      <p:pic>
        <p:nvPicPr>
          <p:cNvPr id="33" name="Picture 32">
            <a:extLst>
              <a:ext uri="{FF2B5EF4-FFF2-40B4-BE49-F238E27FC236}">
                <a16:creationId xmlns="" xmlns:a16="http://schemas.microsoft.com/office/drawing/2014/main" id="{CED83121-8EAC-4A70-8251-9B62840ABEDE}"/>
              </a:ext>
            </a:extLst>
          </p:cNvPr>
          <p:cNvPicPr/>
          <p:nvPr/>
        </p:nvPicPr>
        <p:blipFill>
          <a:blip r:embed="rId18"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8588172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123478"/>
            <a:ext cx="8631112" cy="523220"/>
          </a:xfrm>
          <a:prstGeom prst="rect">
            <a:avLst/>
          </a:prstGeom>
        </p:spPr>
        <p:txBody>
          <a:bodyPr wrap="square">
            <a:spAutoFit/>
          </a:bodyPr>
          <a:lstStyle/>
          <a:p>
            <a:pPr algn="ctr"/>
            <a:r>
              <a:rPr lang="en-US" sz="28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Placement at a Glance</a:t>
            </a:r>
            <a:endParaRPr lang="en-US" sz="28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endParaRPr>
          </a:p>
        </p:txBody>
      </p:sp>
      <p:sp>
        <p:nvSpPr>
          <p:cNvPr id="8" name="Rectangle: Rounded Corners 7">
            <a:extLst>
              <a:ext uri="{FF2B5EF4-FFF2-40B4-BE49-F238E27FC236}">
                <a16:creationId xmlns="" xmlns:a16="http://schemas.microsoft.com/office/drawing/2014/main" id="{DFE77449-6A49-44DE-859B-8CDA3E3137A0}"/>
              </a:ext>
            </a:extLst>
          </p:cNvPr>
          <p:cNvSpPr/>
          <p:nvPr/>
        </p:nvSpPr>
        <p:spPr>
          <a:xfrm>
            <a:off x="2956626" y="915566"/>
            <a:ext cx="3415574" cy="372145"/>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b="1" dirty="0" smtClean="0">
                <a:solidFill>
                  <a:schemeClr val="tx1"/>
                </a:solidFill>
              </a:rPr>
              <a:t>Total No. of  Students Placed- 236</a:t>
            </a:r>
            <a:endParaRPr lang="en-IN" sz="1350" b="1" dirty="0">
              <a:solidFill>
                <a:schemeClr val="tx1"/>
              </a:solidFill>
            </a:endParaRPr>
          </a:p>
        </p:txBody>
      </p:sp>
      <p:sp>
        <p:nvSpPr>
          <p:cNvPr id="9" name="Rectangle: Rounded Corners 7">
            <a:extLst>
              <a:ext uri="{FF2B5EF4-FFF2-40B4-BE49-F238E27FC236}">
                <a16:creationId xmlns="" xmlns:a16="http://schemas.microsoft.com/office/drawing/2014/main" id="{DFE77449-6A49-44DE-859B-8CDA3E3137A0}"/>
              </a:ext>
            </a:extLst>
          </p:cNvPr>
          <p:cNvSpPr/>
          <p:nvPr/>
        </p:nvSpPr>
        <p:spPr>
          <a:xfrm>
            <a:off x="2972225" y="1635646"/>
            <a:ext cx="3399975" cy="372145"/>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b="1" dirty="0">
                <a:solidFill>
                  <a:schemeClr val="tx1"/>
                </a:solidFill>
              </a:rPr>
              <a:t>Total No. of  Students Placed- 271</a:t>
            </a:r>
          </a:p>
        </p:txBody>
      </p:sp>
      <p:sp>
        <p:nvSpPr>
          <p:cNvPr id="10" name="Rectangle: Rounded Corners 7">
            <a:extLst>
              <a:ext uri="{FF2B5EF4-FFF2-40B4-BE49-F238E27FC236}">
                <a16:creationId xmlns="" xmlns:a16="http://schemas.microsoft.com/office/drawing/2014/main" id="{DFE77449-6A49-44DE-859B-8CDA3E3137A0}"/>
              </a:ext>
            </a:extLst>
          </p:cNvPr>
          <p:cNvSpPr/>
          <p:nvPr/>
        </p:nvSpPr>
        <p:spPr>
          <a:xfrm>
            <a:off x="2972225" y="2343621"/>
            <a:ext cx="3399975" cy="372145"/>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b="1" dirty="0">
                <a:solidFill>
                  <a:schemeClr val="tx1"/>
                </a:solidFill>
              </a:rPr>
              <a:t>Total No. of  Students Placed- 306</a:t>
            </a:r>
          </a:p>
        </p:txBody>
      </p:sp>
      <p:sp>
        <p:nvSpPr>
          <p:cNvPr id="11" name="Rectangle: Rounded Corners 7">
            <a:extLst>
              <a:ext uri="{FF2B5EF4-FFF2-40B4-BE49-F238E27FC236}">
                <a16:creationId xmlns="" xmlns:a16="http://schemas.microsoft.com/office/drawing/2014/main" id="{DFE77449-6A49-44DE-859B-8CDA3E3137A0}"/>
              </a:ext>
            </a:extLst>
          </p:cNvPr>
          <p:cNvSpPr/>
          <p:nvPr/>
        </p:nvSpPr>
        <p:spPr>
          <a:xfrm>
            <a:off x="2972225" y="3063701"/>
            <a:ext cx="3399975" cy="372145"/>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b="1" dirty="0">
                <a:solidFill>
                  <a:schemeClr val="tx1"/>
                </a:solidFill>
              </a:rPr>
              <a:t>Total No. of  Students </a:t>
            </a:r>
            <a:r>
              <a:rPr lang="en-IN" sz="1350" b="1" dirty="0" smtClean="0">
                <a:solidFill>
                  <a:schemeClr val="tx1"/>
                </a:solidFill>
              </a:rPr>
              <a:t>Placed- 229</a:t>
            </a:r>
            <a:endParaRPr lang="en-IN" sz="1350" b="1" dirty="0">
              <a:solidFill>
                <a:schemeClr val="tx1"/>
              </a:solidFill>
            </a:endParaRPr>
          </a:p>
        </p:txBody>
      </p:sp>
      <p:sp>
        <p:nvSpPr>
          <p:cNvPr id="12" name="Rectangle: Rounded Corners 7">
            <a:extLst>
              <a:ext uri="{FF2B5EF4-FFF2-40B4-BE49-F238E27FC236}">
                <a16:creationId xmlns="" xmlns:a16="http://schemas.microsoft.com/office/drawing/2014/main" id="{DFE77449-6A49-44DE-859B-8CDA3E3137A0}"/>
              </a:ext>
            </a:extLst>
          </p:cNvPr>
          <p:cNvSpPr/>
          <p:nvPr/>
        </p:nvSpPr>
        <p:spPr>
          <a:xfrm>
            <a:off x="2972225" y="3783781"/>
            <a:ext cx="3399975" cy="372145"/>
          </a:xfrm>
          <a:prstGeom prst="round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b="1" dirty="0">
                <a:solidFill>
                  <a:schemeClr val="tx1"/>
                </a:solidFill>
              </a:rPr>
              <a:t>Total No. of  Students Placed- 379</a:t>
            </a:r>
          </a:p>
        </p:txBody>
      </p:sp>
      <p:sp>
        <p:nvSpPr>
          <p:cNvPr id="4" name="Rectangle 3"/>
          <p:cNvSpPr/>
          <p:nvPr/>
        </p:nvSpPr>
        <p:spPr>
          <a:xfrm>
            <a:off x="836903" y="915566"/>
            <a:ext cx="1430841" cy="400110"/>
          </a:xfrm>
          <a:prstGeom prst="rect">
            <a:avLst/>
          </a:prstGeom>
        </p:spPr>
        <p:txBody>
          <a:bodyPr wrap="none">
            <a:spAutoFit/>
          </a:bodyPr>
          <a:lstStyle/>
          <a:p>
            <a:r>
              <a:rPr lang="en-IN" sz="2000" b="1" dirty="0" smtClean="0">
                <a:solidFill>
                  <a:srgbClr val="FF0000"/>
                </a:solidFill>
                <a:latin typeface="Calibri" pitchFamily="34" charset="0"/>
              </a:rPr>
              <a:t>2021 Batch:</a:t>
            </a:r>
            <a:endParaRPr lang="en-IN" dirty="0">
              <a:solidFill>
                <a:srgbClr val="FF0000"/>
              </a:solidFill>
            </a:endParaRPr>
          </a:p>
        </p:txBody>
      </p:sp>
      <p:sp>
        <p:nvSpPr>
          <p:cNvPr id="13" name="Rectangle 12"/>
          <p:cNvSpPr/>
          <p:nvPr/>
        </p:nvSpPr>
        <p:spPr>
          <a:xfrm>
            <a:off x="836903" y="1595576"/>
            <a:ext cx="1430841" cy="400110"/>
          </a:xfrm>
          <a:prstGeom prst="rect">
            <a:avLst/>
          </a:prstGeom>
        </p:spPr>
        <p:txBody>
          <a:bodyPr wrap="none">
            <a:spAutoFit/>
          </a:bodyPr>
          <a:lstStyle/>
          <a:p>
            <a:r>
              <a:rPr lang="en-IN" sz="2000" b="1" dirty="0" smtClean="0">
                <a:solidFill>
                  <a:srgbClr val="FF0000"/>
                </a:solidFill>
                <a:latin typeface="Calibri" pitchFamily="34" charset="0"/>
              </a:rPr>
              <a:t>2020 Batch:</a:t>
            </a:r>
            <a:endParaRPr lang="en-IN" dirty="0">
              <a:solidFill>
                <a:srgbClr val="FF0000"/>
              </a:solidFill>
            </a:endParaRPr>
          </a:p>
        </p:txBody>
      </p:sp>
      <p:sp>
        <p:nvSpPr>
          <p:cNvPr id="14" name="Rectangle 13"/>
          <p:cNvSpPr/>
          <p:nvPr/>
        </p:nvSpPr>
        <p:spPr>
          <a:xfrm>
            <a:off x="836903" y="2315656"/>
            <a:ext cx="1430841" cy="400110"/>
          </a:xfrm>
          <a:prstGeom prst="rect">
            <a:avLst/>
          </a:prstGeom>
        </p:spPr>
        <p:txBody>
          <a:bodyPr wrap="none">
            <a:spAutoFit/>
          </a:bodyPr>
          <a:lstStyle/>
          <a:p>
            <a:r>
              <a:rPr lang="en-IN" sz="2000" b="1" dirty="0" smtClean="0">
                <a:solidFill>
                  <a:srgbClr val="FF0000"/>
                </a:solidFill>
                <a:latin typeface="Calibri" pitchFamily="34" charset="0"/>
              </a:rPr>
              <a:t>2019 Batch:</a:t>
            </a:r>
            <a:endParaRPr lang="en-IN" dirty="0">
              <a:solidFill>
                <a:srgbClr val="FF0000"/>
              </a:solidFill>
            </a:endParaRPr>
          </a:p>
        </p:txBody>
      </p:sp>
      <p:sp>
        <p:nvSpPr>
          <p:cNvPr id="15" name="Rectangle 14"/>
          <p:cNvSpPr/>
          <p:nvPr/>
        </p:nvSpPr>
        <p:spPr>
          <a:xfrm>
            <a:off x="836903" y="3035736"/>
            <a:ext cx="1430841" cy="400110"/>
          </a:xfrm>
          <a:prstGeom prst="rect">
            <a:avLst/>
          </a:prstGeom>
        </p:spPr>
        <p:txBody>
          <a:bodyPr wrap="none">
            <a:spAutoFit/>
          </a:bodyPr>
          <a:lstStyle/>
          <a:p>
            <a:r>
              <a:rPr lang="en-IN" sz="2000" b="1" dirty="0" smtClean="0">
                <a:solidFill>
                  <a:srgbClr val="FF0000"/>
                </a:solidFill>
                <a:latin typeface="Calibri" pitchFamily="34" charset="0"/>
              </a:rPr>
              <a:t>2018 Batch:</a:t>
            </a:r>
            <a:endParaRPr lang="en-IN" dirty="0">
              <a:solidFill>
                <a:srgbClr val="FF0000"/>
              </a:solidFill>
            </a:endParaRPr>
          </a:p>
        </p:txBody>
      </p:sp>
      <p:sp>
        <p:nvSpPr>
          <p:cNvPr id="16" name="Rectangle 15"/>
          <p:cNvSpPr/>
          <p:nvPr/>
        </p:nvSpPr>
        <p:spPr>
          <a:xfrm>
            <a:off x="836903" y="3795886"/>
            <a:ext cx="1430841" cy="400110"/>
          </a:xfrm>
          <a:prstGeom prst="rect">
            <a:avLst/>
          </a:prstGeom>
        </p:spPr>
        <p:txBody>
          <a:bodyPr wrap="none">
            <a:spAutoFit/>
          </a:bodyPr>
          <a:lstStyle/>
          <a:p>
            <a:r>
              <a:rPr lang="en-IN" sz="2000" b="1" dirty="0">
                <a:solidFill>
                  <a:srgbClr val="FF0000"/>
                </a:solidFill>
                <a:latin typeface="Calibri" pitchFamily="34" charset="0"/>
              </a:rPr>
              <a:t>2017 Batch</a:t>
            </a:r>
            <a:r>
              <a:rPr lang="en-IN" sz="2000" b="1" dirty="0" smtClean="0">
                <a:solidFill>
                  <a:srgbClr val="FF0000"/>
                </a:solidFill>
                <a:latin typeface="Calibri" pitchFamily="34" charset="0"/>
              </a:rPr>
              <a:t>:</a:t>
            </a:r>
            <a:endParaRPr lang="en-IN" dirty="0">
              <a:solidFill>
                <a:srgbClr val="FF0000"/>
              </a:solidFill>
            </a:endParaRPr>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38</a:t>
            </a:fld>
            <a:endParaRPr kumimoji="0" lang="en-US" dirty="0"/>
          </a:p>
        </p:txBody>
      </p:sp>
      <p:pic>
        <p:nvPicPr>
          <p:cNvPr id="17" name="Picture 16">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
        <p:nvSpPr>
          <p:cNvPr id="18" name="Rectangle 17">
            <a:hlinkClick r:id="rId3" action="ppaction://hlinkfile"/>
          </p:cNvPr>
          <p:cNvSpPr/>
          <p:nvPr/>
        </p:nvSpPr>
        <p:spPr>
          <a:xfrm>
            <a:off x="611560" y="4443958"/>
            <a:ext cx="914609" cy="400110"/>
          </a:xfrm>
          <a:prstGeom prst="rect">
            <a:avLst/>
          </a:prstGeom>
        </p:spPr>
        <p:txBody>
          <a:bodyPr wrap="none">
            <a:spAutoFit/>
          </a:bodyPr>
          <a:lstStyle/>
          <a:p>
            <a:r>
              <a:rPr lang="en-IN" sz="2000" b="1" dirty="0" smtClean="0">
                <a:solidFill>
                  <a:srgbClr val="FF0000"/>
                </a:solidFill>
                <a:latin typeface="Calibri" pitchFamily="34" charset="0"/>
                <a:hlinkClick r:id="rId4" action="ppaction://hlinkfile"/>
              </a:rPr>
              <a:t>Details</a:t>
            </a:r>
            <a:endParaRPr lang="en-IN" dirty="0">
              <a:solidFill>
                <a:srgbClr val="FF0000"/>
              </a:solidFill>
            </a:endParaRPr>
          </a:p>
        </p:txBody>
      </p:sp>
    </p:spTree>
    <p:extLst>
      <p:ext uri="{BB962C8B-B14F-4D97-AF65-F5344CB8AC3E}">
        <p14:creationId xmlns:p14="http://schemas.microsoft.com/office/powerpoint/2010/main" val="40630538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0538"/>
            <a:ext cx="8631112" cy="461665"/>
          </a:xfrm>
          <a:prstGeom prst="rect">
            <a:avLst/>
          </a:prstGeom>
          <a:noFill/>
        </p:spPr>
        <p:txBody>
          <a:bodyPr wrap="square" lIns="91440" tIns="45720" rIns="91440" bIns="45720">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Other Facilities</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  </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endParaRPr>
          </a:p>
        </p:txBody>
      </p:sp>
      <p:sp>
        <p:nvSpPr>
          <p:cNvPr id="10" name="Rectangle 9"/>
          <p:cNvSpPr/>
          <p:nvPr/>
        </p:nvSpPr>
        <p:spPr>
          <a:xfrm>
            <a:off x="3498508" y="4650690"/>
            <a:ext cx="1505540" cy="369332"/>
          </a:xfrm>
          <a:prstGeom prst="rect">
            <a:avLst/>
          </a:prstGeom>
        </p:spPr>
        <p:txBody>
          <a:bodyPr wrap="none">
            <a:spAutoFit/>
          </a:bodyPr>
          <a:lstStyle/>
          <a:p>
            <a:pPr lvl="0">
              <a:spcBef>
                <a:spcPts val="0"/>
              </a:spcBef>
              <a:spcAft>
                <a:spcPts val="0"/>
              </a:spcAft>
              <a:buClr>
                <a:schemeClr val="dk1"/>
              </a:buClr>
              <a:buSzPts val="3200"/>
            </a:pPr>
            <a:r>
              <a:rPr lang="id-ID" b="1" dirty="0">
                <a:solidFill>
                  <a:srgbClr val="000066"/>
                </a:solidFill>
                <a:latin typeface="Quattrocento Sans"/>
                <a:ea typeface="Quattrocento Sans"/>
                <a:cs typeface="Quattrocento Sans"/>
                <a:sym typeface="Quattrocento Sans"/>
              </a:rPr>
              <a:t>Gymnasium</a:t>
            </a:r>
            <a:endParaRPr lang="id-ID" dirty="0">
              <a:solidFill>
                <a:srgbClr val="000066"/>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7824" y="483518"/>
            <a:ext cx="2657914" cy="1192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3104628" y="1707654"/>
            <a:ext cx="2547492" cy="369332"/>
          </a:xfrm>
          <a:prstGeom prst="rect">
            <a:avLst/>
          </a:prstGeom>
        </p:spPr>
        <p:txBody>
          <a:bodyPr wrap="none">
            <a:spAutoFit/>
          </a:bodyPr>
          <a:lstStyle/>
          <a:p>
            <a:pPr lvl="0">
              <a:spcBef>
                <a:spcPts val="0"/>
              </a:spcBef>
              <a:spcAft>
                <a:spcPts val="0"/>
              </a:spcAft>
              <a:buClr>
                <a:schemeClr val="dk1"/>
              </a:buClr>
              <a:buSzPts val="3200"/>
            </a:pPr>
            <a:r>
              <a:rPr lang="id-ID" b="1" dirty="0" smtClean="0">
                <a:solidFill>
                  <a:srgbClr val="000066"/>
                </a:solidFill>
                <a:latin typeface="Quattrocento Sans"/>
                <a:ea typeface="Quattrocento Sans"/>
                <a:cs typeface="Quattrocento Sans"/>
                <a:sym typeface="Quattrocento Sans"/>
              </a:rPr>
              <a:t>G</a:t>
            </a:r>
            <a:r>
              <a:rPr lang="en-IN" b="1" dirty="0" err="1" smtClean="0">
                <a:solidFill>
                  <a:srgbClr val="000066"/>
                </a:solidFill>
                <a:latin typeface="Quattrocento Sans"/>
                <a:ea typeface="Quattrocento Sans"/>
                <a:cs typeface="Quattrocento Sans"/>
                <a:sym typeface="Quattrocento Sans"/>
              </a:rPr>
              <a:t>irls</a:t>
            </a:r>
            <a:r>
              <a:rPr lang="en-IN" b="1" dirty="0" smtClean="0">
                <a:solidFill>
                  <a:srgbClr val="000066"/>
                </a:solidFill>
                <a:latin typeface="Quattrocento Sans"/>
                <a:ea typeface="Quattrocento Sans"/>
                <a:cs typeface="Quattrocento Sans"/>
                <a:sym typeface="Quattrocento Sans"/>
              </a:rPr>
              <a:t> Common Room</a:t>
            </a:r>
            <a:endParaRPr lang="id-ID" dirty="0">
              <a:solidFill>
                <a:srgbClr val="000066"/>
              </a:solidFill>
            </a:endParaRPr>
          </a:p>
        </p:txBody>
      </p:sp>
      <p:pic>
        <p:nvPicPr>
          <p:cNvPr id="13" name="Picture 12">
            <a:extLst>
              <a:ext uri="{FF2B5EF4-FFF2-40B4-BE49-F238E27FC236}">
                <a16:creationId xmlns="" xmlns:a16="http://schemas.microsoft.com/office/drawing/2014/main" id="{F8B8ED13-BA7A-485F-AE7C-AB32FEA490C3}"/>
              </a:ext>
            </a:extLst>
          </p:cNvPr>
          <p:cNvPicPr>
            <a:picLocks noChangeAspect="1"/>
          </p:cNvPicPr>
          <p:nvPr/>
        </p:nvPicPr>
        <p:blipFill>
          <a:blip r:embed="rId3"/>
          <a:stretch>
            <a:fillRect/>
          </a:stretch>
        </p:blipFill>
        <p:spPr>
          <a:xfrm>
            <a:off x="5705570" y="483518"/>
            <a:ext cx="2754862" cy="1192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p:cNvSpPr/>
          <p:nvPr/>
        </p:nvSpPr>
        <p:spPr>
          <a:xfrm>
            <a:off x="6084168" y="1707654"/>
            <a:ext cx="1927539" cy="369332"/>
          </a:xfrm>
          <a:prstGeom prst="rect">
            <a:avLst/>
          </a:prstGeom>
        </p:spPr>
        <p:txBody>
          <a:bodyPr wrap="square">
            <a:spAutoFit/>
          </a:bodyPr>
          <a:lstStyle/>
          <a:p>
            <a:pPr lvl="0" algn="ctr">
              <a:spcBef>
                <a:spcPts val="0"/>
              </a:spcBef>
              <a:spcAft>
                <a:spcPts val="0"/>
              </a:spcAft>
              <a:buClr>
                <a:schemeClr val="dk1"/>
              </a:buClr>
              <a:buSzPts val="3200"/>
            </a:pPr>
            <a:r>
              <a:rPr lang="en-IN" b="1" dirty="0" smtClean="0">
                <a:solidFill>
                  <a:srgbClr val="000066"/>
                </a:solidFill>
                <a:latin typeface="Quattrocento Sans"/>
                <a:ea typeface="Quattrocento Sans"/>
                <a:cs typeface="Quattrocento Sans"/>
                <a:sym typeface="Quattrocento Sans"/>
              </a:rPr>
              <a:t>Girls Hostel</a:t>
            </a:r>
            <a:endParaRPr lang="id-ID" dirty="0">
              <a:solidFill>
                <a:srgbClr val="000066"/>
              </a:solidFill>
            </a:endParaRPr>
          </a:p>
        </p:txBody>
      </p:sp>
      <p:pic>
        <p:nvPicPr>
          <p:cNvPr id="15" name="Picture 14">
            <a:extLst>
              <a:ext uri="{FF2B5EF4-FFF2-40B4-BE49-F238E27FC236}">
                <a16:creationId xmlns="" xmlns:a16="http://schemas.microsoft.com/office/drawing/2014/main" id="{BAB12BCA-4588-466A-904F-8D3F211C67D7}"/>
              </a:ext>
            </a:extLst>
          </p:cNvPr>
          <p:cNvPicPr>
            <a:picLocks noChangeAspect="1"/>
          </p:cNvPicPr>
          <p:nvPr/>
        </p:nvPicPr>
        <p:blipFill>
          <a:blip r:embed="rId4"/>
          <a:stretch>
            <a:fillRect/>
          </a:stretch>
        </p:blipFill>
        <p:spPr>
          <a:xfrm>
            <a:off x="395537" y="2067694"/>
            <a:ext cx="2448272" cy="108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837163" y="3147814"/>
            <a:ext cx="1518364" cy="369332"/>
          </a:xfrm>
          <a:prstGeom prst="rect">
            <a:avLst/>
          </a:prstGeom>
        </p:spPr>
        <p:txBody>
          <a:bodyPr wrap="none">
            <a:spAutoFit/>
          </a:bodyPr>
          <a:lstStyle/>
          <a:p>
            <a:r>
              <a:rPr lang="en-IN" b="1" dirty="0" smtClean="0">
                <a:solidFill>
                  <a:srgbClr val="000066"/>
                </a:solidFill>
                <a:latin typeface="Quattrocento Sans"/>
                <a:ea typeface="Quattrocento Sans"/>
                <a:cs typeface="Quattrocento Sans"/>
                <a:sym typeface="Quattrocento Sans"/>
              </a:rPr>
              <a:t>Boys Hostel</a:t>
            </a:r>
            <a:endParaRPr lang="en-IN"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825" y="2067694"/>
            <a:ext cx="2664296" cy="1080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p:cNvSpPr/>
          <p:nvPr/>
        </p:nvSpPr>
        <p:spPr>
          <a:xfrm>
            <a:off x="3329811" y="3147814"/>
            <a:ext cx="1890261" cy="369332"/>
          </a:xfrm>
          <a:prstGeom prst="rect">
            <a:avLst/>
          </a:prstGeom>
        </p:spPr>
        <p:txBody>
          <a:bodyPr wrap="none">
            <a:spAutoFit/>
          </a:bodyPr>
          <a:lstStyle/>
          <a:p>
            <a:r>
              <a:rPr lang="en-IN" b="1" dirty="0" smtClean="0">
                <a:solidFill>
                  <a:srgbClr val="000066"/>
                </a:solidFill>
                <a:latin typeface="Quattrocento Sans"/>
                <a:sym typeface="Quattrocento Sans"/>
              </a:rPr>
              <a:t>Medical Facility</a:t>
            </a:r>
            <a:endParaRPr lang="en-IN" dirty="0"/>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l="49555" b="51651"/>
          <a:stretch/>
        </p:blipFill>
        <p:spPr>
          <a:xfrm>
            <a:off x="5705570" y="2067694"/>
            <a:ext cx="2754862" cy="1080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6066115" y="3147814"/>
            <a:ext cx="2172454" cy="369332"/>
          </a:xfrm>
          <a:prstGeom prst="rect">
            <a:avLst/>
          </a:prstGeom>
        </p:spPr>
        <p:txBody>
          <a:bodyPr wrap="none">
            <a:spAutoFit/>
          </a:bodyPr>
          <a:lstStyle/>
          <a:p>
            <a:r>
              <a:rPr lang="en-IN" b="1" dirty="0" smtClean="0">
                <a:solidFill>
                  <a:srgbClr val="000066"/>
                </a:solidFill>
                <a:latin typeface="Quattrocento Sans"/>
                <a:sym typeface="Quattrocento Sans"/>
              </a:rPr>
              <a:t>Transport Facility</a:t>
            </a:r>
            <a:endParaRPr lang="en-IN" dirty="0"/>
          </a:p>
        </p:txBody>
      </p:sp>
      <p:pic>
        <p:nvPicPr>
          <p:cNvPr id="20" name="Picture 2" descr="http://www.mitmoradabad.edu.in/education/images/demo/atm.jpg"/>
          <p:cNvPicPr>
            <a:picLocks noChangeAspect="1" noChangeArrowheads="1"/>
          </p:cNvPicPr>
          <p:nvPr/>
        </p:nvPicPr>
        <p:blipFill>
          <a:blip r:embed="rId7" cstate="print"/>
          <a:srcRect/>
          <a:stretch>
            <a:fillRect/>
          </a:stretch>
        </p:blipFill>
        <p:spPr bwMode="auto">
          <a:xfrm>
            <a:off x="395537" y="3530006"/>
            <a:ext cx="2448272" cy="1067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Rectangle 20"/>
          <p:cNvSpPr/>
          <p:nvPr/>
        </p:nvSpPr>
        <p:spPr>
          <a:xfrm>
            <a:off x="899592" y="4650690"/>
            <a:ext cx="1526893" cy="369332"/>
          </a:xfrm>
          <a:prstGeom prst="rect">
            <a:avLst/>
          </a:prstGeom>
        </p:spPr>
        <p:txBody>
          <a:bodyPr wrap="none">
            <a:spAutoFit/>
          </a:bodyPr>
          <a:lstStyle/>
          <a:p>
            <a:r>
              <a:rPr lang="en-IN" b="1" dirty="0" smtClean="0">
                <a:solidFill>
                  <a:srgbClr val="000066"/>
                </a:solidFill>
                <a:latin typeface="Quattrocento Sans"/>
                <a:sym typeface="Quattrocento Sans"/>
              </a:rPr>
              <a:t>ATM Facility</a:t>
            </a:r>
            <a:endParaRPr lang="en-IN" dirty="0"/>
          </a:p>
        </p:txBody>
      </p:sp>
      <p:pic>
        <p:nvPicPr>
          <p:cNvPr id="22" name="Picture 2" descr="http://www.mitmoradabad.edu.in/userfiles/ABS_0877.JPG"/>
          <p:cNvPicPr>
            <a:picLocks noChangeAspect="1" noChangeArrowheads="1"/>
          </p:cNvPicPr>
          <p:nvPr/>
        </p:nvPicPr>
        <p:blipFill rotWithShape="1">
          <a:blip r:embed="rId8" cstate="print"/>
          <a:srcRect l="43677" t="36551" r="11476" b="17625"/>
          <a:stretch/>
        </p:blipFill>
        <p:spPr bwMode="auto">
          <a:xfrm>
            <a:off x="395536" y="483517"/>
            <a:ext cx="2513897" cy="1192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Rectangle 22"/>
          <p:cNvSpPr/>
          <p:nvPr/>
        </p:nvSpPr>
        <p:spPr>
          <a:xfrm>
            <a:off x="1023620" y="1698362"/>
            <a:ext cx="1172116" cy="369332"/>
          </a:xfrm>
          <a:prstGeom prst="rect">
            <a:avLst/>
          </a:prstGeom>
        </p:spPr>
        <p:txBody>
          <a:bodyPr wrap="none">
            <a:spAutoFit/>
          </a:bodyPr>
          <a:lstStyle/>
          <a:p>
            <a:r>
              <a:rPr lang="en-IN" b="1" dirty="0" smtClean="0">
                <a:solidFill>
                  <a:srgbClr val="000066"/>
                </a:solidFill>
                <a:latin typeface="Quattrocento Sans"/>
                <a:sym typeface="Quattrocento Sans"/>
              </a:rPr>
              <a:t>Cafeteria</a:t>
            </a:r>
            <a:endParaRPr lang="en-IN" dirty="0"/>
          </a:p>
        </p:txBody>
      </p:sp>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l="49748" t="2083" r="16308" b="34174"/>
          <a:stretch/>
        </p:blipFill>
        <p:spPr>
          <a:xfrm>
            <a:off x="5796136" y="3539010"/>
            <a:ext cx="2332880" cy="1048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Rectangle 24"/>
          <p:cNvSpPr/>
          <p:nvPr/>
        </p:nvSpPr>
        <p:spPr>
          <a:xfrm>
            <a:off x="5724128" y="4659982"/>
            <a:ext cx="2531462" cy="369332"/>
          </a:xfrm>
          <a:prstGeom prst="rect">
            <a:avLst/>
          </a:prstGeom>
        </p:spPr>
        <p:txBody>
          <a:bodyPr wrap="none">
            <a:spAutoFit/>
          </a:bodyPr>
          <a:lstStyle/>
          <a:p>
            <a:r>
              <a:rPr lang="en-IN" b="1" dirty="0" smtClean="0">
                <a:solidFill>
                  <a:srgbClr val="000066"/>
                </a:solidFill>
                <a:latin typeface="Quattrocento Sans"/>
                <a:ea typeface="Quattrocento Sans"/>
                <a:cs typeface="Quattrocento Sans"/>
                <a:sym typeface="Quattrocento Sans"/>
              </a:rPr>
              <a:t>Boys </a:t>
            </a:r>
            <a:r>
              <a:rPr lang="en-IN" b="1" dirty="0">
                <a:solidFill>
                  <a:srgbClr val="000066"/>
                </a:solidFill>
                <a:latin typeface="Quattrocento Sans"/>
                <a:ea typeface="Quattrocento Sans"/>
                <a:cs typeface="Quattrocento Sans"/>
                <a:sym typeface="Quattrocento Sans"/>
              </a:rPr>
              <a:t>Common Room</a:t>
            </a:r>
            <a:endParaRPr lang="en-IN" dirty="0"/>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39</a:t>
            </a:fld>
            <a:endParaRPr kumimoji="0" lang="en-US" dirty="0"/>
          </a:p>
        </p:txBody>
      </p:sp>
      <p:pic>
        <p:nvPicPr>
          <p:cNvPr id="26" name="Picture 2" descr="http://www.mitmoradabad.edu.in/education/images/demo/gm1.jpg"/>
          <p:cNvPicPr>
            <a:picLocks noChangeAspect="1" noChangeArrowheads="1"/>
          </p:cNvPicPr>
          <p:nvPr/>
        </p:nvPicPr>
        <p:blipFill>
          <a:blip r:embed="rId10" cstate="print"/>
          <a:srcRect/>
          <a:stretch>
            <a:fillRect/>
          </a:stretch>
        </p:blipFill>
        <p:spPr bwMode="auto">
          <a:xfrm>
            <a:off x="2987824" y="3507854"/>
            <a:ext cx="2657914" cy="1089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 xmlns:a16="http://schemas.microsoft.com/office/drawing/2014/main" id="{CED83121-8EAC-4A70-8251-9B62840ABEDE}"/>
              </a:ext>
            </a:extLst>
          </p:cNvPr>
          <p:cNvPicPr/>
          <p:nvPr/>
        </p:nvPicPr>
        <p:blipFill>
          <a:blip r:embed="rId11"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1096085463"/>
      </p:ext>
    </p:extLst>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2639"/>
            <a:ext cx="8813346" cy="461665"/>
          </a:xfrm>
          <a:prstGeom prst="rect">
            <a:avLst/>
          </a:prstGeom>
          <a:noFill/>
        </p:spPr>
        <p:txBody>
          <a:bodyPr wrap="square" lIns="91440" tIns="45720" rIns="91440" bIns="45720">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Board of Governors</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9048568"/>
              </p:ext>
            </p:extLst>
          </p:nvPr>
        </p:nvGraphicFramePr>
        <p:xfrm>
          <a:off x="251520" y="589374"/>
          <a:ext cx="7848872" cy="4358640"/>
        </p:xfrm>
        <a:graphic>
          <a:graphicData uri="http://schemas.openxmlformats.org/drawingml/2006/table">
            <a:tbl>
              <a:tblPr firstRow="1" bandRow="1">
                <a:tableStyleId>{5C22544A-7EE6-4342-B048-85BDC9FD1C3A}</a:tableStyleId>
              </a:tblPr>
              <a:tblGrid>
                <a:gridCol w="2040954"/>
                <a:gridCol w="2254695"/>
                <a:gridCol w="3553223"/>
              </a:tblGrid>
              <a:tr h="317711">
                <a:tc>
                  <a:txBody>
                    <a:bodyPr/>
                    <a:lstStyle/>
                    <a:p>
                      <a:pPr algn="ctr"/>
                      <a:r>
                        <a:rPr lang="en-US" sz="1800" i="1" u="sng" dirty="0" smtClean="0">
                          <a:solidFill>
                            <a:srgbClr val="002060"/>
                          </a:solidFill>
                          <a:latin typeface="Calibri" pitchFamily="34" charset="0"/>
                          <a:cs typeface="Calibri" pitchFamily="34" charset="0"/>
                        </a:rPr>
                        <a:t>Name </a:t>
                      </a:r>
                      <a:endParaRPr lang="en-US" sz="1800" i="1" u="sng" dirty="0">
                        <a:solidFill>
                          <a:srgbClr val="002060"/>
                        </a:solidFill>
                        <a:latin typeface="Calibri" pitchFamily="34" charset="0"/>
                        <a:cs typeface="Calibri" pitchFamily="34" charset="0"/>
                      </a:endParaRPr>
                    </a:p>
                  </a:txBody>
                  <a:tcP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i="1" u="sng" dirty="0" smtClean="0">
                          <a:solidFill>
                            <a:srgbClr val="002060"/>
                          </a:solidFill>
                          <a:latin typeface="Calibri" pitchFamily="34" charset="0"/>
                          <a:cs typeface="Calibri" pitchFamily="34" charset="0"/>
                        </a:rPr>
                        <a:t>Designation</a:t>
                      </a:r>
                    </a:p>
                  </a:txBody>
                  <a:tcP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u="sng" dirty="0" smtClean="0">
                          <a:solidFill>
                            <a:srgbClr val="002060"/>
                          </a:solidFill>
                          <a:latin typeface="Calibri" pitchFamily="34" charset="0"/>
                          <a:cs typeface="Calibri" pitchFamily="34" charset="0"/>
                        </a:rPr>
                        <a:t>Status</a:t>
                      </a:r>
                    </a:p>
                  </a:txBody>
                  <a:tcP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54343">
                <a:tc>
                  <a:txBody>
                    <a:bodyPr/>
                    <a:lstStyle/>
                    <a:p>
                      <a:r>
                        <a:rPr lang="en-US" sz="1600" b="1" dirty="0" smtClean="0">
                          <a:solidFill>
                            <a:schemeClr val="tx1"/>
                          </a:solidFill>
                          <a:latin typeface="Calibri" pitchFamily="34" charset="0"/>
                          <a:cs typeface="Calibri" pitchFamily="34" charset="0"/>
                        </a:rPr>
                        <a:t>Sh. </a:t>
                      </a:r>
                      <a:r>
                        <a:rPr lang="en-US" sz="1600" b="1" dirty="0" err="1" smtClean="0">
                          <a:solidFill>
                            <a:schemeClr val="tx1"/>
                          </a:solidFill>
                          <a:latin typeface="Calibri" pitchFamily="34" charset="0"/>
                          <a:cs typeface="Calibri" pitchFamily="34" charset="0"/>
                        </a:rPr>
                        <a:t>Sudhir</a:t>
                      </a:r>
                      <a:r>
                        <a:rPr lang="en-US" sz="1600" b="1" dirty="0" smtClean="0">
                          <a:solidFill>
                            <a:schemeClr val="tx1"/>
                          </a:solidFill>
                          <a:latin typeface="Calibri" pitchFamily="34" charset="0"/>
                          <a:cs typeface="Calibri" pitchFamily="34" charset="0"/>
                        </a:rPr>
                        <a:t> Gupta</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alibri" pitchFamily="34" charset="0"/>
                          <a:cs typeface="Calibri" pitchFamily="34" charset="0"/>
                        </a:rPr>
                        <a:t>Chairman</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baseline="0" dirty="0" smtClean="0">
                          <a:solidFill>
                            <a:schemeClr val="tx1"/>
                          </a:solidFill>
                          <a:latin typeface="Calibri" pitchFamily="34" charset="0"/>
                          <a:cs typeface="Calibri" pitchFamily="34" charset="0"/>
                        </a:rPr>
                        <a:t>Nominated by Registered Trust</a:t>
                      </a:r>
                      <a:endParaRPr lang="en-US" sz="1600" b="1" i="0" u="none" strike="noStrike" dirty="0" smtClean="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79256">
                <a:tc>
                  <a:txBody>
                    <a:bodyPr/>
                    <a:lstStyle/>
                    <a:p>
                      <a:r>
                        <a:rPr lang="en-US" sz="1600" b="1" dirty="0" smtClean="0">
                          <a:solidFill>
                            <a:schemeClr val="tx1"/>
                          </a:solidFill>
                          <a:latin typeface="Calibri" pitchFamily="34" charset="0"/>
                          <a:cs typeface="Calibri" pitchFamily="34" charset="0"/>
                        </a:rPr>
                        <a:t>Other</a:t>
                      </a:r>
                      <a:r>
                        <a:rPr lang="en-US" sz="1600" b="1" baseline="0" dirty="0" smtClean="0">
                          <a:solidFill>
                            <a:schemeClr val="tx1"/>
                          </a:solidFill>
                          <a:latin typeface="Calibri" pitchFamily="34" charset="0"/>
                          <a:cs typeface="Calibri" pitchFamily="34" charset="0"/>
                        </a:rPr>
                        <a:t> </a:t>
                      </a:r>
                      <a:r>
                        <a:rPr lang="en-US" sz="1600" b="1" dirty="0" smtClean="0">
                          <a:solidFill>
                            <a:schemeClr val="tx1"/>
                          </a:solidFill>
                          <a:latin typeface="Calibri" pitchFamily="34" charset="0"/>
                          <a:cs typeface="Calibri" pitchFamily="34" charset="0"/>
                        </a:rPr>
                        <a:t>Trust Members</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latin typeface="Calibri" pitchFamily="34" charset="0"/>
                          <a:cs typeface="Calibri" pitchFamily="34" charset="0"/>
                        </a:rPr>
                        <a:t>Trustee</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u="none" strike="noStrike" dirty="0" smtClean="0">
                          <a:solidFill>
                            <a:schemeClr val="tx1"/>
                          </a:solidFill>
                          <a:latin typeface="Calibri" pitchFamily="34" charset="0"/>
                          <a:cs typeface="Calibri" pitchFamily="34" charset="0"/>
                        </a:rPr>
                        <a:t>Nominee of Registered Society /Trust</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32008">
                <a:tc>
                  <a:txBody>
                    <a:bodyPr/>
                    <a:lstStyle/>
                    <a:p>
                      <a:r>
                        <a:rPr lang="en-US" sz="1600" b="1" dirty="0" smtClean="0">
                          <a:solidFill>
                            <a:schemeClr val="tx1"/>
                          </a:solidFill>
                          <a:latin typeface="Calibri" pitchFamily="34" charset="0"/>
                          <a:cs typeface="Calibri" pitchFamily="34" charset="0"/>
                        </a:rPr>
                        <a:t>Dr. S.K. </a:t>
                      </a:r>
                      <a:r>
                        <a:rPr lang="en-US" sz="1600" b="1" dirty="0" err="1" smtClean="0">
                          <a:solidFill>
                            <a:schemeClr val="tx1"/>
                          </a:solidFill>
                          <a:latin typeface="Calibri" pitchFamily="34" charset="0"/>
                          <a:cs typeface="Calibri" pitchFamily="34" charset="0"/>
                        </a:rPr>
                        <a:t>Agarwal</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baseline="0" dirty="0" smtClean="0">
                          <a:solidFill>
                            <a:schemeClr val="tx1"/>
                          </a:solidFill>
                          <a:latin typeface="Calibri" pitchFamily="34" charset="0"/>
                          <a:cs typeface="Calibri" pitchFamily="34" charset="0"/>
                        </a:rPr>
                        <a:t>Industrialist</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solidFill>
                            <a:schemeClr val="tx1"/>
                          </a:solidFill>
                          <a:latin typeface="Calibri" pitchFamily="34" charset="0"/>
                          <a:cs typeface="Calibri" pitchFamily="34" charset="0"/>
                        </a:rPr>
                        <a:t>Industrialist / Educationist</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28623">
                <a:tc>
                  <a:txBody>
                    <a:bodyPr/>
                    <a:lstStyle/>
                    <a:p>
                      <a:r>
                        <a:rPr lang="en-US" sz="1600" b="1" dirty="0" smtClean="0">
                          <a:solidFill>
                            <a:schemeClr val="tx1"/>
                          </a:solidFill>
                          <a:latin typeface="Calibri" pitchFamily="34" charset="0"/>
                          <a:cs typeface="Calibri" pitchFamily="34" charset="0"/>
                        </a:rPr>
                        <a:t>Prof. S.K. </a:t>
                      </a:r>
                      <a:r>
                        <a:rPr lang="en-US" sz="1600" b="1" dirty="0" err="1" smtClean="0">
                          <a:solidFill>
                            <a:schemeClr val="tx1"/>
                          </a:solidFill>
                          <a:latin typeface="Calibri" pitchFamily="34" charset="0"/>
                          <a:cs typeface="Calibri" pitchFamily="34" charset="0"/>
                        </a:rPr>
                        <a:t>Awasthi</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dirty="0" smtClean="0">
                          <a:solidFill>
                            <a:schemeClr val="tx1"/>
                          </a:solidFill>
                          <a:latin typeface="Calibri" pitchFamily="34" charset="0"/>
                          <a:cs typeface="Calibri" pitchFamily="34" charset="0"/>
                        </a:rPr>
                        <a:t>Professor</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baseline="0" dirty="0" smtClean="0">
                          <a:solidFill>
                            <a:schemeClr val="tx1"/>
                          </a:solidFill>
                          <a:latin typeface="Calibri" pitchFamily="34" charset="0"/>
                          <a:cs typeface="Calibri" pitchFamily="34" charset="0"/>
                        </a:rPr>
                        <a:t>Nominee of the Affiliating University</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03043">
                <a:tc>
                  <a:txBody>
                    <a:bodyPr/>
                    <a:lstStyle/>
                    <a:p>
                      <a:r>
                        <a:rPr lang="en-US" sz="1600" b="1" dirty="0" smtClean="0">
                          <a:solidFill>
                            <a:schemeClr val="tx1"/>
                          </a:solidFill>
                          <a:latin typeface="Calibri" pitchFamily="34" charset="0"/>
                          <a:cs typeface="Calibri" pitchFamily="34" charset="0"/>
                        </a:rPr>
                        <a:t>Dr. R.K. </a:t>
                      </a:r>
                      <a:r>
                        <a:rPr lang="en-US" sz="1600" b="1" dirty="0" err="1" smtClean="0">
                          <a:solidFill>
                            <a:schemeClr val="tx1"/>
                          </a:solidFill>
                          <a:latin typeface="Calibri" pitchFamily="34" charset="0"/>
                          <a:cs typeface="Calibri" pitchFamily="34" charset="0"/>
                        </a:rPr>
                        <a:t>Baslas</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IN" sz="1600" b="1" dirty="0" smtClean="0">
                          <a:solidFill>
                            <a:schemeClr val="tx1"/>
                          </a:solidFill>
                          <a:latin typeface="Calibri" pitchFamily="34" charset="0"/>
                          <a:cs typeface="Calibri" pitchFamily="34" charset="0"/>
                        </a:rPr>
                        <a:t>Ex. Director Higher</a:t>
                      </a:r>
                    </a:p>
                    <a:p>
                      <a:r>
                        <a:rPr lang="en-IN" sz="1600" b="1" dirty="0" smtClean="0">
                          <a:solidFill>
                            <a:schemeClr val="tx1"/>
                          </a:solidFill>
                          <a:latin typeface="Calibri" pitchFamily="34" charset="0"/>
                          <a:cs typeface="Calibri" pitchFamily="34" charset="0"/>
                        </a:rPr>
                        <a:t>Education U.P.</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baseline="0" dirty="0" smtClean="0">
                          <a:solidFill>
                            <a:schemeClr val="tx1"/>
                          </a:solidFill>
                          <a:latin typeface="Calibri" pitchFamily="34" charset="0"/>
                          <a:cs typeface="Calibri" pitchFamily="34" charset="0"/>
                        </a:rPr>
                        <a:t>Nominee of the State Government-Director of Technical Education</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91235">
                <a:tc>
                  <a:txBody>
                    <a:bodyPr/>
                    <a:lstStyle/>
                    <a:p>
                      <a:r>
                        <a:rPr lang="en-US" sz="1600" b="1" dirty="0" smtClean="0">
                          <a:solidFill>
                            <a:schemeClr val="tx1"/>
                          </a:solidFill>
                          <a:latin typeface="Calibri" pitchFamily="34" charset="0"/>
                          <a:cs typeface="Calibri" pitchFamily="34" charset="0"/>
                        </a:rPr>
                        <a:t>Prof. (Dr.) S. P.</a:t>
                      </a:r>
                      <a:r>
                        <a:rPr lang="en-US" sz="1600" b="1" baseline="0" dirty="0" smtClean="0">
                          <a:solidFill>
                            <a:schemeClr val="tx1"/>
                          </a:solidFill>
                          <a:latin typeface="Calibri" pitchFamily="34" charset="0"/>
                          <a:cs typeface="Calibri" pitchFamily="34" charset="0"/>
                        </a:rPr>
                        <a:t> </a:t>
                      </a:r>
                      <a:r>
                        <a:rPr lang="en-US" sz="1600" b="1" dirty="0" smtClean="0">
                          <a:solidFill>
                            <a:schemeClr val="tx1"/>
                          </a:solidFill>
                          <a:latin typeface="Calibri" pitchFamily="34" charset="0"/>
                          <a:cs typeface="Calibri" pitchFamily="34" charset="0"/>
                        </a:rPr>
                        <a:t>Gupta</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dirty="0" smtClean="0">
                          <a:solidFill>
                            <a:schemeClr val="tx1"/>
                          </a:solidFill>
                          <a:latin typeface="Calibri" pitchFamily="34" charset="0"/>
                          <a:cs typeface="Calibri" pitchFamily="34" charset="0"/>
                        </a:rPr>
                        <a:t>Educationist</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baseline="0" dirty="0" smtClean="0">
                          <a:solidFill>
                            <a:schemeClr val="tx1"/>
                          </a:solidFill>
                          <a:latin typeface="Calibri" pitchFamily="34" charset="0"/>
                          <a:cs typeface="Calibri" pitchFamily="34" charset="0"/>
                        </a:rPr>
                        <a:t>Industrialist / Educationist</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03043">
                <a:tc>
                  <a:txBody>
                    <a:bodyPr/>
                    <a:lstStyle/>
                    <a:p>
                      <a:r>
                        <a:rPr lang="en-US" sz="1600" b="1" dirty="0" smtClean="0">
                          <a:solidFill>
                            <a:schemeClr val="tx1"/>
                          </a:solidFill>
                          <a:latin typeface="Calibri" pitchFamily="34" charset="0"/>
                          <a:cs typeface="Calibri" pitchFamily="34" charset="0"/>
                        </a:rPr>
                        <a:t>Prof. (Dr.) </a:t>
                      </a:r>
                      <a:r>
                        <a:rPr lang="en-US" sz="1600" b="1" dirty="0" err="1" smtClean="0">
                          <a:solidFill>
                            <a:schemeClr val="tx1"/>
                          </a:solidFill>
                          <a:latin typeface="Calibri" pitchFamily="34" charset="0"/>
                          <a:cs typeface="Calibri" pitchFamily="34" charset="0"/>
                        </a:rPr>
                        <a:t>Rohit</a:t>
                      </a:r>
                      <a:r>
                        <a:rPr lang="en-US" sz="1600" b="1" dirty="0" smtClean="0">
                          <a:solidFill>
                            <a:schemeClr val="tx1"/>
                          </a:solidFill>
                          <a:latin typeface="Calibri" pitchFamily="34" charset="0"/>
                          <a:cs typeface="Calibri" pitchFamily="34" charset="0"/>
                        </a:rPr>
                        <a:t> Garg</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dirty="0" smtClean="0">
                          <a:solidFill>
                            <a:schemeClr val="tx1"/>
                          </a:solidFill>
                          <a:latin typeface="Calibri" pitchFamily="34" charset="0"/>
                          <a:cs typeface="Calibri" pitchFamily="34" charset="0"/>
                        </a:rPr>
                        <a:t>Director</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baseline="0" dirty="0" smtClean="0">
                          <a:solidFill>
                            <a:schemeClr val="tx1"/>
                          </a:solidFill>
                          <a:latin typeface="Calibri" pitchFamily="34" charset="0"/>
                          <a:cs typeface="Calibri" pitchFamily="34" charset="0"/>
                        </a:rPr>
                        <a:t>Principal/Director of  the concerned technical institution</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03043">
                <a:tc>
                  <a:txBody>
                    <a:bodyPr/>
                    <a:lstStyle/>
                    <a:p>
                      <a:r>
                        <a:rPr lang="en-US" sz="1600" b="1" dirty="0" smtClean="0">
                          <a:solidFill>
                            <a:schemeClr val="tx1"/>
                          </a:solidFill>
                          <a:latin typeface="Calibri" pitchFamily="34" charset="0"/>
                          <a:cs typeface="Calibri" pitchFamily="34" charset="0"/>
                        </a:rPr>
                        <a:t>Dr. </a:t>
                      </a:r>
                      <a:r>
                        <a:rPr lang="en-US" sz="1600" b="1" dirty="0" err="1" smtClean="0">
                          <a:solidFill>
                            <a:schemeClr val="tx1"/>
                          </a:solidFill>
                          <a:latin typeface="Calibri" pitchFamily="34" charset="0"/>
                          <a:cs typeface="Calibri" pitchFamily="34" charset="0"/>
                        </a:rPr>
                        <a:t>Munish</a:t>
                      </a:r>
                      <a:r>
                        <a:rPr lang="en-US" sz="1600" b="1" dirty="0" smtClean="0">
                          <a:solidFill>
                            <a:schemeClr val="tx1"/>
                          </a:solidFill>
                          <a:latin typeface="Calibri" pitchFamily="34" charset="0"/>
                          <a:cs typeface="Calibri" pitchFamily="34" charset="0"/>
                        </a:rPr>
                        <a:t> </a:t>
                      </a:r>
                      <a:r>
                        <a:rPr lang="en-US" sz="1600" b="1" dirty="0" err="1" smtClean="0">
                          <a:solidFill>
                            <a:schemeClr val="tx1"/>
                          </a:solidFill>
                          <a:latin typeface="Calibri" pitchFamily="34" charset="0"/>
                          <a:cs typeface="Calibri" pitchFamily="34" charset="0"/>
                        </a:rPr>
                        <a:t>Chabhra</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dirty="0" smtClean="0">
                          <a:solidFill>
                            <a:schemeClr val="tx1"/>
                          </a:solidFill>
                          <a:latin typeface="Calibri" pitchFamily="34" charset="0"/>
                          <a:cs typeface="Calibri" pitchFamily="34" charset="0"/>
                        </a:rPr>
                        <a:t>Professor &amp; Head, ME</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baseline="0" dirty="0" smtClean="0">
                          <a:solidFill>
                            <a:schemeClr val="tx1"/>
                          </a:solidFill>
                          <a:latin typeface="Calibri" pitchFamily="34" charset="0"/>
                          <a:cs typeface="Calibri" pitchFamily="34" charset="0"/>
                        </a:rPr>
                        <a:t>Faculty member to be nominated  from the regular staff</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03043">
                <a:tc>
                  <a:txBody>
                    <a:bodyPr/>
                    <a:lstStyle/>
                    <a:p>
                      <a:r>
                        <a:rPr lang="en-US" sz="1600" b="1" dirty="0" smtClean="0">
                          <a:solidFill>
                            <a:schemeClr val="tx1"/>
                          </a:solidFill>
                          <a:latin typeface="Calibri" pitchFamily="34" charset="0"/>
                          <a:cs typeface="Calibri" pitchFamily="34" charset="0"/>
                        </a:rPr>
                        <a:t>Mr. </a:t>
                      </a:r>
                      <a:r>
                        <a:rPr lang="en-US" sz="1600" b="1" dirty="0" err="1" smtClean="0">
                          <a:solidFill>
                            <a:schemeClr val="tx1"/>
                          </a:solidFill>
                          <a:latin typeface="Calibri" pitchFamily="34" charset="0"/>
                          <a:cs typeface="Calibri" pitchFamily="34" charset="0"/>
                        </a:rPr>
                        <a:t>Vikas</a:t>
                      </a:r>
                      <a:r>
                        <a:rPr lang="en-US" sz="1600" b="1" dirty="0" smtClean="0">
                          <a:solidFill>
                            <a:schemeClr val="tx1"/>
                          </a:solidFill>
                          <a:latin typeface="Calibri" pitchFamily="34" charset="0"/>
                          <a:cs typeface="Calibri" pitchFamily="34" charset="0"/>
                        </a:rPr>
                        <a:t> Kumar</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dirty="0" smtClean="0">
                          <a:solidFill>
                            <a:schemeClr val="tx1"/>
                          </a:solidFill>
                          <a:latin typeface="Calibri" pitchFamily="34" charset="0"/>
                          <a:cs typeface="Calibri" pitchFamily="34" charset="0"/>
                        </a:rPr>
                        <a:t>Associate Professor, CSE</a:t>
                      </a:r>
                      <a:endParaRPr lang="en-US" sz="1600" b="1" dirty="0">
                        <a:solidFill>
                          <a:schemeClr val="tx1"/>
                        </a:solidFill>
                        <a:latin typeface="Calibri" pitchFamily="34" charset="0"/>
                        <a:cs typeface="Calibri" pitchFamily="34" charset="0"/>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US" sz="1600" b="1" baseline="0" dirty="0" smtClean="0">
                          <a:solidFill>
                            <a:schemeClr val="tx1"/>
                          </a:solidFill>
                          <a:latin typeface="Calibri" pitchFamily="34" charset="0"/>
                          <a:cs typeface="Calibri" pitchFamily="34" charset="0"/>
                        </a:rPr>
                        <a:t>Faculty member to be nominated  from the regular staff</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6" name="Slide Number Placeholder 5"/>
          <p:cNvSpPr>
            <a:spLocks noGrp="1"/>
          </p:cNvSpPr>
          <p:nvPr>
            <p:ph type="sldNum" sz="quarter" idx="12"/>
          </p:nvPr>
        </p:nvSpPr>
        <p:spPr>
          <a:xfrm>
            <a:off x="8203745" y="4299942"/>
            <a:ext cx="472711" cy="390906"/>
          </a:xfrm>
        </p:spPr>
        <p:txBody>
          <a:bodyPr/>
          <a:lstStyle/>
          <a:p>
            <a:fld id="{6F42FDE4-A7DD-41A7-A0A6-9B649FB43336}" type="slidenum">
              <a:rPr kumimoji="0" lang="en-US" smtClean="0"/>
              <a:pPr/>
              <a:t>4</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3"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530452383"/>
      </p:ext>
    </p:extLst>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7150"/>
            <a:ext cx="8631112" cy="461665"/>
          </a:xfrm>
          <a:prstGeom prst="rect">
            <a:avLst/>
          </a:prstGeom>
          <a:noFill/>
        </p:spPr>
        <p:txBody>
          <a:bodyPr wrap="square" lIns="91440" tIns="45720" rIns="91440" bIns="45720">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Facilities and Technical Support   </a:t>
            </a:r>
            <a:endParaRPr lang="en-US"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endParaRPr>
          </a:p>
        </p:txBody>
      </p:sp>
      <p:sp>
        <p:nvSpPr>
          <p:cNvPr id="3" name="Rectangle 2"/>
          <p:cNvSpPr/>
          <p:nvPr/>
        </p:nvSpPr>
        <p:spPr>
          <a:xfrm>
            <a:off x="323528" y="771550"/>
            <a:ext cx="5184576" cy="3416320"/>
          </a:xfrm>
          <a:prstGeom prst="rect">
            <a:avLst/>
          </a:prstGeom>
        </p:spPr>
        <p:txBody>
          <a:bodyPr wrap="square">
            <a:spAutoFit/>
          </a:bodyPr>
          <a:lstStyle/>
          <a:p>
            <a:pPr marL="285750" indent="-285750" algn="just" fontAlgn="ctr">
              <a:buFont typeface="Wingdings" panose="05000000000000000000" pitchFamily="2" charset="2"/>
              <a:buChar char="q"/>
            </a:pPr>
            <a:r>
              <a:rPr lang="en-US" b="1" dirty="0">
                <a:latin typeface="Calibri" pitchFamily="34" charset="0"/>
                <a:cs typeface="Calibri" pitchFamily="34" charset="0"/>
              </a:rPr>
              <a:t>Adequate and well equipped </a:t>
            </a:r>
            <a:r>
              <a:rPr lang="en-US" b="1" dirty="0">
                <a:solidFill>
                  <a:srgbClr val="FF0000"/>
                </a:solidFill>
                <a:latin typeface="Calibri" pitchFamily="34" charset="0"/>
                <a:cs typeface="Calibri" pitchFamily="34" charset="0"/>
              </a:rPr>
              <a:t>laboratories</a:t>
            </a:r>
            <a:r>
              <a:rPr lang="en-US" b="1" dirty="0">
                <a:latin typeface="Calibri" pitchFamily="34" charset="0"/>
                <a:cs typeface="Calibri" pitchFamily="34" charset="0"/>
              </a:rPr>
              <a:t> and technical </a:t>
            </a:r>
            <a:r>
              <a:rPr lang="en-US" b="1" dirty="0" smtClean="0">
                <a:latin typeface="Calibri" pitchFamily="34" charset="0"/>
                <a:cs typeface="Calibri" pitchFamily="34" charset="0"/>
              </a:rPr>
              <a:t>manpower</a:t>
            </a:r>
          </a:p>
          <a:p>
            <a:pPr algn="just" fontAlgn="ctr"/>
            <a:endParaRPr lang="en-US" b="1" dirty="0" smtClean="0">
              <a:latin typeface="Calibri" pitchFamily="34" charset="0"/>
              <a:cs typeface="Calibri" pitchFamily="34" charset="0"/>
            </a:endParaRPr>
          </a:p>
          <a:p>
            <a:pPr marL="285750" indent="-285750" algn="just" fontAlgn="ctr">
              <a:buFont typeface="Wingdings" panose="05000000000000000000" pitchFamily="2" charset="2"/>
              <a:buChar char="q"/>
            </a:pPr>
            <a:r>
              <a:rPr lang="en-US" b="1" dirty="0">
                <a:latin typeface="Calibri" pitchFamily="34" charset="0"/>
                <a:cs typeface="Calibri" pitchFamily="34" charset="0"/>
              </a:rPr>
              <a:t>Additional facilities like </a:t>
            </a:r>
            <a:r>
              <a:rPr lang="en-US" b="1" dirty="0">
                <a:solidFill>
                  <a:srgbClr val="FF0000"/>
                </a:solidFill>
                <a:latin typeface="Calibri" pitchFamily="34" charset="0"/>
                <a:cs typeface="Calibri" pitchFamily="34" charset="0"/>
              </a:rPr>
              <a:t>Departmental library,  </a:t>
            </a:r>
            <a:r>
              <a:rPr lang="en-US" b="1" dirty="0" smtClean="0">
                <a:solidFill>
                  <a:srgbClr val="FF0000"/>
                </a:solidFill>
                <a:latin typeface="Calibri" pitchFamily="34" charset="0"/>
                <a:cs typeface="Calibri" pitchFamily="34" charset="0"/>
              </a:rPr>
              <a:t>LAN/Wi-Fi </a:t>
            </a:r>
            <a:r>
              <a:rPr lang="en-US" b="1" dirty="0" smtClean="0">
                <a:latin typeface="Calibri" pitchFamily="34" charset="0"/>
                <a:cs typeface="Calibri" pitchFamily="34" charset="0"/>
              </a:rPr>
              <a:t>facility with ILL bandwidth of 300 Mbps and 34 access point </a:t>
            </a:r>
            <a:r>
              <a:rPr lang="en-US" b="1" dirty="0">
                <a:latin typeface="Calibri" pitchFamily="34" charset="0"/>
                <a:cs typeface="Calibri" pitchFamily="34" charset="0"/>
              </a:rPr>
              <a:t>are created for improving the quality of learning experience</a:t>
            </a:r>
            <a:r>
              <a:rPr lang="en-US" b="1" dirty="0" smtClean="0">
                <a:latin typeface="Calibri" pitchFamily="34" charset="0"/>
                <a:cs typeface="Calibri" pitchFamily="34" charset="0"/>
              </a:rPr>
              <a:t>.</a:t>
            </a:r>
          </a:p>
          <a:p>
            <a:pPr algn="just" fontAlgn="ctr"/>
            <a:endParaRPr lang="en-US" b="1" dirty="0">
              <a:latin typeface="Calibri" pitchFamily="34" charset="0"/>
              <a:cs typeface="Calibri" pitchFamily="34" charset="0"/>
            </a:endParaRPr>
          </a:p>
          <a:p>
            <a:pPr marL="285750" indent="-285750" algn="just" fontAlgn="ctr">
              <a:buFont typeface="Wingdings" panose="05000000000000000000" pitchFamily="2" charset="2"/>
              <a:buChar char="q"/>
            </a:pPr>
            <a:r>
              <a:rPr lang="en-US" b="1" dirty="0" smtClean="0">
                <a:solidFill>
                  <a:srgbClr val="FF0000"/>
                </a:solidFill>
                <a:latin typeface="Calibri" pitchFamily="34" charset="0"/>
                <a:cs typeface="Calibri" pitchFamily="34" charset="0"/>
              </a:rPr>
              <a:t>Safety </a:t>
            </a:r>
            <a:r>
              <a:rPr lang="en-US" b="1" dirty="0">
                <a:solidFill>
                  <a:srgbClr val="FF0000"/>
                </a:solidFill>
                <a:latin typeface="Calibri" pitchFamily="34" charset="0"/>
                <a:cs typeface="Calibri" pitchFamily="34" charset="0"/>
              </a:rPr>
              <a:t>measures </a:t>
            </a:r>
            <a:r>
              <a:rPr lang="en-US" b="1" dirty="0">
                <a:latin typeface="Calibri" pitchFamily="34" charset="0"/>
                <a:cs typeface="Calibri" pitchFamily="34" charset="0"/>
              </a:rPr>
              <a:t>such as fire extinguisher,  water house reels, first-aid box etc. are provided in the labs.</a:t>
            </a:r>
          </a:p>
          <a:p>
            <a:pPr fontAlgn="ctr"/>
            <a:endParaRPr lang="en-US" b="1" dirty="0">
              <a:latin typeface="Calibri" pitchFamily="34" charset="0"/>
              <a:cs typeface="Calibri" pitchFamily="34" charset="0"/>
            </a:endParaRPr>
          </a:p>
        </p:txBody>
      </p:sp>
      <p:pic>
        <p:nvPicPr>
          <p:cNvPr id="6" name="Picture 5">
            <a:extLst>
              <a:ext uri="{FF2B5EF4-FFF2-40B4-BE49-F238E27FC236}">
                <a16:creationId xmlns:a16="http://schemas.microsoft.com/office/drawing/2014/main" xmlns="" id="{81E793E3-EB57-409D-AB1F-504B0DD17EE9}"/>
              </a:ext>
            </a:extLst>
          </p:cNvPr>
          <p:cNvPicPr>
            <a:picLocks noChangeAspect="1"/>
          </p:cNvPicPr>
          <p:nvPr/>
        </p:nvPicPr>
        <p:blipFill rotWithShape="1">
          <a:blip r:embed="rId2"/>
          <a:srcRect l="31529" t="42330" r="32427" b="15599"/>
          <a:stretch/>
        </p:blipFill>
        <p:spPr>
          <a:xfrm>
            <a:off x="5796136" y="579074"/>
            <a:ext cx="2286000" cy="1289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3" descr="C:\Users\Admin\Desktop\MIT_pics_data\Photo Shoot Jan 2017 for Brochure\LIBRARY\IMG_9699.JPG"/>
          <p:cNvPicPr>
            <a:picLocks noChangeAspect="1" noChangeArrowheads="1"/>
          </p:cNvPicPr>
          <p:nvPr/>
        </p:nvPicPr>
        <p:blipFill>
          <a:blip r:embed="rId3" cstate="print"/>
          <a:srcRect/>
          <a:stretch>
            <a:fillRect/>
          </a:stretch>
        </p:blipFill>
        <p:spPr bwMode="auto">
          <a:xfrm>
            <a:off x="5796136" y="3591739"/>
            <a:ext cx="2286000" cy="1417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4"/>
          <p:cNvPicPr>
            <a:picLocks noChangeAspect="1" noChangeArrowheads="1"/>
          </p:cNvPicPr>
          <p:nvPr/>
        </p:nvPicPr>
        <p:blipFill>
          <a:blip r:embed="rId4" cstate="print">
            <a:lum bright="12000"/>
          </a:blip>
          <a:srcRect/>
          <a:stretch>
            <a:fillRect/>
          </a:stretch>
        </p:blipFill>
        <p:spPr bwMode="auto">
          <a:xfrm>
            <a:off x="5796136" y="1985573"/>
            <a:ext cx="2309983" cy="1489599"/>
          </a:xfrm>
          <a:prstGeom prst="rect">
            <a:avLst/>
          </a:prstGeom>
          <a:ln w="88900" cap="sq" cmpd="thickThin">
            <a:solidFill>
              <a:srgbClr val="000000"/>
            </a:solidFill>
            <a:prstDash val="solid"/>
            <a:miter lim="800000"/>
          </a:ln>
          <a:effectLst>
            <a:innerShdw blurRad="76200">
              <a:srgbClr val="000000"/>
            </a:innerShdw>
          </a:effectLst>
        </p:spPr>
      </p:pic>
      <p:sp>
        <p:nvSpPr>
          <p:cNvPr id="10" name="Slide Number Placeholder 9"/>
          <p:cNvSpPr>
            <a:spLocks noGrp="1"/>
          </p:cNvSpPr>
          <p:nvPr>
            <p:ph type="sldNum" sz="quarter" idx="12"/>
          </p:nvPr>
        </p:nvSpPr>
        <p:spPr/>
        <p:txBody>
          <a:bodyPr/>
          <a:lstStyle/>
          <a:p>
            <a:fld id="{6F42FDE4-A7DD-41A7-A0A6-9B649FB43336}" type="slidenum">
              <a:rPr kumimoji="0" lang="en-US" smtClean="0"/>
              <a:pPr/>
              <a:t>40</a:t>
            </a:fld>
            <a:endParaRPr kumimoji="0" lang="en-US" dirty="0"/>
          </a:p>
        </p:txBody>
      </p:sp>
      <p:pic>
        <p:nvPicPr>
          <p:cNvPr id="11" name="Picture 10">
            <a:extLst>
              <a:ext uri="{FF2B5EF4-FFF2-40B4-BE49-F238E27FC236}">
                <a16:creationId xmlns="" xmlns:a16="http://schemas.microsoft.com/office/drawing/2014/main" id="{CED83121-8EAC-4A70-8251-9B62840ABEDE}"/>
              </a:ext>
            </a:extLst>
          </p:cNvPr>
          <p:cNvPicPr/>
          <p:nvPr/>
        </p:nvPicPr>
        <p:blipFill>
          <a:blip r:embed="rId5"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43960618"/>
      </p:ext>
    </p:extLst>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7150"/>
            <a:ext cx="8559104" cy="461665"/>
          </a:xfrm>
          <a:prstGeom prst="rect">
            <a:avLst/>
          </a:prstGeom>
          <a:noFill/>
        </p:spPr>
        <p:txBody>
          <a:bodyPr wrap="square" lIns="91440" tIns="45720" rIns="91440" bIns="45720">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Central Library</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…(1/2)  </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44874418"/>
              </p:ext>
            </p:extLst>
          </p:nvPr>
        </p:nvGraphicFramePr>
        <p:xfrm>
          <a:off x="611560" y="555527"/>
          <a:ext cx="7506072" cy="4392630"/>
        </p:xfrm>
        <a:graphic>
          <a:graphicData uri="http://schemas.openxmlformats.org/drawingml/2006/table">
            <a:tbl>
              <a:tblPr firstRow="1" bandRow="1">
                <a:tableStyleId>{5C22544A-7EE6-4342-B048-85BDC9FD1C3A}</a:tableStyleId>
              </a:tblPr>
              <a:tblGrid>
                <a:gridCol w="5635943"/>
                <a:gridCol w="1870129"/>
              </a:tblGrid>
              <a:tr h="365622">
                <a:tc>
                  <a:txBody>
                    <a:bodyPr/>
                    <a:lstStyle/>
                    <a:p>
                      <a:pPr algn="ctr"/>
                      <a:r>
                        <a:rPr kumimoji="0" lang="en-US" b="1" kern="1200" dirty="0" smtClean="0">
                          <a:solidFill>
                            <a:schemeClr val="tx1"/>
                          </a:solidFill>
                          <a:effectLst/>
                          <a:latin typeface="Roboto"/>
                          <a:ea typeface="+mn-ea"/>
                          <a:cs typeface="+mn-cs"/>
                        </a:rPr>
                        <a:t>Library Details and Facilities</a:t>
                      </a:r>
                      <a:endParaRPr kumimoji="0" lang="en-US" b="1" kern="1200" dirty="0">
                        <a:solidFill>
                          <a:schemeClr val="tx1"/>
                        </a:solidFill>
                        <a:effectLst/>
                        <a:latin typeface="Roboto"/>
                        <a:ea typeface="+mn-ea"/>
                        <a:cs typeface="+mn-cs"/>
                      </a:endParaRPr>
                    </a:p>
                  </a:txBody>
                  <a:tcPr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kumimoji="0" lang="en-US" b="1" kern="1200" smtClean="0">
                          <a:solidFill>
                            <a:schemeClr val="tx1"/>
                          </a:solidFill>
                          <a:effectLst/>
                          <a:latin typeface="Roboto"/>
                          <a:ea typeface="+mn-ea"/>
                          <a:cs typeface="+mn-cs"/>
                        </a:rPr>
                        <a:t>No. Available</a:t>
                      </a:r>
                      <a:endParaRPr kumimoji="0" lang="en-US" b="1" kern="1200" dirty="0">
                        <a:solidFill>
                          <a:schemeClr val="tx1"/>
                        </a:solidFill>
                        <a:effectLst/>
                        <a:latin typeface="Roboto"/>
                        <a:ea typeface="+mn-ea"/>
                        <a:cs typeface="+mn-cs"/>
                      </a:endParaRPr>
                    </a:p>
                  </a:txBody>
                  <a:tcPr anchor="ct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2687">
                <a:tc>
                  <a:txBody>
                    <a:bodyPr/>
                    <a:lstStyle/>
                    <a:p>
                      <a:pPr algn="l"/>
                      <a:r>
                        <a:rPr lang="en-US" sz="1400" b="1" dirty="0" smtClean="0">
                          <a:latin typeface="Arial" pitchFamily="34" charset="0"/>
                          <a:cs typeface="Arial" pitchFamily="34" charset="0"/>
                        </a:rPr>
                        <a:t>Titles</a:t>
                      </a:r>
                      <a:endParaRPr lang="en-US" sz="1400" b="1" dirty="0">
                        <a:solidFill>
                          <a:schemeClr val="accent6">
                            <a:lumMod val="75000"/>
                          </a:schemeClr>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400" b="1" dirty="0" smtClean="0">
                          <a:solidFill>
                            <a:schemeClr val="dk1"/>
                          </a:solidFill>
                          <a:latin typeface="Arial" pitchFamily="34" charset="0"/>
                          <a:cs typeface="Arial" pitchFamily="34" charset="0"/>
                        </a:rPr>
                        <a:t>8216</a:t>
                      </a:r>
                      <a:endParaRPr lang="en-US" sz="1400" b="1" dirty="0">
                        <a:solidFill>
                          <a:schemeClr val="accent6">
                            <a:lumMod val="75000"/>
                          </a:schemeClr>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2687">
                <a:tc>
                  <a:txBody>
                    <a:bodyPr/>
                    <a:lstStyle/>
                    <a:p>
                      <a:pPr algn="l"/>
                      <a:r>
                        <a:rPr lang="en-US" sz="1400" b="1" dirty="0" smtClean="0">
                          <a:latin typeface="Arial" pitchFamily="34" charset="0"/>
                          <a:cs typeface="Arial" pitchFamily="34" charset="0"/>
                        </a:rPr>
                        <a:t>Volumes</a:t>
                      </a:r>
                      <a:endParaRPr lang="en-US" sz="1400" b="1" dirty="0">
                        <a:solidFill>
                          <a:schemeClr val="accent6">
                            <a:lumMod val="75000"/>
                          </a:schemeClr>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400" b="1" dirty="0" smtClean="0">
                          <a:solidFill>
                            <a:schemeClr val="dk1"/>
                          </a:solidFill>
                          <a:latin typeface="Arial" pitchFamily="34" charset="0"/>
                          <a:cs typeface="Arial" pitchFamily="34" charset="0"/>
                        </a:rPr>
                        <a:t>82861</a:t>
                      </a:r>
                      <a:endParaRPr lang="en-US" sz="1400" b="1" dirty="0">
                        <a:solidFill>
                          <a:schemeClr val="accent6">
                            <a:lumMod val="75000"/>
                          </a:schemeClr>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26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smtClean="0">
                          <a:ln>
                            <a:noFill/>
                          </a:ln>
                          <a:effectLst/>
                          <a:uLnTx/>
                          <a:uFillTx/>
                          <a:latin typeface="Arial" pitchFamily="34" charset="0"/>
                          <a:cs typeface="Arial" pitchFamily="34" charset="0"/>
                        </a:rPr>
                        <a:t>No. of National Journals</a:t>
                      </a:r>
                      <a:endParaRPr lang="en-US" sz="1400" b="1" dirty="0" smtClean="0">
                        <a:solidFill>
                          <a:schemeClr val="accent6">
                            <a:lumMod val="75000"/>
                          </a:schemeClr>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400" b="1" dirty="0" smtClean="0">
                          <a:solidFill>
                            <a:schemeClr val="dk1"/>
                          </a:solidFill>
                          <a:latin typeface="Arial" pitchFamily="34" charset="0"/>
                          <a:cs typeface="Arial" pitchFamily="34" charset="0"/>
                        </a:rPr>
                        <a:t>38</a:t>
                      </a:r>
                      <a:endParaRPr lang="en-US" sz="1400" b="1" dirty="0">
                        <a:solidFill>
                          <a:schemeClr val="accent6">
                            <a:lumMod val="75000"/>
                          </a:schemeClr>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26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smtClean="0">
                          <a:ln>
                            <a:noFill/>
                          </a:ln>
                          <a:effectLst/>
                          <a:uLnTx/>
                          <a:uFillTx/>
                          <a:latin typeface="Arial" pitchFamily="34" charset="0"/>
                          <a:cs typeface="Arial" pitchFamily="34" charset="0"/>
                        </a:rPr>
                        <a:t>No. of International Journals(E-Journals)</a:t>
                      </a:r>
                      <a:endParaRPr lang="en-US" sz="1400" b="1" dirty="0">
                        <a:solidFill>
                          <a:schemeClr val="accent6">
                            <a:lumMod val="75000"/>
                          </a:schemeClr>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400" b="1" dirty="0" smtClean="0">
                          <a:solidFill>
                            <a:schemeClr val="tx1"/>
                          </a:solidFill>
                          <a:latin typeface="Arial" pitchFamily="34" charset="0"/>
                          <a:cs typeface="Arial" pitchFamily="34" charset="0"/>
                        </a:rPr>
                        <a:t>21338</a:t>
                      </a:r>
                      <a:endParaRPr lang="en-US" sz="1400" b="1" dirty="0">
                        <a:solidFill>
                          <a:schemeClr val="tx1"/>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26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smtClean="0">
                          <a:ln>
                            <a:noFill/>
                          </a:ln>
                          <a:effectLst/>
                          <a:uLnTx/>
                          <a:uFillTx/>
                          <a:latin typeface="Arial" pitchFamily="34" charset="0"/>
                          <a:cs typeface="Arial" pitchFamily="34" charset="0"/>
                        </a:rPr>
                        <a:t>Total no. of magazines procuring regularly</a:t>
                      </a:r>
                      <a:endParaRPr lang="en-US" sz="1400" b="1" dirty="0">
                        <a:solidFill>
                          <a:schemeClr val="accent6">
                            <a:lumMod val="75000"/>
                          </a:schemeClr>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400" b="1" dirty="0" smtClean="0">
                          <a:latin typeface="Arial" pitchFamily="34" charset="0"/>
                          <a:cs typeface="Arial" pitchFamily="34" charset="0"/>
                        </a:rPr>
                        <a:t>22</a:t>
                      </a:r>
                      <a:endParaRPr lang="en-US" sz="1400" b="1" dirty="0">
                        <a:solidFill>
                          <a:schemeClr val="accent6">
                            <a:lumMod val="75000"/>
                          </a:schemeClr>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26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smtClean="0">
                          <a:ln>
                            <a:noFill/>
                          </a:ln>
                          <a:effectLst/>
                          <a:uLnTx/>
                          <a:uFillTx/>
                          <a:latin typeface="Arial" pitchFamily="34" charset="0"/>
                          <a:cs typeface="Arial" pitchFamily="34" charset="0"/>
                        </a:rPr>
                        <a:t>No. of Newspapers procuring regularly</a:t>
                      </a:r>
                      <a:endParaRPr lang="en-US" sz="1400" b="1" dirty="0">
                        <a:solidFill>
                          <a:schemeClr val="accent6">
                            <a:lumMod val="75000"/>
                          </a:schemeClr>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400" b="1" dirty="0" smtClean="0">
                          <a:latin typeface="Arial" pitchFamily="34" charset="0"/>
                          <a:cs typeface="Arial" pitchFamily="34" charset="0"/>
                        </a:rPr>
                        <a:t>8</a:t>
                      </a:r>
                      <a:endParaRPr lang="en-US" sz="1400" b="1" dirty="0">
                        <a:solidFill>
                          <a:schemeClr val="accent6">
                            <a:lumMod val="75000"/>
                          </a:schemeClr>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26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No. of Multimedia PC’s</a:t>
                      </a:r>
                      <a:endParaRPr lang="en-US" sz="1400" b="1" dirty="0">
                        <a:solidFill>
                          <a:schemeClr val="tx1"/>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400" b="1" dirty="0" smtClean="0">
                          <a:solidFill>
                            <a:schemeClr val="tx1"/>
                          </a:solidFill>
                          <a:latin typeface="Arial" pitchFamily="34" charset="0"/>
                          <a:cs typeface="Arial" pitchFamily="34" charset="0"/>
                        </a:rPr>
                        <a:t>25</a:t>
                      </a:r>
                      <a:endParaRPr lang="en-US" sz="1400" b="1" dirty="0">
                        <a:solidFill>
                          <a:schemeClr val="tx1"/>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26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Automation Status (Using Library Management software </a:t>
                      </a:r>
                      <a:r>
                        <a:rPr lang="en-US" sz="1400" b="1" dirty="0" err="1" smtClean="0">
                          <a:solidFill>
                            <a:schemeClr val="tx1"/>
                          </a:solidFill>
                          <a:latin typeface="Arial" pitchFamily="34" charset="0"/>
                          <a:cs typeface="Arial" pitchFamily="34" charset="0"/>
                        </a:rPr>
                        <a:t>Libsys</a:t>
                      </a:r>
                      <a:r>
                        <a:rPr lang="en-US" sz="1400" b="1" dirty="0" smtClean="0">
                          <a:solidFill>
                            <a:schemeClr val="tx1"/>
                          </a:solidFill>
                          <a:latin typeface="Arial" pitchFamily="34" charset="0"/>
                          <a:cs typeface="Arial" pitchFamily="34" charset="0"/>
                        </a:rPr>
                        <a:t>)</a:t>
                      </a:r>
                      <a:endParaRPr lang="en-US" sz="1400" b="1" dirty="0">
                        <a:solidFill>
                          <a:schemeClr val="tx1"/>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400" b="1" dirty="0" smtClean="0">
                          <a:solidFill>
                            <a:schemeClr val="tx1"/>
                          </a:solidFill>
                          <a:latin typeface="Arial" pitchFamily="34" charset="0"/>
                          <a:cs typeface="Arial" pitchFamily="34" charset="0"/>
                        </a:rPr>
                        <a:t>Fully Computerized</a:t>
                      </a:r>
                      <a:endParaRPr lang="en-US" sz="1400" b="1" dirty="0">
                        <a:solidFill>
                          <a:schemeClr val="tx1"/>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26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smtClean="0">
                          <a:ln>
                            <a:noFill/>
                          </a:ln>
                          <a:solidFill>
                            <a:schemeClr val="tx1"/>
                          </a:solidFill>
                          <a:effectLst/>
                          <a:uLnTx/>
                          <a:uFillTx/>
                          <a:latin typeface="Arial" pitchFamily="34" charset="0"/>
                          <a:cs typeface="Arial" pitchFamily="34" charset="0"/>
                        </a:rPr>
                        <a:t>Digital Library facilities with multimedia facility</a:t>
                      </a:r>
                      <a:endParaRPr lang="en-US" sz="1400" b="1" dirty="0">
                        <a:solidFill>
                          <a:schemeClr val="tx1"/>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400" b="1" dirty="0" smtClean="0">
                          <a:solidFill>
                            <a:schemeClr val="tx1"/>
                          </a:solidFill>
                          <a:latin typeface="Arial" pitchFamily="34" charset="0"/>
                          <a:cs typeface="Arial" pitchFamily="34" charset="0"/>
                        </a:rPr>
                        <a:t>Available</a:t>
                      </a:r>
                      <a:endParaRPr lang="en-US" sz="1400" b="1" dirty="0">
                        <a:solidFill>
                          <a:schemeClr val="tx1"/>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26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Arial" pitchFamily="34" charset="0"/>
                          <a:cs typeface="Arial" pitchFamily="34" charset="0"/>
                        </a:rPr>
                        <a:t>Seating</a:t>
                      </a:r>
                      <a:r>
                        <a:rPr lang="en-US" sz="1400" b="1" baseline="0" dirty="0" smtClean="0">
                          <a:solidFill>
                            <a:schemeClr val="tx1"/>
                          </a:solidFill>
                          <a:latin typeface="Arial" pitchFamily="34" charset="0"/>
                          <a:cs typeface="Arial" pitchFamily="34" charset="0"/>
                        </a:rPr>
                        <a:t> Capacity (Seats in number)</a:t>
                      </a:r>
                      <a:endParaRPr lang="en-US" sz="1400" b="1" dirty="0">
                        <a:solidFill>
                          <a:schemeClr val="tx1"/>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US" sz="1400" b="1" dirty="0" smtClean="0">
                          <a:solidFill>
                            <a:schemeClr val="tx1"/>
                          </a:solidFill>
                          <a:latin typeface="Arial" pitchFamily="34" charset="0"/>
                          <a:cs typeface="Arial" pitchFamily="34" charset="0"/>
                        </a:rPr>
                        <a:t>180</a:t>
                      </a:r>
                      <a:endParaRPr lang="en-US" sz="1400" b="1" dirty="0">
                        <a:solidFill>
                          <a:schemeClr val="tx1"/>
                        </a:solidFill>
                        <a:latin typeface="Arial" pitchFamily="34" charset="0"/>
                        <a:cs typeface="Arial" pitchFamily="34" charset="0"/>
                      </a:endParaRPr>
                    </a:p>
                  </a:txBody>
                  <a:tcPr anchor="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7" name="Slide Number Placeholder 6"/>
          <p:cNvSpPr>
            <a:spLocks noGrp="1"/>
          </p:cNvSpPr>
          <p:nvPr>
            <p:ph type="sldNum" sz="quarter" idx="12"/>
          </p:nvPr>
        </p:nvSpPr>
        <p:spPr/>
        <p:txBody>
          <a:bodyPr/>
          <a:lstStyle/>
          <a:p>
            <a:fld id="{6F42FDE4-A7DD-41A7-A0A6-9B649FB43336}" type="slidenum">
              <a:rPr kumimoji="0" lang="en-US" smtClean="0"/>
              <a:pPr/>
              <a:t>41</a:t>
            </a:fld>
            <a:endParaRPr kumimoji="0" lang="en-US" dirty="0"/>
          </a:p>
        </p:txBody>
      </p:sp>
      <p:pic>
        <p:nvPicPr>
          <p:cNvPr id="6" name="Picture 5">
            <a:extLst>
              <a:ext uri="{FF2B5EF4-FFF2-40B4-BE49-F238E27FC236}">
                <a16:creationId xmlns="" xmlns:a16="http://schemas.microsoft.com/office/drawing/2014/main" id="{CED83121-8EAC-4A70-8251-9B62840ABEDE}"/>
              </a:ext>
            </a:extLst>
          </p:cNvPr>
          <p:cNvPicPr/>
          <p:nvPr/>
        </p:nvPicPr>
        <p:blipFill>
          <a:blip r:embed="rId3"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888201041"/>
      </p:ext>
    </p:extLst>
  </p:cSld>
  <p:clrMapOvr>
    <a:masterClrMapping/>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83408"/>
            <a:ext cx="8631112" cy="461665"/>
          </a:xfrm>
          <a:prstGeom prst="rect">
            <a:avLst/>
          </a:prstGeom>
          <a:noFill/>
        </p:spPr>
        <p:txBody>
          <a:bodyPr wrap="square" lIns="91440" tIns="45720" rIns="91440" bIns="45720">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Central Library</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…(2/2)   </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116203508"/>
              </p:ext>
            </p:extLst>
          </p:nvPr>
        </p:nvGraphicFramePr>
        <p:xfrm>
          <a:off x="526019" y="699542"/>
          <a:ext cx="7602996" cy="4032450"/>
        </p:xfrm>
        <a:graphic>
          <a:graphicData uri="http://schemas.openxmlformats.org/drawingml/2006/table">
            <a:tbl>
              <a:tblPr/>
              <a:tblGrid>
                <a:gridCol w="878174"/>
                <a:gridCol w="3016912"/>
                <a:gridCol w="848304"/>
                <a:gridCol w="1859276"/>
                <a:gridCol w="1000330"/>
              </a:tblGrid>
              <a:tr h="835835">
                <a:tc>
                  <a:txBody>
                    <a:bodyPr/>
                    <a:lstStyle/>
                    <a:p>
                      <a:pPr algn="ctr" fontAlgn="t"/>
                      <a:r>
                        <a:rPr lang="en-IN" b="1" dirty="0" err="1" smtClean="0">
                          <a:effectLst/>
                          <a:latin typeface="Roboto"/>
                        </a:rPr>
                        <a:t>S.No</a:t>
                      </a:r>
                      <a:r>
                        <a:rPr lang="en-IN" b="1" dirty="0">
                          <a:effectLst/>
                          <a:latin typeface="Roboto"/>
                        </a:rPr>
                        <a:t>.</a:t>
                      </a:r>
                      <a:endParaRPr lang="en-IN" dirty="0">
                        <a:effectLst/>
                        <a:latin typeface="Robot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algn="ctr" fontAlgn="t"/>
                      <a:r>
                        <a:rPr lang="en-IN" sz="2400" b="1" u="sng" dirty="0" smtClean="0">
                          <a:effectLst/>
                          <a:latin typeface="Roboto"/>
                        </a:rPr>
                        <a:t>No</a:t>
                      </a:r>
                      <a:r>
                        <a:rPr lang="en-IN" sz="2400" b="1" u="sng" dirty="0">
                          <a:effectLst/>
                          <a:latin typeface="Roboto"/>
                        </a:rPr>
                        <a:t>. of </a:t>
                      </a:r>
                      <a:r>
                        <a:rPr lang="en-IN" sz="2400" b="1" u="sng" dirty="0" smtClean="0">
                          <a:effectLst/>
                          <a:latin typeface="Roboto"/>
                        </a:rPr>
                        <a:t>E-Journals</a:t>
                      </a:r>
                      <a:endParaRPr lang="en-IN" sz="2400" u="sng" dirty="0">
                        <a:effectLst/>
                        <a:latin typeface="Robot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pPr algn="ctr" fontAlgn="t"/>
                      <a:endParaRPr lang="en-IN" dirty="0">
                        <a:effectLst/>
                        <a:latin typeface="Robot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gridSpan="2">
                  <a:txBody>
                    <a:bodyPr/>
                    <a:lstStyle/>
                    <a:p>
                      <a:pPr algn="ctr" fontAlgn="t"/>
                      <a:r>
                        <a:rPr lang="en-IN" sz="2400" b="1" u="sng" dirty="0">
                          <a:effectLst/>
                          <a:latin typeface="Roboto"/>
                        </a:rPr>
                        <a:t>No. </a:t>
                      </a:r>
                      <a:r>
                        <a:rPr lang="en-IN" sz="2400" b="1" u="sng" dirty="0" smtClean="0">
                          <a:effectLst/>
                          <a:latin typeface="Roboto"/>
                        </a:rPr>
                        <a:t>of</a:t>
                      </a:r>
                      <a:r>
                        <a:rPr lang="en-IN" sz="2400" b="1" u="sng" baseline="0" dirty="0">
                          <a:effectLst/>
                          <a:latin typeface="Roboto"/>
                        </a:rPr>
                        <a:t> </a:t>
                      </a:r>
                      <a:r>
                        <a:rPr lang="en-IN" sz="2400" b="1" u="sng" baseline="0" dirty="0" smtClean="0">
                          <a:effectLst/>
                          <a:latin typeface="Roboto"/>
                        </a:rPr>
                        <a:t>E-</a:t>
                      </a:r>
                      <a:r>
                        <a:rPr lang="en-IN" sz="2400" b="1" u="sng" dirty="0" smtClean="0">
                          <a:effectLst/>
                          <a:latin typeface="Roboto"/>
                        </a:rPr>
                        <a:t>Books</a:t>
                      </a:r>
                      <a:endParaRPr lang="en-IN" sz="2400" u="sng" dirty="0">
                        <a:effectLst/>
                        <a:latin typeface="Robot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hMerge="1">
                  <a:txBody>
                    <a:bodyPr/>
                    <a:lstStyle/>
                    <a:p>
                      <a:pPr algn="ctr" fontAlgn="t"/>
                      <a:endParaRPr lang="en-IN" dirty="0">
                        <a:effectLst/>
                        <a:latin typeface="Roboto"/>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27566">
                <a:tc>
                  <a:txBody>
                    <a:bodyPr/>
                    <a:lstStyle/>
                    <a:p>
                      <a:pPr algn="ctr" fontAlgn="t"/>
                      <a:r>
                        <a:rPr kumimoji="0" lang="en-IN" sz="1100" b="1" kern="1200" dirty="0">
                          <a:solidFill>
                            <a:schemeClr val="tx1"/>
                          </a:solidFill>
                          <a:effectLst/>
                          <a:latin typeface="Roboto"/>
                          <a:ea typeface="+mn-ea"/>
                          <a:cs typeface="+mn-cs"/>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Elsevier Science Direct Engineering Collection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296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a:solidFill>
                            <a:schemeClr val="tx1"/>
                          </a:solidFill>
                          <a:effectLst/>
                          <a:latin typeface="Roboto"/>
                          <a:ea typeface="+mn-ea"/>
                          <a:cs typeface="+mn-cs"/>
                        </a:rPr>
                        <a:t>TAYLOR &amp; FRANCIS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a:solidFill>
                            <a:schemeClr val="tx1"/>
                          </a:solidFill>
                          <a:effectLst/>
                          <a:latin typeface="Roboto"/>
                          <a:ea typeface="+mn-ea"/>
                          <a:cs typeface="+mn-cs"/>
                        </a:rPr>
                        <a:t>12600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27566">
                <a:tc>
                  <a:txBody>
                    <a:bodyPr/>
                    <a:lstStyle/>
                    <a:p>
                      <a:pPr algn="ctr" fontAlgn="t"/>
                      <a:r>
                        <a:rPr kumimoji="0" lang="en-IN" sz="1100" b="1" kern="1200" dirty="0">
                          <a:solidFill>
                            <a:schemeClr val="tx1"/>
                          </a:solidFill>
                          <a:effectLst/>
                          <a:latin typeface="Roboto"/>
                          <a:ea typeface="+mn-ea"/>
                          <a:cs typeface="+mn-cs"/>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Springer Nature Engineering </a:t>
                      </a:r>
                      <a:endParaRPr kumimoji="0" lang="en-IN" sz="1100" b="1" kern="1200" dirty="0" smtClean="0">
                        <a:solidFill>
                          <a:schemeClr val="tx1"/>
                        </a:solidFill>
                        <a:effectLst/>
                        <a:latin typeface="Roboto"/>
                        <a:ea typeface="+mn-ea"/>
                        <a:cs typeface="+mn-cs"/>
                      </a:endParaRPr>
                    </a:p>
                    <a:p>
                      <a:pPr algn="ctr" fontAlgn="t"/>
                      <a:r>
                        <a:rPr kumimoji="0" lang="en-IN" sz="1100" b="1" kern="1200" dirty="0" smtClean="0">
                          <a:solidFill>
                            <a:schemeClr val="tx1"/>
                          </a:solidFill>
                          <a:effectLst/>
                          <a:latin typeface="Roboto"/>
                          <a:ea typeface="+mn-ea"/>
                          <a:cs typeface="+mn-cs"/>
                        </a:rPr>
                        <a:t>(</a:t>
                      </a:r>
                      <a:r>
                        <a:rPr kumimoji="0" lang="en-IN" sz="1100" b="1" kern="1200" dirty="0">
                          <a:solidFill>
                            <a:schemeClr val="tx1"/>
                          </a:solidFill>
                          <a:effectLst/>
                          <a:latin typeface="Roboto"/>
                          <a:ea typeface="+mn-ea"/>
                          <a:cs typeface="+mn-cs"/>
                        </a:rPr>
                        <a:t>5 subject collection)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739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Springer Nature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a:solidFill>
                            <a:schemeClr val="tx1"/>
                          </a:solidFill>
                          <a:effectLst/>
                          <a:latin typeface="Roboto"/>
                          <a:ea typeface="+mn-ea"/>
                          <a:cs typeface="+mn-cs"/>
                        </a:rPr>
                        <a:t>4248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29730">
                <a:tc>
                  <a:txBody>
                    <a:bodyPr/>
                    <a:lstStyle/>
                    <a:p>
                      <a:pPr algn="ctr" fontAlgn="t"/>
                      <a:r>
                        <a:rPr kumimoji="0" lang="en-IN" sz="1100" b="1" kern="1200" dirty="0">
                          <a:solidFill>
                            <a:schemeClr val="tx1"/>
                          </a:solidFill>
                          <a:effectLst/>
                          <a:latin typeface="Roboto"/>
                          <a:ea typeface="+mn-ea"/>
                          <a:cs typeface="+mn-cs"/>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EMERALD (Management Database)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212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err="1">
                          <a:solidFill>
                            <a:schemeClr val="tx1"/>
                          </a:solidFill>
                          <a:effectLst/>
                          <a:latin typeface="Roboto"/>
                          <a:ea typeface="+mn-ea"/>
                          <a:cs typeface="+mn-cs"/>
                        </a:rPr>
                        <a:t>Mcgraw-Hill</a:t>
                      </a:r>
                      <a:endParaRPr kumimoji="0" lang="en-IN" sz="1100" b="1" kern="1200" dirty="0">
                        <a:solidFill>
                          <a:schemeClr val="tx1"/>
                        </a:solidFill>
                        <a:effectLst/>
                        <a:latin typeface="Roboto"/>
                        <a:ea typeface="+mn-ea"/>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a:solidFill>
                            <a:schemeClr val="tx1"/>
                          </a:solidFill>
                          <a:effectLst/>
                          <a:latin typeface="Roboto"/>
                          <a:ea typeface="+mn-ea"/>
                          <a:cs typeface="+mn-cs"/>
                        </a:rPr>
                        <a:t>159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27566">
                <a:tc>
                  <a:txBody>
                    <a:bodyPr/>
                    <a:lstStyle/>
                    <a:p>
                      <a:pPr algn="ctr" fontAlgn="t"/>
                      <a:r>
                        <a:rPr kumimoji="0" lang="en-IN" sz="1100" b="1" kern="1200" dirty="0">
                          <a:solidFill>
                            <a:schemeClr val="tx1"/>
                          </a:solidFill>
                          <a:effectLst/>
                          <a:latin typeface="Roboto"/>
                          <a:ea typeface="+mn-ea"/>
                          <a:cs typeface="+mn-cs"/>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Taylor Francis (Engineering &amp; Allied Science)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578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Pearson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20899">
                <a:tc>
                  <a:txBody>
                    <a:bodyPr/>
                    <a:lstStyle/>
                    <a:p>
                      <a:pPr algn="ctr" fontAlgn="t"/>
                      <a:r>
                        <a:rPr kumimoji="0" lang="en-IN" sz="1100" b="1" kern="1200" dirty="0">
                          <a:solidFill>
                            <a:schemeClr val="tx1"/>
                          </a:solidFill>
                          <a:effectLst/>
                          <a:latin typeface="Roboto"/>
                          <a:ea typeface="+mn-ea"/>
                          <a:cs typeface="+mn-cs"/>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J-Store (Complete Collection)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3000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Cambridge Core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1666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31644">
                <a:tc>
                  <a:txBody>
                    <a:bodyPr/>
                    <a:lstStyle/>
                    <a:p>
                      <a:pPr algn="ctr" fontAlgn="t"/>
                      <a:r>
                        <a:rPr kumimoji="0" lang="en-IN" sz="1100" b="1" kern="1200">
                          <a:solidFill>
                            <a:schemeClr val="tx1"/>
                          </a:solidFill>
                          <a:effectLst/>
                          <a:latin typeface="Roboto"/>
                          <a:ea typeface="+mn-ea"/>
                          <a:cs typeface="+mn-cs"/>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Wiley Online Library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450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kumimoji="0" lang="en-IN" sz="1100" b="1" kern="1200" dirty="0">
                          <a:solidFill>
                            <a:schemeClr val="tx1"/>
                          </a:solidFill>
                          <a:effectLst/>
                          <a:latin typeface="Roboto"/>
                          <a:ea typeface="+mn-ea"/>
                          <a:cs typeface="+mn-cs"/>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31644">
                <a:tc>
                  <a:txBody>
                    <a:bodyPr/>
                    <a:lstStyle/>
                    <a:p>
                      <a:pPr algn="ctr" fontAlgn="t"/>
                      <a:r>
                        <a:rPr lang="en-IN">
                          <a:effectLst/>
                          <a:latin typeface="Roboto"/>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lang="en-IN" b="1">
                          <a:effectLst/>
                          <a:latin typeface="Roboto"/>
                        </a:rPr>
                        <a:t>Total</a:t>
                      </a:r>
                      <a:endParaRPr lang="en-IN">
                        <a:effectLst/>
                        <a:latin typeface="Robot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lang="en-IN" b="1">
                          <a:effectLst/>
                          <a:latin typeface="Roboto"/>
                        </a:rPr>
                        <a:t>5257</a:t>
                      </a:r>
                      <a:endParaRPr lang="en-IN">
                        <a:effectLst/>
                        <a:latin typeface="Robot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lang="en-IN" b="1">
                          <a:effectLst/>
                          <a:latin typeface="Roboto"/>
                        </a:rPr>
                        <a:t>Total</a:t>
                      </a:r>
                      <a:endParaRPr lang="en-IN">
                        <a:effectLst/>
                        <a:latin typeface="Robot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t"/>
                      <a:r>
                        <a:rPr lang="en-IN" b="1" dirty="0">
                          <a:effectLst/>
                          <a:latin typeface="Roboto"/>
                        </a:rPr>
                        <a:t>18767</a:t>
                      </a:r>
                      <a:endParaRPr lang="en-IN" dirty="0">
                        <a:effectLst/>
                        <a:latin typeface="Roboto"/>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6" name="Slide Number Placeholder 5"/>
          <p:cNvSpPr>
            <a:spLocks noGrp="1"/>
          </p:cNvSpPr>
          <p:nvPr>
            <p:ph type="sldNum" sz="quarter" idx="12"/>
          </p:nvPr>
        </p:nvSpPr>
        <p:spPr/>
        <p:txBody>
          <a:bodyPr/>
          <a:lstStyle/>
          <a:p>
            <a:fld id="{6F42FDE4-A7DD-41A7-A0A6-9B649FB43336}" type="slidenum">
              <a:rPr kumimoji="0" lang="en-US" smtClean="0"/>
              <a:pPr/>
              <a:t>42</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3"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3625616834"/>
      </p:ext>
    </p:extLst>
  </p:cSld>
  <p:clrMapOvr>
    <a:masterClrMapping/>
  </p:clrMapOvr>
  <p:transition>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27424"/>
            <a:ext cx="8568952" cy="461665"/>
          </a:xfrm>
          <a:prstGeom prst="rect">
            <a:avLst/>
          </a:prstGeom>
          <a:solidFill>
            <a:schemeClr val="bg1"/>
          </a:solidFill>
        </p:spPr>
        <p:txBody>
          <a:bodyPr wrap="square" lIns="91440" tIns="45720" rIns="91440" bIns="45720">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Institutional Support</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…(1/2)  </a:t>
            </a:r>
            <a:endParaRPr lang="en-US" sz="2000" b="1" cap="none" spc="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endParaRPr>
          </a:p>
        </p:txBody>
      </p:sp>
      <p:sp>
        <p:nvSpPr>
          <p:cNvPr id="3" name="Rectangle 2"/>
          <p:cNvSpPr/>
          <p:nvPr/>
        </p:nvSpPr>
        <p:spPr>
          <a:xfrm>
            <a:off x="107504" y="843558"/>
            <a:ext cx="4896544" cy="4247317"/>
          </a:xfrm>
          <a:prstGeom prst="rect">
            <a:avLst/>
          </a:prstGeom>
        </p:spPr>
        <p:txBody>
          <a:bodyPr wrap="square">
            <a:spAutoFit/>
          </a:bodyPr>
          <a:lstStyle/>
          <a:p>
            <a:pPr marL="274320" lvl="0" indent="-274320" fontAlgn="base">
              <a:spcBef>
                <a:spcPts val="481"/>
              </a:spcBef>
            </a:pPr>
            <a:r>
              <a:rPr lang="en-US" sz="2000" b="1" dirty="0" smtClean="0">
                <a:solidFill>
                  <a:srgbClr val="000000"/>
                </a:solidFill>
                <a:latin typeface="Arial"/>
                <a:ea typeface="Times New Roman"/>
                <a:cs typeface="Times New Roman"/>
                <a:sym typeface="Times New Roman"/>
              </a:rPr>
              <a:t>    </a:t>
            </a:r>
            <a:r>
              <a:rPr lang="en-US" sz="2000" b="1" i="1" dirty="0" smtClean="0">
                <a:solidFill>
                  <a:srgbClr val="C00000"/>
                </a:solidFill>
                <a:latin typeface="Arial"/>
                <a:ea typeface="Times New Roman"/>
                <a:cs typeface="Times New Roman"/>
                <a:sym typeface="Times New Roman"/>
              </a:rPr>
              <a:t>Various </a:t>
            </a:r>
            <a:r>
              <a:rPr lang="en-US" sz="2000" b="1" i="1" dirty="0">
                <a:solidFill>
                  <a:srgbClr val="C00000"/>
                </a:solidFill>
                <a:latin typeface="Arial"/>
                <a:ea typeface="Times New Roman"/>
                <a:cs typeface="Times New Roman"/>
                <a:sym typeface="Times New Roman"/>
              </a:rPr>
              <a:t>committees/Cells for </a:t>
            </a:r>
            <a:r>
              <a:rPr lang="en-US" sz="2000" b="1" i="1" dirty="0" smtClean="0">
                <a:solidFill>
                  <a:srgbClr val="C00000"/>
                </a:solidFill>
                <a:latin typeface="Arial"/>
                <a:ea typeface="Times New Roman"/>
                <a:cs typeface="Times New Roman"/>
                <a:sym typeface="Times New Roman"/>
              </a:rPr>
              <a:t>activities at institute are as follows:</a:t>
            </a:r>
            <a:endParaRPr lang="en-US" sz="2400" dirty="0">
              <a:solidFill>
                <a:srgbClr val="000000"/>
              </a:solidFill>
              <a:latin typeface="Arial"/>
            </a:endParaRPr>
          </a:p>
          <a:p>
            <a:pPr marL="342900" indent="-342900" fontAlgn="ctr">
              <a:lnSpc>
                <a:spcPct val="150000"/>
              </a:lnSpc>
              <a:buFont typeface="Wingdings" panose="05000000000000000000" pitchFamily="2" charset="2"/>
              <a:buChar char="Ø"/>
            </a:pPr>
            <a:r>
              <a:rPr lang="en-US" altLang="en-US" sz="2000" b="1" dirty="0">
                <a:latin typeface="Calibri" pitchFamily="34" charset="0"/>
                <a:cs typeface="Calibri" pitchFamily="34" charset="0"/>
              </a:rPr>
              <a:t>IQAC Cell</a:t>
            </a:r>
          </a:p>
          <a:p>
            <a:pPr marL="342900" indent="-342900" fontAlgn="ctr">
              <a:lnSpc>
                <a:spcPct val="150000"/>
              </a:lnSpc>
              <a:buFont typeface="Wingdings" panose="05000000000000000000" pitchFamily="2" charset="2"/>
              <a:buChar char="Ø"/>
            </a:pPr>
            <a:r>
              <a:rPr lang="en-US" sz="2000" b="1" dirty="0">
                <a:latin typeface="Calibri" pitchFamily="34" charset="0"/>
                <a:cs typeface="Calibri" pitchFamily="34" charset="0"/>
              </a:rPr>
              <a:t>Grievance Redressal Cell</a:t>
            </a:r>
          </a:p>
          <a:p>
            <a:pPr marL="342900" indent="-342900" fontAlgn="ctr">
              <a:lnSpc>
                <a:spcPct val="150000"/>
              </a:lnSpc>
              <a:buFont typeface="Wingdings" panose="05000000000000000000" pitchFamily="2" charset="2"/>
              <a:buChar char="Ø"/>
            </a:pPr>
            <a:r>
              <a:rPr lang="en-US" sz="2000" b="1" dirty="0" smtClean="0">
                <a:latin typeface="Calibri" pitchFamily="34" charset="0"/>
                <a:cs typeface="Calibri" pitchFamily="34" charset="0"/>
              </a:rPr>
              <a:t>Startup Cell</a:t>
            </a:r>
          </a:p>
          <a:p>
            <a:pPr marL="342900" indent="-342900" fontAlgn="ctr">
              <a:lnSpc>
                <a:spcPct val="150000"/>
              </a:lnSpc>
              <a:buFont typeface="Wingdings" panose="05000000000000000000" pitchFamily="2" charset="2"/>
              <a:buChar char="Ø"/>
            </a:pPr>
            <a:r>
              <a:rPr lang="en-US" sz="2000" b="1" dirty="0" smtClean="0">
                <a:latin typeface="Calibri" pitchFamily="34" charset="0"/>
                <a:cs typeface="Calibri" pitchFamily="34" charset="0"/>
              </a:rPr>
              <a:t>Research </a:t>
            </a:r>
            <a:r>
              <a:rPr lang="en-US" sz="2000" b="1" dirty="0">
                <a:latin typeface="Calibri" pitchFamily="34" charset="0"/>
                <a:cs typeface="Calibri" pitchFamily="34" charset="0"/>
              </a:rPr>
              <a:t>and Development  Cell</a:t>
            </a:r>
          </a:p>
          <a:p>
            <a:pPr marL="342900" indent="-342900" fontAlgn="ctr">
              <a:lnSpc>
                <a:spcPct val="150000"/>
              </a:lnSpc>
              <a:buFont typeface="Wingdings" panose="05000000000000000000" pitchFamily="2" charset="2"/>
              <a:buChar char="Ø"/>
            </a:pPr>
            <a:r>
              <a:rPr lang="en-US" sz="2000" b="1" dirty="0" smtClean="0">
                <a:latin typeface="Calibri" pitchFamily="34" charset="0"/>
                <a:cs typeface="Calibri" pitchFamily="34" charset="0"/>
              </a:rPr>
              <a:t>Entrepreneurship and Development  Cell</a:t>
            </a:r>
          </a:p>
          <a:p>
            <a:pPr marL="342900" indent="-342900" fontAlgn="ctr">
              <a:lnSpc>
                <a:spcPct val="150000"/>
              </a:lnSpc>
              <a:buFont typeface="Wingdings" panose="05000000000000000000" pitchFamily="2" charset="2"/>
              <a:buChar char="Ø"/>
            </a:pPr>
            <a:r>
              <a:rPr lang="en-IN" sz="2000" b="1" dirty="0" smtClean="0">
                <a:latin typeface="Calibri" pitchFamily="34" charset="0"/>
                <a:cs typeface="Calibri" pitchFamily="34" charset="0"/>
              </a:rPr>
              <a:t>Value </a:t>
            </a:r>
            <a:r>
              <a:rPr lang="en-IN" sz="2000" b="1" dirty="0">
                <a:latin typeface="Calibri" pitchFamily="34" charset="0"/>
                <a:cs typeface="Calibri" pitchFamily="34" charset="0"/>
              </a:rPr>
              <a:t>Education Cell</a:t>
            </a:r>
          </a:p>
          <a:p>
            <a:pPr marL="342900" indent="-342900" fontAlgn="ctr">
              <a:lnSpc>
                <a:spcPct val="150000"/>
              </a:lnSpc>
              <a:buFont typeface="Wingdings" panose="05000000000000000000" pitchFamily="2" charset="2"/>
              <a:buChar char="Ø"/>
            </a:pPr>
            <a:r>
              <a:rPr lang="en-IN" sz="2000" b="1" dirty="0">
                <a:latin typeface="Calibri" pitchFamily="34" charset="0"/>
                <a:cs typeface="Calibri" pitchFamily="34" charset="0"/>
              </a:rPr>
              <a:t>Training and Placement Cell</a:t>
            </a:r>
          </a:p>
          <a:p>
            <a:pPr marL="342900" indent="-342900" fontAlgn="ctr">
              <a:buFont typeface="Wingdings" panose="05000000000000000000" pitchFamily="2" charset="2"/>
              <a:buChar char="Ø"/>
            </a:pPr>
            <a:endParaRPr lang="en-US" sz="2000" b="1"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fld id="{6F42FDE4-A7DD-41A7-A0A6-9B649FB43336}" type="slidenum">
              <a:rPr kumimoji="0" lang="en-US" smtClean="0"/>
              <a:pPr/>
              <a:t>43</a:t>
            </a:fld>
            <a:endParaRPr kumimoji="0"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1182042"/>
            <a:ext cx="3230352" cy="167774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057" y="3223075"/>
            <a:ext cx="3220343" cy="1796947"/>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 xmlns:a16="http://schemas.microsoft.com/office/drawing/2014/main" id="{CED83121-8EAC-4A70-8251-9B62840ABEDE}"/>
              </a:ext>
            </a:extLst>
          </p:cNvPr>
          <p:cNvPicPr/>
          <p:nvPr/>
        </p:nvPicPr>
        <p:blipFill>
          <a:blip r:embed="rId4"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461263227"/>
      </p:ext>
    </p:extLst>
  </p:cSld>
  <p:clrMapOvr>
    <a:masterClrMapping/>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27424"/>
            <a:ext cx="8631112" cy="461665"/>
          </a:xfrm>
          <a:prstGeom prst="rect">
            <a:avLst/>
          </a:prstGeom>
          <a:solidFill>
            <a:schemeClr val="bg1"/>
          </a:solidFill>
        </p:spPr>
        <p:txBody>
          <a:bodyPr wrap="square" lIns="91440" tIns="45720" rIns="91440" bIns="45720">
            <a:spAutoFit/>
          </a:bodyPr>
          <a:lstStyle/>
          <a:p>
            <a:pPr algn="ctr"/>
            <a:r>
              <a:rPr lang="en-US"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Institutional Support</a:t>
            </a:r>
            <a:r>
              <a:rPr lang="en-US" sz="20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…(2/2)  </a:t>
            </a:r>
            <a:endParaRPr lang="en-US"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endParaRPr>
          </a:p>
        </p:txBody>
      </p:sp>
      <p:sp>
        <p:nvSpPr>
          <p:cNvPr id="3" name="Rectangle 2"/>
          <p:cNvSpPr/>
          <p:nvPr/>
        </p:nvSpPr>
        <p:spPr>
          <a:xfrm>
            <a:off x="179512" y="903947"/>
            <a:ext cx="3744416" cy="3323987"/>
          </a:xfrm>
          <a:prstGeom prst="rect">
            <a:avLst/>
          </a:prstGeom>
        </p:spPr>
        <p:txBody>
          <a:bodyPr wrap="square">
            <a:spAutoFit/>
          </a:bodyPr>
          <a:lstStyle/>
          <a:p>
            <a:pPr marL="342900" indent="-342900" fontAlgn="ctr">
              <a:lnSpc>
                <a:spcPct val="150000"/>
              </a:lnSpc>
              <a:buFont typeface="Wingdings" panose="05000000000000000000" pitchFamily="2" charset="2"/>
              <a:buChar char="Ø"/>
            </a:pPr>
            <a:r>
              <a:rPr lang="en-US" sz="2000" b="1" dirty="0">
                <a:latin typeface="Calibri" pitchFamily="34" charset="0"/>
                <a:cs typeface="Calibri" pitchFamily="34" charset="0"/>
              </a:rPr>
              <a:t>Internal Complaint Committees</a:t>
            </a:r>
          </a:p>
          <a:p>
            <a:pPr marL="342900" indent="-342900" fontAlgn="ctr">
              <a:lnSpc>
                <a:spcPct val="150000"/>
              </a:lnSpc>
              <a:buFont typeface="Wingdings" panose="05000000000000000000" pitchFamily="2" charset="2"/>
              <a:buChar char="Ø"/>
            </a:pPr>
            <a:r>
              <a:rPr lang="en-US" sz="2000" b="1" dirty="0">
                <a:latin typeface="Calibri" pitchFamily="34" charset="0"/>
                <a:cs typeface="Calibri" pitchFamily="34" charset="0"/>
              </a:rPr>
              <a:t>Literary Society</a:t>
            </a:r>
          </a:p>
          <a:p>
            <a:pPr marL="342900" indent="-342900" fontAlgn="ctr">
              <a:lnSpc>
                <a:spcPct val="150000"/>
              </a:lnSpc>
              <a:buFont typeface="Wingdings" panose="05000000000000000000" pitchFamily="2" charset="2"/>
              <a:buChar char="Ø"/>
            </a:pPr>
            <a:r>
              <a:rPr lang="en-US" sz="2000" b="1" dirty="0">
                <a:latin typeface="Calibri" pitchFamily="34" charset="0"/>
                <a:cs typeface="Calibri" pitchFamily="34" charset="0"/>
              </a:rPr>
              <a:t>Cultural Society</a:t>
            </a:r>
          </a:p>
          <a:p>
            <a:pPr marL="342900" indent="-342900" fontAlgn="ctr">
              <a:lnSpc>
                <a:spcPct val="150000"/>
              </a:lnSpc>
              <a:buFont typeface="Wingdings" panose="05000000000000000000" pitchFamily="2" charset="2"/>
              <a:buChar char="Ø"/>
            </a:pPr>
            <a:r>
              <a:rPr lang="en-US" sz="2000" b="1" dirty="0">
                <a:latin typeface="Calibri" pitchFamily="34" charset="0"/>
                <a:cs typeface="Calibri" pitchFamily="34" charset="0"/>
              </a:rPr>
              <a:t>Sports Committee </a:t>
            </a:r>
          </a:p>
          <a:p>
            <a:pPr marL="342900" indent="-342900" fontAlgn="ctr">
              <a:lnSpc>
                <a:spcPct val="150000"/>
              </a:lnSpc>
              <a:buFont typeface="Wingdings" panose="05000000000000000000" pitchFamily="2" charset="2"/>
              <a:buChar char="Ø"/>
            </a:pPr>
            <a:r>
              <a:rPr lang="en-US" sz="2000" b="1" dirty="0">
                <a:latin typeface="Calibri" pitchFamily="34" charset="0"/>
                <a:cs typeface="Calibri" pitchFamily="34" charset="0"/>
              </a:rPr>
              <a:t>Hobbies Club</a:t>
            </a:r>
          </a:p>
          <a:p>
            <a:pPr marL="342900" indent="-342900" fontAlgn="ctr">
              <a:lnSpc>
                <a:spcPct val="150000"/>
              </a:lnSpc>
              <a:buFont typeface="Wingdings" panose="05000000000000000000" pitchFamily="2" charset="2"/>
              <a:buChar char="Ø"/>
            </a:pPr>
            <a:r>
              <a:rPr lang="en-US" sz="2000" b="1" dirty="0">
                <a:latin typeface="Calibri" pitchFamily="34" charset="0"/>
                <a:cs typeface="Calibri" pitchFamily="34" charset="0"/>
              </a:rPr>
              <a:t>Student Counselling Cell</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7984" y="3075806"/>
            <a:ext cx="3600400" cy="191925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descr="C:\Users\hp\Desktop\Screenshot_20210206-193936.jpg"/>
          <p:cNvPicPr/>
          <p:nvPr/>
        </p:nvPicPr>
        <p:blipFill>
          <a:blip r:embed="rId3"/>
          <a:srcRect/>
          <a:stretch>
            <a:fillRect/>
          </a:stretch>
        </p:blipFill>
        <p:spPr bwMode="auto">
          <a:xfrm>
            <a:off x="4427984" y="992798"/>
            <a:ext cx="3600400" cy="1859194"/>
          </a:xfrm>
          <a:prstGeom prst="rect">
            <a:avLst/>
          </a:prstGeom>
          <a:ln w="88900" cap="sq" cmpd="thickThin">
            <a:solidFill>
              <a:srgbClr val="000000"/>
            </a:solidFill>
            <a:prstDash val="solid"/>
            <a:miter lim="800000"/>
          </a:ln>
          <a:effectLst>
            <a:innerShdw blurRad="76200">
              <a:srgbClr val="000000"/>
            </a:innerShdw>
          </a:effectLst>
        </p:spPr>
      </p:pic>
      <p:sp>
        <p:nvSpPr>
          <p:cNvPr id="8" name="Slide Number Placeholder 7"/>
          <p:cNvSpPr>
            <a:spLocks noGrp="1"/>
          </p:cNvSpPr>
          <p:nvPr>
            <p:ph type="sldNum" sz="quarter" idx="12"/>
          </p:nvPr>
        </p:nvSpPr>
        <p:spPr/>
        <p:txBody>
          <a:bodyPr/>
          <a:lstStyle/>
          <a:p>
            <a:fld id="{6F42FDE4-A7DD-41A7-A0A6-9B649FB43336}" type="slidenum">
              <a:rPr kumimoji="0" lang="en-US" smtClean="0"/>
              <a:pPr/>
              <a:t>44</a:t>
            </a:fld>
            <a:endParaRPr kumimoji="0" lang="en-US" dirty="0"/>
          </a:p>
        </p:txBody>
      </p:sp>
      <p:pic>
        <p:nvPicPr>
          <p:cNvPr id="10" name="Picture 9">
            <a:extLst>
              <a:ext uri="{FF2B5EF4-FFF2-40B4-BE49-F238E27FC236}">
                <a16:creationId xmlns="" xmlns:a16="http://schemas.microsoft.com/office/drawing/2014/main" id="{CED83121-8EAC-4A70-8251-9B62840ABEDE}"/>
              </a:ext>
            </a:extLst>
          </p:cNvPr>
          <p:cNvPicPr/>
          <p:nvPr/>
        </p:nvPicPr>
        <p:blipFill>
          <a:blip r:embed="rId4"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3226286758"/>
      </p:ext>
    </p:extLst>
  </p:cSld>
  <p:clrMapOvr>
    <a:masterClrMapping/>
  </p:clrMapOvr>
  <p:transition>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7150"/>
            <a:ext cx="8631112" cy="461665"/>
          </a:xfrm>
          <a:prstGeom prst="rect">
            <a:avLst/>
          </a:prstGeom>
          <a:noFill/>
        </p:spPr>
        <p:txBody>
          <a:bodyPr wrap="square" lIns="91440" tIns="45720" rIns="91440" bIns="45720">
            <a:spAutoFit/>
          </a:bodyPr>
          <a:lstStyle/>
          <a:p>
            <a:pPr algn="ctr"/>
            <a:r>
              <a:rPr lang="en-IN"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MIT </a:t>
            </a:r>
            <a:r>
              <a:rPr lang="en-IN" sz="24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Alumni Association </a:t>
            </a:r>
            <a:endParaRPr lang="en-IN"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endParaRPr>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45</a:t>
            </a:fld>
            <a:endParaRPr kumimoji="0" lang="en-US" dirty="0"/>
          </a:p>
        </p:txBody>
      </p:sp>
      <p:sp>
        <p:nvSpPr>
          <p:cNvPr id="5" name="Rectangle 4"/>
          <p:cNvSpPr/>
          <p:nvPr/>
        </p:nvSpPr>
        <p:spPr>
          <a:xfrm>
            <a:off x="179512" y="552641"/>
            <a:ext cx="4968552" cy="4154984"/>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IN" sz="1600" b="1" dirty="0">
                <a:latin typeface="Calibri" pitchFamily="34" charset="0"/>
                <a:cs typeface="Calibri" pitchFamily="34" charset="0"/>
              </a:rPr>
              <a:t>Established in </a:t>
            </a:r>
            <a:r>
              <a:rPr lang="en-IN" sz="1600" b="1" dirty="0" smtClean="0">
                <a:latin typeface="Calibri" pitchFamily="34" charset="0"/>
                <a:cs typeface="Calibri" pitchFamily="34" charset="0"/>
              </a:rPr>
              <a:t>2005, </a:t>
            </a:r>
            <a:r>
              <a:rPr lang="en-IN" sz="1600" b="1" dirty="0">
                <a:latin typeface="Calibri" pitchFamily="34" charset="0"/>
                <a:cs typeface="Calibri" pitchFamily="34" charset="0"/>
              </a:rPr>
              <a:t>MIT Alumni Association creates and maintains a life-long connection between the Institute and its alumni, whose number is more than </a:t>
            </a:r>
            <a:r>
              <a:rPr lang="en-IN" sz="1600" b="1" dirty="0" smtClean="0">
                <a:latin typeface="Calibri" pitchFamily="34" charset="0"/>
                <a:cs typeface="Calibri" pitchFamily="34" charset="0"/>
              </a:rPr>
              <a:t>9,000</a:t>
            </a:r>
            <a:r>
              <a:rPr lang="en-IN" sz="1600" b="1" dirty="0">
                <a:latin typeface="Calibri" pitchFamily="34" charset="0"/>
                <a:cs typeface="Calibri" pitchFamily="34" charset="0"/>
              </a:rPr>
              <a:t>. </a:t>
            </a:r>
          </a:p>
          <a:p>
            <a:pPr marL="342900" indent="-342900" algn="just">
              <a:lnSpc>
                <a:spcPct val="150000"/>
              </a:lnSpc>
              <a:buFont typeface="Arial" panose="020B0604020202020204" pitchFamily="34" charset="0"/>
              <a:buChar char="•"/>
            </a:pPr>
            <a:r>
              <a:rPr lang="en-IN" sz="1600" b="1" dirty="0">
                <a:latin typeface="Calibri" pitchFamily="34" charset="0"/>
                <a:cs typeface="Calibri" pitchFamily="34" charset="0"/>
              </a:rPr>
              <a:t>The Alumni Association works to connect alumni, support students and build an unforgettable Institute experience through a diversity of events like alumni meet, guest lectures, interactive sessions, placement support etc. </a:t>
            </a:r>
          </a:p>
          <a:p>
            <a:pPr marL="342900" indent="-342900" algn="just">
              <a:lnSpc>
                <a:spcPct val="150000"/>
              </a:lnSpc>
              <a:buFont typeface="Arial" panose="020B0604020202020204" pitchFamily="34" charset="0"/>
              <a:buChar char="•"/>
            </a:pPr>
            <a:r>
              <a:rPr lang="en-IN" sz="1600" b="1" dirty="0">
                <a:latin typeface="Calibri" pitchFamily="34" charset="0"/>
                <a:cs typeface="Calibri" pitchFamily="34" charset="0"/>
              </a:rPr>
              <a:t>The mission of the Association is to foster strong bonds between alumni, students and the Institute.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627534"/>
            <a:ext cx="3024336" cy="4227935"/>
          </a:xfrm>
          <a:prstGeom prst="rect">
            <a:avLst/>
          </a:prstGeom>
        </p:spPr>
      </p:pic>
      <p:pic>
        <p:nvPicPr>
          <p:cNvPr id="7" name="Picture 6">
            <a:extLst>
              <a:ext uri="{FF2B5EF4-FFF2-40B4-BE49-F238E27FC236}">
                <a16:creationId xmlns="" xmlns:a16="http://schemas.microsoft.com/office/drawing/2014/main" id="{CED83121-8EAC-4A70-8251-9B62840ABEDE}"/>
              </a:ext>
            </a:extLst>
          </p:cNvPr>
          <p:cNvPicPr/>
          <p:nvPr/>
        </p:nvPicPr>
        <p:blipFill>
          <a:blip r:embed="rId4"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348391924"/>
      </p:ext>
    </p:extLst>
  </p:cSld>
  <p:clrMapOvr>
    <a:masterClrMapping/>
  </p:clrMapOvr>
  <p:transition>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7150"/>
            <a:ext cx="8631112" cy="461665"/>
          </a:xfrm>
          <a:prstGeom prst="rect">
            <a:avLst/>
          </a:prstGeom>
          <a:noFill/>
        </p:spPr>
        <p:txBody>
          <a:bodyPr wrap="square" lIns="91440" tIns="45720" rIns="91440" bIns="45720">
            <a:spAutoFit/>
          </a:bodyPr>
          <a:lstStyle/>
          <a:p>
            <a:pPr algn="ctr"/>
            <a:r>
              <a:rPr lang="en-IN"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rPr>
              <a:t>MIT Alumni Association </a:t>
            </a:r>
            <a:endParaRPr lang="en-IN" sz="20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cs typeface="Calibri" pitchFamily="34" charset="0"/>
            </a:endParaRPr>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46</a:t>
            </a:fld>
            <a:endParaRPr kumimoji="0"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837" y="699542"/>
            <a:ext cx="3288131" cy="4227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16016" y="699542"/>
            <a:ext cx="3312368" cy="4227934"/>
          </a:xfrm>
          <a:prstGeom prst="rect">
            <a:avLst/>
          </a:prstGeom>
        </p:spPr>
      </p:pic>
      <p:pic>
        <p:nvPicPr>
          <p:cNvPr id="7" name="Picture 6">
            <a:extLst>
              <a:ext uri="{FF2B5EF4-FFF2-40B4-BE49-F238E27FC236}">
                <a16:creationId xmlns="" xmlns:a16="http://schemas.microsoft.com/office/drawing/2014/main" id="{CED83121-8EAC-4A70-8251-9B62840ABEDE}"/>
              </a:ext>
            </a:extLst>
          </p:cNvPr>
          <p:cNvPicPr/>
          <p:nvPr/>
        </p:nvPicPr>
        <p:blipFill>
          <a:blip r:embed="rId5"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2678464230"/>
      </p:ext>
    </p:extLst>
  </p:cSld>
  <p:clrMapOvr>
    <a:masterClrMapping/>
  </p:clrMapOvr>
  <p:transition>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42401826"/>
              </p:ext>
            </p:extLst>
          </p:nvPr>
        </p:nvGraphicFramePr>
        <p:xfrm>
          <a:off x="323528" y="570056"/>
          <a:ext cx="7776865" cy="4305950"/>
        </p:xfrm>
        <a:graphic>
          <a:graphicData uri="http://schemas.openxmlformats.org/drawingml/2006/table">
            <a:tbl>
              <a:tblPr>
                <a:effectLst>
                  <a:outerShdw blurRad="50800" dist="38100" dir="2700000" algn="tl" rotWithShape="0">
                    <a:prstClr val="black">
                      <a:alpha val="40000"/>
                    </a:prstClr>
                  </a:outerShdw>
                </a:effectLst>
              </a:tblPr>
              <a:tblGrid>
                <a:gridCol w="1019001">
                  <a:extLst>
                    <a:ext uri="{9D8B030D-6E8A-4147-A177-3AD203B41FA5}">
                      <a16:colId xmlns="" xmlns:a16="http://schemas.microsoft.com/office/drawing/2014/main" val="20000"/>
                    </a:ext>
                  </a:extLst>
                </a:gridCol>
                <a:gridCol w="777355"/>
                <a:gridCol w="901074"/>
                <a:gridCol w="777355">
                  <a:extLst>
                    <a:ext uri="{9D8B030D-6E8A-4147-A177-3AD203B41FA5}">
                      <a16:colId xmlns="" xmlns:a16="http://schemas.microsoft.com/office/drawing/2014/main" val="20001"/>
                    </a:ext>
                  </a:extLst>
                </a:gridCol>
                <a:gridCol w="915790">
                  <a:extLst>
                    <a:ext uri="{9D8B030D-6E8A-4147-A177-3AD203B41FA5}">
                      <a16:colId xmlns="" xmlns:a16="http://schemas.microsoft.com/office/drawing/2014/main" val="20002"/>
                    </a:ext>
                  </a:extLst>
                </a:gridCol>
                <a:gridCol w="777355">
                  <a:extLst>
                    <a:ext uri="{9D8B030D-6E8A-4147-A177-3AD203B41FA5}">
                      <a16:colId xmlns="" xmlns:a16="http://schemas.microsoft.com/office/drawing/2014/main" val="20003"/>
                    </a:ext>
                  </a:extLst>
                </a:gridCol>
                <a:gridCol w="915790">
                  <a:extLst>
                    <a:ext uri="{9D8B030D-6E8A-4147-A177-3AD203B41FA5}">
                      <a16:colId xmlns="" xmlns:a16="http://schemas.microsoft.com/office/drawing/2014/main" val="20004"/>
                    </a:ext>
                  </a:extLst>
                </a:gridCol>
                <a:gridCol w="777355">
                  <a:extLst>
                    <a:ext uri="{9D8B030D-6E8A-4147-A177-3AD203B41FA5}">
                      <a16:colId xmlns="" xmlns:a16="http://schemas.microsoft.com/office/drawing/2014/main" val="20005"/>
                    </a:ext>
                  </a:extLst>
                </a:gridCol>
                <a:gridCol w="915790">
                  <a:extLst>
                    <a:ext uri="{9D8B030D-6E8A-4147-A177-3AD203B41FA5}">
                      <a16:colId xmlns="" xmlns:a16="http://schemas.microsoft.com/office/drawing/2014/main" val="20006"/>
                    </a:ext>
                  </a:extLst>
                </a:gridCol>
              </a:tblGrid>
              <a:tr h="432047">
                <a:tc>
                  <a:txBody>
                    <a:bodyPr/>
                    <a:lstStyle/>
                    <a:p>
                      <a:pPr algn="l" fontAlgn="ctr"/>
                      <a:r>
                        <a:rPr lang="en-US" sz="1400" b="1" i="0" u="none" strike="noStrike" dirty="0">
                          <a:solidFill>
                            <a:srgbClr val="002060"/>
                          </a:solidFill>
                          <a:latin typeface="Calibri" pitchFamily="34" charset="0"/>
                          <a:cs typeface="Calibri" pitchFamily="34" charset="0"/>
                        </a:rPr>
                        <a:t> Items</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400" b="1" i="0" u="none" strike="noStrike" dirty="0" smtClean="0">
                          <a:solidFill>
                            <a:srgbClr val="002060"/>
                          </a:solidFill>
                          <a:latin typeface="Calibri" pitchFamily="34" charset="0"/>
                          <a:cs typeface="Calibri" pitchFamily="34" charset="0"/>
                        </a:rPr>
                        <a:t>Budget in</a:t>
                      </a:r>
                    </a:p>
                    <a:p>
                      <a:pPr algn="ctr" fontAlgn="ctr"/>
                      <a:r>
                        <a:rPr lang="en-US" sz="1400" b="1" i="0" u="none" strike="noStrike" dirty="0" smtClean="0">
                          <a:solidFill>
                            <a:srgbClr val="002060"/>
                          </a:solidFill>
                          <a:latin typeface="Calibri" pitchFamily="34" charset="0"/>
                          <a:cs typeface="Calibri" pitchFamily="34" charset="0"/>
                        </a:rPr>
                        <a:t>2020-21</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IN" sz="1400" b="1" i="0" u="none" strike="noStrike" dirty="0" smtClean="0">
                          <a:solidFill>
                            <a:srgbClr val="002060"/>
                          </a:solidFill>
                          <a:latin typeface="Calibri" pitchFamily="34" charset="0"/>
                          <a:cs typeface="Calibri" pitchFamily="34" charset="0"/>
                        </a:rPr>
                        <a:t> Expense</a:t>
                      </a:r>
                    </a:p>
                    <a:p>
                      <a:pPr algn="ctr" fontAlgn="ctr"/>
                      <a:r>
                        <a:rPr lang="en-IN" sz="1400" b="1" i="0" u="none" strike="noStrike" dirty="0" smtClean="0">
                          <a:solidFill>
                            <a:srgbClr val="002060"/>
                          </a:solidFill>
                          <a:latin typeface="Calibri" pitchFamily="34" charset="0"/>
                          <a:cs typeface="Calibri" pitchFamily="34" charset="0"/>
                        </a:rPr>
                        <a:t>in 2020-21 </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400" b="1" i="0" u="none" strike="noStrike" dirty="0" smtClean="0">
                          <a:solidFill>
                            <a:srgbClr val="002060"/>
                          </a:solidFill>
                          <a:latin typeface="Calibri" pitchFamily="34" charset="0"/>
                          <a:cs typeface="Calibri" pitchFamily="34" charset="0"/>
                        </a:rPr>
                        <a:t>Budget in</a:t>
                      </a:r>
                    </a:p>
                    <a:p>
                      <a:pPr algn="ctr" fontAlgn="ctr"/>
                      <a:r>
                        <a:rPr lang="en-US" sz="1400" b="1" i="0" u="none" strike="noStrike" dirty="0" smtClean="0">
                          <a:solidFill>
                            <a:srgbClr val="002060"/>
                          </a:solidFill>
                          <a:latin typeface="Calibri" pitchFamily="34" charset="0"/>
                          <a:cs typeface="Calibri" pitchFamily="34" charset="0"/>
                        </a:rPr>
                        <a:t>2019-20</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IN" sz="1400" b="1" i="0" u="none" strike="noStrike" dirty="0" smtClean="0">
                          <a:solidFill>
                            <a:srgbClr val="002060"/>
                          </a:solidFill>
                          <a:latin typeface="Calibri" pitchFamily="34" charset="0"/>
                          <a:cs typeface="Calibri" pitchFamily="34" charset="0"/>
                        </a:rPr>
                        <a:t> Expense</a:t>
                      </a:r>
                    </a:p>
                    <a:p>
                      <a:pPr algn="ctr" fontAlgn="ctr"/>
                      <a:r>
                        <a:rPr lang="en-IN" sz="1400" b="1" i="0" u="none" strike="noStrike" dirty="0" smtClean="0">
                          <a:solidFill>
                            <a:srgbClr val="002060"/>
                          </a:solidFill>
                          <a:latin typeface="Calibri" pitchFamily="34" charset="0"/>
                          <a:cs typeface="Calibri" pitchFamily="34" charset="0"/>
                        </a:rPr>
                        <a:t>in 2019-20 </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400" b="1" i="0" u="none" strike="noStrike" dirty="0" smtClean="0">
                          <a:solidFill>
                            <a:srgbClr val="002060"/>
                          </a:solidFill>
                          <a:latin typeface="Calibri" pitchFamily="34" charset="0"/>
                          <a:cs typeface="Calibri" pitchFamily="34" charset="0"/>
                        </a:rPr>
                        <a:t>Budget in</a:t>
                      </a:r>
                    </a:p>
                    <a:p>
                      <a:pPr algn="ctr" fontAlgn="ctr"/>
                      <a:r>
                        <a:rPr lang="en-US" sz="1400" b="1" i="0" u="none" strike="noStrike" dirty="0" smtClean="0">
                          <a:solidFill>
                            <a:srgbClr val="002060"/>
                          </a:solidFill>
                          <a:latin typeface="Calibri" pitchFamily="34" charset="0"/>
                          <a:cs typeface="Calibri" pitchFamily="34" charset="0"/>
                        </a:rPr>
                        <a:t>2018-19</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IN" sz="1400" b="1" i="0" u="none" strike="noStrike" dirty="0" smtClean="0">
                          <a:solidFill>
                            <a:srgbClr val="002060"/>
                          </a:solidFill>
                          <a:latin typeface="Calibri" pitchFamily="34" charset="0"/>
                          <a:cs typeface="Calibri" pitchFamily="34" charset="0"/>
                        </a:rPr>
                        <a:t> Expense</a:t>
                      </a:r>
                    </a:p>
                    <a:p>
                      <a:pPr algn="ctr" fontAlgn="ctr"/>
                      <a:r>
                        <a:rPr lang="en-IN" sz="1400" b="1" i="0" u="none" strike="noStrike" dirty="0" smtClean="0">
                          <a:solidFill>
                            <a:srgbClr val="002060"/>
                          </a:solidFill>
                          <a:latin typeface="Calibri" pitchFamily="34" charset="0"/>
                          <a:cs typeface="Calibri" pitchFamily="34" charset="0"/>
                        </a:rPr>
                        <a:t>in 2018-19 </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1400" b="1" i="0" u="none" strike="noStrike" dirty="0" smtClean="0">
                          <a:solidFill>
                            <a:srgbClr val="002060"/>
                          </a:solidFill>
                          <a:latin typeface="Calibri" pitchFamily="34" charset="0"/>
                          <a:cs typeface="Calibri" pitchFamily="34" charset="0"/>
                        </a:rPr>
                        <a:t>Budget in</a:t>
                      </a:r>
                    </a:p>
                    <a:p>
                      <a:pPr algn="ctr" fontAlgn="ctr"/>
                      <a:r>
                        <a:rPr lang="en-US" sz="1400" b="1" i="0" u="none" strike="noStrike" dirty="0" smtClean="0">
                          <a:solidFill>
                            <a:srgbClr val="002060"/>
                          </a:solidFill>
                          <a:latin typeface="Calibri" pitchFamily="34" charset="0"/>
                          <a:cs typeface="Calibri" pitchFamily="34" charset="0"/>
                        </a:rPr>
                        <a:t>2017-18</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IN" sz="1400" b="1" i="0" u="none" strike="noStrike" dirty="0" smtClean="0">
                          <a:solidFill>
                            <a:srgbClr val="002060"/>
                          </a:solidFill>
                          <a:latin typeface="Calibri" pitchFamily="34" charset="0"/>
                          <a:cs typeface="Calibri" pitchFamily="34" charset="0"/>
                        </a:rPr>
                        <a:t> Expense</a:t>
                      </a:r>
                    </a:p>
                    <a:p>
                      <a:pPr algn="ctr" fontAlgn="ctr"/>
                      <a:r>
                        <a:rPr lang="en-IN" sz="1400" b="1" i="0" u="none" strike="noStrike" dirty="0" smtClean="0">
                          <a:solidFill>
                            <a:srgbClr val="002060"/>
                          </a:solidFill>
                          <a:latin typeface="Calibri" pitchFamily="34" charset="0"/>
                          <a:cs typeface="Calibri" pitchFamily="34" charset="0"/>
                        </a:rPr>
                        <a:t>in 2017-18 </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1"/>
                  </a:ext>
                </a:extLst>
              </a:tr>
              <a:tr h="361038">
                <a:tc>
                  <a:txBody>
                    <a:bodyPr/>
                    <a:lstStyle/>
                    <a:p>
                      <a:pPr algn="l" rtl="0" fontAlgn="b"/>
                      <a:r>
                        <a:rPr lang="en-US" sz="1200" b="1" i="0" u="none" strike="noStrike" dirty="0" smtClean="0">
                          <a:solidFill>
                            <a:srgbClr val="002060"/>
                          </a:solidFill>
                          <a:latin typeface="Calibri" pitchFamily="34" charset="0"/>
                          <a:cs typeface="Calibri" pitchFamily="34" charset="0"/>
                        </a:rPr>
                        <a:t>Infrastructure</a:t>
                      </a:r>
                      <a:r>
                        <a:rPr lang="en-US" sz="1200" b="1" i="0" u="none" strike="noStrike" baseline="0" dirty="0" smtClean="0">
                          <a:solidFill>
                            <a:srgbClr val="002060"/>
                          </a:solidFill>
                          <a:latin typeface="Calibri" pitchFamily="34" charset="0"/>
                          <a:cs typeface="Calibri" pitchFamily="34" charset="0"/>
                        </a:rPr>
                        <a:t> Built-Up</a:t>
                      </a:r>
                      <a:endParaRPr lang="en-US" sz="1200" b="1" i="0" u="none" strike="noStrike" dirty="0">
                        <a:solidFill>
                          <a:srgbClr val="002060"/>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15,00,000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12,07,287.00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30,00,000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29,72,619.00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100,00,000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91,75,032.00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5,50,000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2,00,740.00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21019">
                <a:tc>
                  <a:txBody>
                    <a:bodyPr/>
                    <a:lstStyle/>
                    <a:p>
                      <a:pPr algn="l" rtl="0" fontAlgn="b"/>
                      <a:r>
                        <a:rPr lang="en-US" sz="1200" b="1" i="0" u="none" strike="noStrike" dirty="0" smtClean="0">
                          <a:solidFill>
                            <a:srgbClr val="002060"/>
                          </a:solidFill>
                          <a:latin typeface="Calibri" pitchFamily="34" charset="0"/>
                          <a:cs typeface="Calibri" pitchFamily="34" charset="0"/>
                        </a:rPr>
                        <a:t>Library</a:t>
                      </a:r>
                      <a:endParaRPr lang="en-US" sz="1200" b="1" i="0" u="none" strike="noStrike" dirty="0">
                        <a:solidFill>
                          <a:srgbClr val="002060"/>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2,50,000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88,990.00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5,00,000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4,74,060.00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3,00,000.00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2,35,845.00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4,50,000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3,42,399.00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61038">
                <a:tc>
                  <a:txBody>
                    <a:bodyPr/>
                    <a:lstStyle/>
                    <a:p>
                      <a:pPr algn="l" rtl="0" fontAlgn="b"/>
                      <a:r>
                        <a:rPr lang="en-US" sz="1200" b="1" i="0" u="none" strike="noStrike" dirty="0">
                          <a:solidFill>
                            <a:srgbClr val="002060"/>
                          </a:solidFill>
                          <a:latin typeface="Calibri" pitchFamily="34" charset="0"/>
                          <a:cs typeface="Calibri" pitchFamily="34" charset="0"/>
                        </a:rPr>
                        <a:t> </a:t>
                      </a:r>
                      <a:r>
                        <a:rPr lang="en-US" sz="1200" b="1" i="0" u="none" strike="noStrike" dirty="0" smtClean="0">
                          <a:solidFill>
                            <a:srgbClr val="002060"/>
                          </a:solidFill>
                          <a:latin typeface="Calibri" pitchFamily="34" charset="0"/>
                          <a:cs typeface="Calibri" pitchFamily="34" charset="0"/>
                        </a:rPr>
                        <a:t>Laboratory equipment</a:t>
                      </a:r>
                      <a:endParaRPr lang="en-US" sz="1200" b="1" i="0" u="none" strike="noStrike" dirty="0">
                        <a:solidFill>
                          <a:srgbClr val="002060"/>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10,00,000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9,62,664.00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33,10,000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30,94,039.00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4,00,000.00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3,11,133.00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2,00,000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19,761.00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2"/>
                  </a:ext>
                </a:extLst>
              </a:tr>
              <a:tr h="361038">
                <a:tc>
                  <a:txBody>
                    <a:bodyPr/>
                    <a:lstStyle/>
                    <a:p>
                      <a:pPr algn="l" rtl="0" fontAlgn="b"/>
                      <a:r>
                        <a:rPr lang="en-US" sz="1200" b="1" i="0" u="none" strike="noStrike" dirty="0">
                          <a:solidFill>
                            <a:srgbClr val="002060"/>
                          </a:solidFill>
                          <a:latin typeface="Calibri" pitchFamily="34" charset="0"/>
                          <a:cs typeface="Calibri" pitchFamily="34" charset="0"/>
                        </a:rPr>
                        <a:t> </a:t>
                      </a:r>
                      <a:r>
                        <a:rPr lang="en-US" sz="1200" b="1" i="0" u="none" strike="noStrike" dirty="0" smtClean="0">
                          <a:solidFill>
                            <a:srgbClr val="002060"/>
                          </a:solidFill>
                          <a:latin typeface="Calibri" pitchFamily="34" charset="0"/>
                          <a:cs typeface="Calibri" pitchFamily="34" charset="0"/>
                        </a:rPr>
                        <a:t>Laboratory consumable</a:t>
                      </a:r>
                      <a:endParaRPr lang="en-US" sz="1200" b="1" i="0" u="none" strike="noStrike" dirty="0">
                        <a:solidFill>
                          <a:srgbClr val="002060"/>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3,00,000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2,06,889.00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5,00,000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5,62,257.00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3,00,000.00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2,10,293.23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3,00,000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1,59,428.90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21019">
                <a:tc>
                  <a:txBody>
                    <a:bodyPr/>
                    <a:lstStyle/>
                    <a:p>
                      <a:pPr algn="l" rtl="0" fontAlgn="b"/>
                      <a:r>
                        <a:rPr lang="en-US" sz="1200" b="1" i="0" u="none" strike="noStrike" dirty="0" smtClean="0">
                          <a:solidFill>
                            <a:srgbClr val="002060"/>
                          </a:solidFill>
                          <a:latin typeface="Calibri" pitchFamily="34" charset="0"/>
                          <a:cs typeface="Calibri" pitchFamily="34" charset="0"/>
                        </a:rPr>
                        <a:t>Salary</a:t>
                      </a:r>
                      <a:endParaRPr lang="en-US" sz="1200" b="1" i="0" u="none" strike="noStrike" dirty="0">
                        <a:solidFill>
                          <a:srgbClr val="002060"/>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950,00,000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958,05,001.00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1000,00,000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1039,44,698.00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1200,00,000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kumimoji="0" lang="en-IN" sz="1050" b="0" i="0" u="none" strike="noStrike" kern="1200" dirty="0">
                          <a:solidFill>
                            <a:srgbClr val="000000"/>
                          </a:solidFill>
                          <a:effectLst/>
                          <a:latin typeface="Calibri" panose="020F0502020204030204" pitchFamily="34" charset="0"/>
                          <a:ea typeface="+mn-ea"/>
                          <a:cs typeface="+mn-cs"/>
                        </a:rPr>
                        <a:t> </a:t>
                      </a:r>
                      <a:r>
                        <a:rPr kumimoji="0" lang="en-IN" sz="1050" b="0" i="0" u="none" strike="noStrike" kern="1200" dirty="0" smtClean="0">
                          <a:solidFill>
                            <a:srgbClr val="000000"/>
                          </a:solidFill>
                          <a:effectLst/>
                          <a:latin typeface="Calibri" panose="020F0502020204030204" pitchFamily="34" charset="0"/>
                          <a:ea typeface="+mn-ea"/>
                          <a:cs typeface="+mn-cs"/>
                        </a:rPr>
                        <a:t>1230,89,632 </a:t>
                      </a:r>
                      <a:endParaRPr kumimoji="0" lang="en-IN" sz="1050" b="0" i="0" u="none" strike="noStrike" kern="1200" dirty="0">
                        <a:solidFill>
                          <a:srgbClr val="000000"/>
                        </a:solidFill>
                        <a:effectLst/>
                        <a:latin typeface="Calibri" panose="020F0502020204030204" pitchFamily="34" charset="0"/>
                        <a:ea typeface="+mn-ea"/>
                        <a:cs typeface="+mn-cs"/>
                      </a:endParaRP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1500,00,000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1506,55,287.00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361038">
                <a:tc>
                  <a:txBody>
                    <a:bodyPr/>
                    <a:lstStyle/>
                    <a:p>
                      <a:pPr algn="l" rtl="0" fontAlgn="b"/>
                      <a:r>
                        <a:rPr lang="en-US" sz="1200" b="1" i="0" u="none" strike="noStrike" dirty="0">
                          <a:solidFill>
                            <a:srgbClr val="002060"/>
                          </a:solidFill>
                          <a:latin typeface="Calibri" pitchFamily="34" charset="0"/>
                          <a:cs typeface="Calibri" pitchFamily="34" charset="0"/>
                        </a:rPr>
                        <a:t> </a:t>
                      </a:r>
                      <a:r>
                        <a:rPr lang="en-US" sz="1200" b="1" i="0" u="none" strike="noStrike" dirty="0" smtClean="0">
                          <a:solidFill>
                            <a:srgbClr val="002060"/>
                          </a:solidFill>
                          <a:latin typeface="Calibri" pitchFamily="34" charset="0"/>
                          <a:cs typeface="Calibri" pitchFamily="34" charset="0"/>
                        </a:rPr>
                        <a:t>Maintenance </a:t>
                      </a:r>
                    </a:p>
                    <a:p>
                      <a:pPr algn="l" rtl="0" fontAlgn="b"/>
                      <a:r>
                        <a:rPr lang="en-US" sz="1200" b="1" i="0" u="none" strike="noStrike" dirty="0" smtClean="0">
                          <a:solidFill>
                            <a:srgbClr val="002060"/>
                          </a:solidFill>
                          <a:latin typeface="Calibri" pitchFamily="34" charset="0"/>
                          <a:cs typeface="Calibri" pitchFamily="34" charset="0"/>
                        </a:rPr>
                        <a:t>and spares</a:t>
                      </a:r>
                      <a:endParaRPr lang="en-US" sz="1200" b="1" i="0" u="none" strike="noStrike" dirty="0">
                        <a:solidFill>
                          <a:srgbClr val="002060"/>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125,00,000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119,62,917.00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150,00,000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148,20,789.00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200,00,000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176,96,279.81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130,00,000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126,46,856.65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3"/>
                  </a:ext>
                </a:extLst>
              </a:tr>
              <a:tr h="331743">
                <a:tc>
                  <a:txBody>
                    <a:bodyPr/>
                    <a:lstStyle/>
                    <a:p>
                      <a:pPr algn="l" rtl="0" fontAlgn="b"/>
                      <a:r>
                        <a:rPr lang="en-US" sz="1200" b="1" i="0" u="none" strike="noStrike" dirty="0">
                          <a:solidFill>
                            <a:srgbClr val="002060"/>
                          </a:solidFill>
                          <a:latin typeface="Calibri" pitchFamily="34" charset="0"/>
                          <a:cs typeface="Calibri" pitchFamily="34" charset="0"/>
                        </a:rPr>
                        <a:t> </a:t>
                      </a:r>
                      <a:r>
                        <a:rPr lang="en-US" sz="1200" b="1" i="0" u="none" strike="noStrike" dirty="0" smtClean="0">
                          <a:solidFill>
                            <a:srgbClr val="002060"/>
                          </a:solidFill>
                          <a:latin typeface="Calibri" pitchFamily="34" charset="0"/>
                          <a:cs typeface="Calibri" pitchFamily="34" charset="0"/>
                        </a:rPr>
                        <a:t>R &amp; D</a:t>
                      </a:r>
                      <a:endParaRPr lang="en-US" sz="1200" b="1" i="0" u="none" strike="noStrike" dirty="0">
                        <a:solidFill>
                          <a:srgbClr val="002060"/>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5,00,000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3,72,699.00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10,00,000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11,17,314.00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10,00,000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14,23,306.86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4,50,000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4,23,683.48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5"/>
                  </a:ext>
                </a:extLst>
              </a:tr>
              <a:tr h="361038">
                <a:tc>
                  <a:txBody>
                    <a:bodyPr/>
                    <a:lstStyle/>
                    <a:p>
                      <a:pPr algn="l" rtl="0" fontAlgn="b"/>
                      <a:r>
                        <a:rPr lang="en-US" sz="1200" b="1" i="0" u="none" strike="noStrike" dirty="0">
                          <a:solidFill>
                            <a:srgbClr val="002060"/>
                          </a:solidFill>
                          <a:latin typeface="Calibri" pitchFamily="34" charset="0"/>
                          <a:cs typeface="Calibri" pitchFamily="34" charset="0"/>
                        </a:rPr>
                        <a:t> Training </a:t>
                      </a:r>
                      <a:r>
                        <a:rPr lang="en-US" sz="1200" b="1" i="0" u="none" strike="noStrike" dirty="0" smtClean="0">
                          <a:solidFill>
                            <a:srgbClr val="002060"/>
                          </a:solidFill>
                          <a:latin typeface="Calibri" pitchFamily="34" charset="0"/>
                          <a:cs typeface="Calibri" pitchFamily="34" charset="0"/>
                        </a:rPr>
                        <a:t> and </a:t>
                      </a:r>
                      <a:r>
                        <a:rPr lang="en-US" sz="1200" b="1" i="0" u="none" strike="noStrike" dirty="0">
                          <a:solidFill>
                            <a:srgbClr val="002060"/>
                          </a:solidFill>
                          <a:latin typeface="Calibri" pitchFamily="34" charset="0"/>
                          <a:cs typeface="Calibri" pitchFamily="34" charset="0"/>
                        </a:rPr>
                        <a:t>Travel</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100,00,000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IN" sz="1050" b="0" i="0" u="none" strike="noStrike" dirty="0">
                          <a:solidFill>
                            <a:srgbClr val="000000"/>
                          </a:solidFill>
                          <a:effectLst/>
                          <a:latin typeface="Calibri" panose="020F0502020204030204" pitchFamily="34" charset="0"/>
                        </a:rPr>
                        <a:t>           90,92,362.00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130,00,000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104,23,330.00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150,00,000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138,70,146.13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150,00,000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142,48,853.82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6"/>
                  </a:ext>
                </a:extLst>
              </a:tr>
              <a:tr h="321019">
                <a:tc>
                  <a:txBody>
                    <a:bodyPr/>
                    <a:lstStyle/>
                    <a:p>
                      <a:pPr algn="l" rtl="0" fontAlgn="b"/>
                      <a:r>
                        <a:rPr lang="en-US" sz="1200" b="1" i="0" u="none" strike="noStrike" dirty="0">
                          <a:solidFill>
                            <a:srgbClr val="002060"/>
                          </a:solidFill>
                          <a:latin typeface="Calibri" pitchFamily="34" charset="0"/>
                          <a:cs typeface="Calibri" pitchFamily="34" charset="0"/>
                        </a:rPr>
                        <a:t> </a:t>
                      </a:r>
                      <a:r>
                        <a:rPr lang="en-US" sz="1200" b="1" i="0" u="none" strike="noStrike" dirty="0" smtClean="0">
                          <a:solidFill>
                            <a:srgbClr val="002060"/>
                          </a:solidFill>
                          <a:latin typeface="Calibri" pitchFamily="34" charset="0"/>
                          <a:cs typeface="Calibri" pitchFamily="34" charset="0"/>
                        </a:rPr>
                        <a:t>Miscellaneous  expenses</a:t>
                      </a:r>
                      <a:endParaRPr lang="en-US" sz="1200" b="1" i="0" u="none" strike="noStrike" dirty="0">
                        <a:solidFill>
                          <a:srgbClr val="002060"/>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10,00,000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5,76,226.00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10,00,000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8,22,851.62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10,00,000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7,73,508.82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8,00,000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7,17,061.03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8"/>
                  </a:ext>
                </a:extLst>
              </a:tr>
              <a:tr h="282743">
                <a:tc>
                  <a:txBody>
                    <a:bodyPr/>
                    <a:lstStyle/>
                    <a:p>
                      <a:pPr algn="l" rtl="0" fontAlgn="b"/>
                      <a:r>
                        <a:rPr lang="en-US" sz="1200" b="1" i="0" u="none" strike="noStrike" dirty="0">
                          <a:solidFill>
                            <a:srgbClr val="002060"/>
                          </a:solidFill>
                          <a:latin typeface="Calibri" pitchFamily="34" charset="0"/>
                          <a:cs typeface="Calibri" pitchFamily="34" charset="0"/>
                        </a:rPr>
                        <a:t> </a:t>
                      </a:r>
                      <a:r>
                        <a:rPr lang="en-US" sz="1200" b="1" i="0" u="none" strike="noStrike" dirty="0" smtClean="0">
                          <a:solidFill>
                            <a:srgbClr val="002060"/>
                          </a:solidFill>
                          <a:latin typeface="Calibri" pitchFamily="34" charset="0"/>
                          <a:cs typeface="Calibri" pitchFamily="34" charset="0"/>
                        </a:rPr>
                        <a:t>Others</a:t>
                      </a:r>
                      <a:endParaRPr lang="en-US" sz="1200" b="1" i="0" u="none" strike="noStrike" dirty="0">
                        <a:solidFill>
                          <a:srgbClr val="002060"/>
                        </a:solidFill>
                        <a:latin typeface="Calibri" pitchFamily="34" charset="0"/>
                        <a:cs typeface="Calibri" pitchFamily="34" charset="0"/>
                      </a:endParaRP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206,35,000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195,40,080.44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292,30,000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244,43,190.32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392,90,000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a:solidFill>
                            <a:srgbClr val="000000"/>
                          </a:solidFill>
                          <a:effectLst/>
                          <a:latin typeface="Calibri" panose="020F0502020204030204" pitchFamily="34" charset="0"/>
                        </a:rPr>
                        <a:t>      388,34,684.42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322,40,000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286,85,410.84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09"/>
                  </a:ext>
                </a:extLst>
              </a:tr>
              <a:tr h="321019">
                <a:tc>
                  <a:txBody>
                    <a:bodyPr/>
                    <a:lstStyle/>
                    <a:p>
                      <a:pPr algn="l" fontAlgn="b"/>
                      <a:r>
                        <a:rPr lang="en-US" sz="1200" b="1" i="0" u="none" strike="noStrike" dirty="0">
                          <a:solidFill>
                            <a:srgbClr val="002060"/>
                          </a:solidFill>
                          <a:latin typeface="Calibri" pitchFamily="34" charset="0"/>
                          <a:cs typeface="Calibri" pitchFamily="34" charset="0"/>
                        </a:rPr>
                        <a:t> Total</a:t>
                      </a:r>
                    </a:p>
                  </a:txBody>
                  <a:tcPr marL="4890" marR="4890" marT="489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1426,85,000 </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1398,15,115.44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1665,40,000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1626,75,147.94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2072,90,000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2056,19,861.27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a:t>
                      </a:r>
                      <a:r>
                        <a:rPr lang="en-IN" sz="1050" b="0" i="0" u="none" strike="noStrike" dirty="0" smtClean="0">
                          <a:solidFill>
                            <a:srgbClr val="000000"/>
                          </a:solidFill>
                          <a:effectLst/>
                          <a:latin typeface="Calibri" panose="020F0502020204030204" pitchFamily="34" charset="0"/>
                        </a:rPr>
                        <a:t>2129,90,000</a:t>
                      </a:r>
                      <a:endParaRPr lang="en-IN" sz="105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b"/>
                      <a:r>
                        <a:rPr lang="en-IN" sz="1050" b="0" i="0" u="none" strike="noStrike" dirty="0">
                          <a:solidFill>
                            <a:srgbClr val="000000"/>
                          </a:solidFill>
                          <a:effectLst/>
                          <a:latin typeface="Calibri" panose="020F0502020204030204" pitchFamily="34" charset="0"/>
                        </a:rPr>
                        <a:t>  2080,99,481.72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 xmlns:a16="http://schemas.microsoft.com/office/drawing/2014/main" val="10011"/>
                  </a:ext>
                </a:extLst>
              </a:tr>
            </a:tbl>
          </a:graphicData>
        </a:graphic>
      </p:graphicFrame>
      <p:sp>
        <p:nvSpPr>
          <p:cNvPr id="7" name="Rectangle 6"/>
          <p:cNvSpPr/>
          <p:nvPr/>
        </p:nvSpPr>
        <p:spPr>
          <a:xfrm>
            <a:off x="107504" y="0"/>
            <a:ext cx="8631112" cy="461665"/>
          </a:xfrm>
          <a:prstGeom prst="rect">
            <a:avLst/>
          </a:prstGeom>
        </p:spPr>
        <p:txBody>
          <a:bodyPr wrap="square">
            <a:spAutoFit/>
          </a:bodyPr>
          <a:lstStyle/>
          <a:p>
            <a:pPr algn="ctr" fontAlgn="b"/>
            <a:r>
              <a:rPr lang="en-US" sz="2400" dirty="0" smtClean="0">
                <a:solidFill>
                  <a:srgbClr val="7030A0"/>
                </a:solidFill>
                <a:latin typeface="Segoe UI Black" pitchFamily="34" charset="0"/>
                <a:ea typeface="Segoe UI Black" pitchFamily="34" charset="0"/>
              </a:rPr>
              <a:t>Budget &amp; Expenditure Details</a:t>
            </a:r>
            <a:endParaRPr lang="en-US" dirty="0">
              <a:solidFill>
                <a:srgbClr val="7030A0"/>
              </a:solidFill>
              <a:latin typeface="Segoe UI Black" pitchFamily="34" charset="0"/>
              <a:ea typeface="Segoe UI Black" pitchFamily="34" charset="0"/>
            </a:endParaRPr>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47</a:t>
            </a:fld>
            <a:endParaRPr kumimoji="0" lang="en-US" dirty="0"/>
          </a:p>
        </p:txBody>
      </p:sp>
      <p:pic>
        <p:nvPicPr>
          <p:cNvPr id="8" name="Picture 7">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8711582"/>
      </p:ext>
    </p:extLst>
  </p:cSld>
  <p:clrMapOvr>
    <a:masterClrMapping/>
  </p:clrMapOvr>
  <p:transition>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F42FDE4-A7DD-41A7-A0A6-9B649FB43336}" type="slidenum">
              <a:rPr kumimoji="0" lang="en-US" smtClean="0"/>
              <a:pPr/>
              <a:t>48</a:t>
            </a:fld>
            <a:endParaRPr kumimoji="0" lang="en-US" dirty="0"/>
          </a:p>
        </p:txBody>
      </p:sp>
      <p:pic>
        <p:nvPicPr>
          <p:cNvPr id="1026" name="Picture 2" descr="Professional Thank-You Letter Examples and Writing Ti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0"/>
            <a:ext cx="787280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460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4193" y="105773"/>
            <a:ext cx="8614423" cy="461665"/>
          </a:xfrm>
          <a:prstGeom prst="rect">
            <a:avLst/>
          </a:prstGeom>
        </p:spPr>
        <p:txBody>
          <a:bodyPr wrap="square">
            <a:spAutoFit/>
          </a:bodyPr>
          <a:lstStyle/>
          <a:p>
            <a:pPr algn="ctr"/>
            <a:r>
              <a:rPr lang="en-US" altLang="zh-CN" b="1" spc="-2" dirty="0" smtClean="0">
                <a:solidFill>
                  <a:srgbClr val="7030A0"/>
                </a:solidFill>
                <a:latin typeface="Segoe UI Black" pitchFamily="34" charset="0"/>
                <a:ea typeface="Segoe UI Black" pitchFamily="34" charset="0"/>
                <a:cs typeface="Times New Roman"/>
              </a:rPr>
              <a:t>           </a:t>
            </a:r>
            <a:r>
              <a:rPr lang="en-US" altLang="zh-CN"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Vision &amp; Mission</a:t>
            </a:r>
            <a:endParaRPr lang="en-IN" sz="24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sp>
        <p:nvSpPr>
          <p:cNvPr id="18" name="Rectangle 17"/>
          <p:cNvSpPr/>
          <p:nvPr/>
        </p:nvSpPr>
        <p:spPr>
          <a:xfrm>
            <a:off x="1857356" y="915566"/>
            <a:ext cx="6098450" cy="648072"/>
          </a:xfrm>
          <a:prstGeom prst="rect">
            <a:avLst/>
          </a:prstGeom>
          <a:solidFill>
            <a:srgbClr val="C1E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Rectangle 18"/>
          <p:cNvSpPr/>
          <p:nvPr/>
        </p:nvSpPr>
        <p:spPr>
          <a:xfrm>
            <a:off x="1857356" y="928676"/>
            <a:ext cx="5995070" cy="584775"/>
          </a:xfrm>
          <a:prstGeom prst="rect">
            <a:avLst/>
          </a:prstGeom>
        </p:spPr>
        <p:txBody>
          <a:bodyPr wrap="square">
            <a:spAutoFit/>
          </a:bodyPr>
          <a:lstStyle/>
          <a:p>
            <a:pPr lvl="0"/>
            <a:r>
              <a:rPr lang="en-US" sz="1600" b="1" dirty="0" smtClean="0">
                <a:latin typeface="Calibri" pitchFamily="34" charset="0"/>
                <a:cs typeface="Calibri" pitchFamily="34" charset="0"/>
              </a:rPr>
              <a:t>   To </a:t>
            </a:r>
            <a:r>
              <a:rPr lang="en-US" sz="1600" b="1" dirty="0">
                <a:latin typeface="Calibri" pitchFamily="34" charset="0"/>
                <a:cs typeface="Calibri" pitchFamily="34" charset="0"/>
              </a:rPr>
              <a:t>develop industry ready professionals with values and ethics </a:t>
            </a:r>
            <a:r>
              <a:rPr lang="en-US" sz="1600" b="1" dirty="0" smtClean="0">
                <a:latin typeface="Calibri" pitchFamily="34" charset="0"/>
                <a:cs typeface="Calibri" pitchFamily="34" charset="0"/>
              </a:rPr>
              <a:t>for</a:t>
            </a:r>
          </a:p>
          <a:p>
            <a:pPr lvl="0"/>
            <a:r>
              <a:rPr lang="en-US" sz="1600" b="1" dirty="0" smtClean="0">
                <a:latin typeface="Calibri" pitchFamily="34" charset="0"/>
                <a:cs typeface="Calibri" pitchFamily="34" charset="0"/>
              </a:rPr>
              <a:t>    global needs.</a:t>
            </a:r>
            <a:endParaRPr lang="en-IN" sz="1600" b="1" dirty="0">
              <a:latin typeface="Calibri" pitchFamily="34" charset="0"/>
              <a:cs typeface="Calibri" pitchFamily="34" charset="0"/>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24410">
            <a:off x="188439" y="636827"/>
            <a:ext cx="1508568" cy="1434857"/>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44" y="2571750"/>
            <a:ext cx="1552284" cy="1872208"/>
          </a:xfrm>
          <a:prstGeom prst="rect">
            <a:avLst/>
          </a:prstGeom>
        </p:spPr>
      </p:pic>
      <p:sp>
        <p:nvSpPr>
          <p:cNvPr id="22" name="Rectangle 21"/>
          <p:cNvSpPr/>
          <p:nvPr/>
        </p:nvSpPr>
        <p:spPr>
          <a:xfrm>
            <a:off x="1785918" y="2571750"/>
            <a:ext cx="6143668" cy="46604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p:cNvSpPr/>
          <p:nvPr/>
        </p:nvSpPr>
        <p:spPr>
          <a:xfrm>
            <a:off x="1785918" y="3165816"/>
            <a:ext cx="6143667" cy="54894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chemeClr val="tx1"/>
                </a:solidFill>
                <a:latin typeface="Calibri" pitchFamily="34" charset="0"/>
                <a:cs typeface="Calibri" pitchFamily="34" charset="0"/>
              </a:rPr>
              <a:t>To provide conducive environment for </a:t>
            </a:r>
            <a:r>
              <a:rPr lang="en-US" sz="1600" b="1" dirty="0" smtClean="0">
                <a:solidFill>
                  <a:schemeClr val="tx1"/>
                </a:solidFill>
                <a:latin typeface="Calibri" pitchFamily="34" charset="0"/>
                <a:cs typeface="Calibri" pitchFamily="34" charset="0"/>
              </a:rPr>
              <a:t>personality development</a:t>
            </a:r>
            <a:r>
              <a:rPr lang="en-US" sz="1600" b="1" dirty="0">
                <a:solidFill>
                  <a:schemeClr val="tx1"/>
                </a:solidFill>
                <a:latin typeface="Calibri" pitchFamily="34" charset="0"/>
                <a:cs typeface="Calibri" pitchFamily="34" charset="0"/>
              </a:rPr>
              <a:t>, training and entrepreneurial skills.</a:t>
            </a:r>
          </a:p>
        </p:txBody>
      </p:sp>
      <p:sp>
        <p:nvSpPr>
          <p:cNvPr id="24" name="Rectangle 23"/>
          <p:cNvSpPr/>
          <p:nvPr/>
        </p:nvSpPr>
        <p:spPr>
          <a:xfrm>
            <a:off x="1785918" y="3857634"/>
            <a:ext cx="6143668" cy="612068"/>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600" b="1" dirty="0">
                <a:solidFill>
                  <a:schemeClr val="tx1"/>
                </a:solidFill>
                <a:latin typeface="Calibri" pitchFamily="34" charset="0"/>
                <a:cs typeface="Calibri" pitchFamily="34" charset="0"/>
              </a:rPr>
              <a:t>To induct high professional ethics and accountability towards society in students.</a:t>
            </a:r>
          </a:p>
        </p:txBody>
      </p:sp>
      <p:sp>
        <p:nvSpPr>
          <p:cNvPr id="25" name="Rectangle 24"/>
          <p:cNvSpPr/>
          <p:nvPr/>
        </p:nvSpPr>
        <p:spPr>
          <a:xfrm>
            <a:off x="1785918" y="2643188"/>
            <a:ext cx="5929354" cy="338554"/>
          </a:xfrm>
          <a:prstGeom prst="rect">
            <a:avLst/>
          </a:prstGeom>
        </p:spPr>
        <p:txBody>
          <a:bodyPr wrap="square">
            <a:spAutoFit/>
          </a:bodyPr>
          <a:lstStyle/>
          <a:p>
            <a:pPr lvl="0"/>
            <a:r>
              <a:rPr lang="en-US" sz="1600" b="1" dirty="0" smtClean="0">
                <a:latin typeface="Calibri" pitchFamily="34" charset="0"/>
                <a:cs typeface="Calibri" pitchFamily="34" charset="0"/>
              </a:rPr>
              <a:t>To </a:t>
            </a:r>
            <a:r>
              <a:rPr lang="en-US" sz="1600" b="1" dirty="0">
                <a:latin typeface="Calibri" pitchFamily="34" charset="0"/>
                <a:cs typeface="Calibri" pitchFamily="34" charset="0"/>
              </a:rPr>
              <a:t>impart education through outcome based pedagogic principles.</a:t>
            </a:r>
          </a:p>
        </p:txBody>
      </p:sp>
      <p:sp>
        <p:nvSpPr>
          <p:cNvPr id="6" name="Slide Number Placeholder 5"/>
          <p:cNvSpPr>
            <a:spLocks noGrp="1"/>
          </p:cNvSpPr>
          <p:nvPr>
            <p:ph type="sldNum" sz="quarter" idx="12"/>
          </p:nvPr>
        </p:nvSpPr>
        <p:spPr/>
        <p:txBody>
          <a:bodyPr/>
          <a:lstStyle/>
          <a:p>
            <a:fld id="{6F42FDE4-A7DD-41A7-A0A6-9B649FB43336}" type="slidenum">
              <a:rPr kumimoji="0" lang="en-US" smtClean="0"/>
              <a:pPr/>
              <a:t>5</a:t>
            </a:fld>
            <a:endParaRPr kumimoji="0" lang="en-US" dirty="0"/>
          </a:p>
        </p:txBody>
      </p:sp>
      <p:pic>
        <p:nvPicPr>
          <p:cNvPr id="12" name="Picture 11">
            <a:extLst>
              <a:ext uri="{FF2B5EF4-FFF2-40B4-BE49-F238E27FC236}">
                <a16:creationId xmlns="" xmlns:a16="http://schemas.microsoft.com/office/drawing/2014/main" id="{CED83121-8EAC-4A70-8251-9B62840ABEDE}"/>
              </a:ext>
            </a:extLst>
          </p:cNvPr>
          <p:cNvPicPr/>
          <p:nvPr/>
        </p:nvPicPr>
        <p:blipFill>
          <a:blip r:embed="rId4"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14705511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99432"/>
            <a:ext cx="8559104" cy="461665"/>
          </a:xfrm>
          <a:prstGeom prst="rect">
            <a:avLst/>
          </a:prstGeom>
          <a:noFill/>
        </p:spPr>
        <p:txBody>
          <a:bodyPr wrap="square" lIns="91440" tIns="45720" rIns="91440" bIns="45720">
            <a:spAutoFit/>
          </a:bodyPr>
          <a:lstStyle/>
          <a:p>
            <a:pPr algn="ctr"/>
            <a:r>
              <a:rPr lang="en-US" sz="2400" b="1" spc="-2" dirty="0">
                <a:solidFill>
                  <a:srgbClr val="7030A0"/>
                </a:solidFill>
                <a:latin typeface="Segoe UI Black" pitchFamily="34" charset="0"/>
                <a:ea typeface="Segoe UI Black" pitchFamily="34" charset="0"/>
                <a:cs typeface="Times New Roman"/>
                <a:sym typeface="Times New Roman"/>
              </a:rPr>
              <a:t>Dissemination of Vision, </a:t>
            </a:r>
            <a:r>
              <a:rPr lang="en-US" sz="2400" b="1" spc="-2" dirty="0" smtClean="0">
                <a:solidFill>
                  <a:srgbClr val="7030A0"/>
                </a:solidFill>
                <a:latin typeface="Segoe UI Black" pitchFamily="34" charset="0"/>
                <a:ea typeface="Segoe UI Black" pitchFamily="34" charset="0"/>
                <a:cs typeface="Times New Roman"/>
                <a:sym typeface="Times New Roman"/>
              </a:rPr>
              <a:t>Mission</a:t>
            </a:r>
            <a:endParaRPr lang="en-US" sz="2400" b="1" spc="-2" dirty="0">
              <a:solidFill>
                <a:srgbClr val="7030A0"/>
              </a:solidFill>
              <a:latin typeface="Segoe UI Black" pitchFamily="34" charset="0"/>
              <a:ea typeface="Segoe UI Black" pitchFamily="34" charset="0"/>
              <a:cs typeface="Times New Roman"/>
            </a:endParaRPr>
          </a:p>
        </p:txBody>
      </p:sp>
      <p:sp>
        <p:nvSpPr>
          <p:cNvPr id="3" name="Rectangle 2"/>
          <p:cNvSpPr/>
          <p:nvPr/>
        </p:nvSpPr>
        <p:spPr>
          <a:xfrm>
            <a:off x="539552" y="903947"/>
            <a:ext cx="7704856" cy="3416320"/>
          </a:xfrm>
          <a:prstGeom prst="rect">
            <a:avLst/>
          </a:prstGeom>
        </p:spPr>
        <p:txBody>
          <a:bodyPr wrap="square">
            <a:spAutoFit/>
          </a:bodyPr>
          <a:lstStyle/>
          <a:p>
            <a:pPr marL="342900" lvl="1" indent="-342900" fontAlgn="ctr">
              <a:lnSpc>
                <a:spcPct val="150000"/>
              </a:lnSpc>
              <a:buClr>
                <a:srgbClr val="000000"/>
              </a:buClr>
              <a:buSzPts val="1200"/>
              <a:buFont typeface="Wingdings" panose="05000000000000000000" pitchFamily="2" charset="2"/>
              <a:buChar char="Ø"/>
            </a:pPr>
            <a:r>
              <a:rPr lang="en-IN" sz="2400" b="1" dirty="0">
                <a:latin typeface="Calibri" pitchFamily="34" charset="0"/>
                <a:cs typeface="Calibri" pitchFamily="34" charset="0"/>
                <a:sym typeface="Arial"/>
              </a:rPr>
              <a:t>Institute website </a:t>
            </a:r>
            <a:r>
              <a:rPr lang="en-IN" sz="2400" b="1" dirty="0">
                <a:solidFill>
                  <a:srgbClr val="FF0000"/>
                </a:solidFill>
                <a:latin typeface="Calibri" pitchFamily="34" charset="0"/>
                <a:cs typeface="Calibri" pitchFamily="34" charset="0"/>
                <a:sym typeface="Arial"/>
              </a:rPr>
              <a:t>(www.mitmoradabad.edu.in)</a:t>
            </a:r>
            <a:r>
              <a:rPr lang="en-IN" sz="2400" b="1" dirty="0">
                <a:latin typeface="Calibri" pitchFamily="34" charset="0"/>
                <a:cs typeface="Calibri" pitchFamily="34" charset="0"/>
                <a:sym typeface="Arial"/>
              </a:rPr>
              <a:t> </a:t>
            </a:r>
            <a:endParaRPr lang="en-IN" sz="2400" b="1" dirty="0">
              <a:latin typeface="Calibri" pitchFamily="34" charset="0"/>
              <a:cs typeface="Calibri" pitchFamily="34" charset="0"/>
            </a:endParaRPr>
          </a:p>
          <a:p>
            <a:pPr marL="342900" lvl="1" indent="-342900" fontAlgn="ctr">
              <a:lnSpc>
                <a:spcPct val="150000"/>
              </a:lnSpc>
              <a:buClr>
                <a:srgbClr val="000000"/>
              </a:buClr>
              <a:buSzPts val="1200"/>
              <a:buFont typeface="Wingdings" panose="05000000000000000000" pitchFamily="2" charset="2"/>
              <a:buChar char="Ø"/>
            </a:pPr>
            <a:r>
              <a:rPr lang="en-IN" sz="2400" b="1" dirty="0">
                <a:latin typeface="Calibri" pitchFamily="34" charset="0"/>
                <a:cs typeface="Calibri" pitchFamily="34" charset="0"/>
              </a:rPr>
              <a:t>First Year </a:t>
            </a:r>
            <a:r>
              <a:rPr lang="en-IN" sz="2400" b="1" dirty="0">
                <a:solidFill>
                  <a:srgbClr val="FF0000"/>
                </a:solidFill>
                <a:latin typeface="Calibri" pitchFamily="34" charset="0"/>
                <a:cs typeface="Calibri" pitchFamily="34" charset="0"/>
              </a:rPr>
              <a:t>Induction Program</a:t>
            </a:r>
          </a:p>
          <a:p>
            <a:pPr marL="342900" lvl="1" indent="-342900" fontAlgn="ctr">
              <a:lnSpc>
                <a:spcPct val="150000"/>
              </a:lnSpc>
              <a:buClr>
                <a:srgbClr val="000000"/>
              </a:buClr>
              <a:buSzPts val="1200"/>
              <a:buFont typeface="Wingdings" panose="05000000000000000000" pitchFamily="2" charset="2"/>
              <a:buChar char="Ø"/>
            </a:pPr>
            <a:r>
              <a:rPr lang="en-IN" sz="2400" b="1" dirty="0">
                <a:solidFill>
                  <a:srgbClr val="FF0000"/>
                </a:solidFill>
                <a:latin typeface="Calibri" pitchFamily="34" charset="0"/>
                <a:cs typeface="Calibri" pitchFamily="34" charset="0"/>
                <a:sym typeface="Arial"/>
              </a:rPr>
              <a:t>Display Boards:</a:t>
            </a:r>
            <a:r>
              <a:rPr lang="en-IN" sz="2400" b="1" dirty="0">
                <a:latin typeface="Calibri" pitchFamily="34" charset="0"/>
                <a:cs typeface="Calibri" pitchFamily="34" charset="0"/>
                <a:sym typeface="Arial"/>
              </a:rPr>
              <a:t> Department Main Corridors, Class Rooms, , Library, Mess, Cafeteria</a:t>
            </a:r>
          </a:p>
          <a:p>
            <a:pPr marL="342900" lvl="1" indent="-342900" fontAlgn="ctr">
              <a:lnSpc>
                <a:spcPct val="150000"/>
              </a:lnSpc>
              <a:buClr>
                <a:srgbClr val="000000"/>
              </a:buClr>
              <a:buSzPts val="1200"/>
              <a:buFont typeface="Wingdings" panose="05000000000000000000" pitchFamily="2" charset="2"/>
              <a:buChar char="Ø"/>
            </a:pPr>
            <a:r>
              <a:rPr lang="en-IN" sz="2400" b="1" dirty="0">
                <a:latin typeface="Calibri" pitchFamily="34" charset="0"/>
                <a:cs typeface="Calibri" pitchFamily="34" charset="0"/>
                <a:sym typeface="Arial"/>
              </a:rPr>
              <a:t>Interaction </a:t>
            </a:r>
            <a:r>
              <a:rPr lang="en-IN" sz="2400" b="1" dirty="0">
                <a:solidFill>
                  <a:srgbClr val="FF0000"/>
                </a:solidFill>
                <a:latin typeface="Calibri" pitchFamily="34" charset="0"/>
                <a:cs typeface="Calibri" pitchFamily="34" charset="0"/>
                <a:sym typeface="Arial"/>
              </a:rPr>
              <a:t>Meetings</a:t>
            </a:r>
            <a:endParaRPr lang="en-IN" sz="2400" b="1" dirty="0">
              <a:solidFill>
                <a:srgbClr val="FF0000"/>
              </a:solidFill>
              <a:latin typeface="Calibri" pitchFamily="34" charset="0"/>
              <a:cs typeface="Calibri" pitchFamily="34" charset="0"/>
            </a:endParaRPr>
          </a:p>
          <a:p>
            <a:pPr marL="342900" lvl="1" indent="-342900" fontAlgn="ctr">
              <a:lnSpc>
                <a:spcPct val="150000"/>
              </a:lnSpc>
              <a:buClr>
                <a:srgbClr val="000000"/>
              </a:buClr>
              <a:buSzPts val="1200"/>
              <a:buFont typeface="Wingdings" panose="05000000000000000000" pitchFamily="2" charset="2"/>
              <a:buChar char="Ø"/>
            </a:pPr>
            <a:r>
              <a:rPr lang="en-IN" sz="2400" b="1" dirty="0">
                <a:solidFill>
                  <a:srgbClr val="FF0000"/>
                </a:solidFill>
                <a:latin typeface="Calibri" pitchFamily="34" charset="0"/>
                <a:cs typeface="Calibri" pitchFamily="34" charset="0"/>
                <a:sym typeface="Arial"/>
              </a:rPr>
              <a:t>Brochure</a:t>
            </a:r>
            <a:endParaRPr lang="en-IN" sz="2400" b="1" dirty="0">
              <a:solidFill>
                <a:srgbClr val="FF0000"/>
              </a:solidFill>
              <a:latin typeface="Calibri" pitchFamily="34" charset="0"/>
              <a:cs typeface="Calibri" pitchFamily="34" charset="0"/>
            </a:endParaRPr>
          </a:p>
        </p:txBody>
      </p:sp>
      <p:sp>
        <p:nvSpPr>
          <p:cNvPr id="7" name="Slide Number Placeholder 6"/>
          <p:cNvSpPr>
            <a:spLocks noGrp="1"/>
          </p:cNvSpPr>
          <p:nvPr>
            <p:ph type="sldNum" sz="quarter" idx="12"/>
          </p:nvPr>
        </p:nvSpPr>
        <p:spPr/>
        <p:txBody>
          <a:bodyPr/>
          <a:lstStyle/>
          <a:p>
            <a:fld id="{6F42FDE4-A7DD-41A7-A0A6-9B649FB43336}" type="slidenum">
              <a:rPr kumimoji="0" lang="en-US" smtClean="0"/>
              <a:pPr/>
              <a:t>6</a:t>
            </a:fld>
            <a:endParaRPr kumimoji="0" lang="en-US" dirty="0"/>
          </a:p>
        </p:txBody>
      </p:sp>
      <p:pic>
        <p:nvPicPr>
          <p:cNvPr id="5" name="Picture 4">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3519496862"/>
      </p:ext>
    </p:extLst>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200" y="227424"/>
            <a:ext cx="8662416" cy="523220"/>
          </a:xfrm>
          <a:prstGeom prst="rect">
            <a:avLst/>
          </a:prstGeom>
          <a:noFill/>
        </p:spPr>
        <p:txBody>
          <a:bodyPr wrap="square" lIns="91440" tIns="45720" rIns="91440" bIns="45720">
            <a:spAutoFit/>
          </a:bodyPr>
          <a:lstStyle/>
          <a:p>
            <a:pPr algn="ctr"/>
            <a:r>
              <a:rPr lang="en-US" sz="28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Constituent </a:t>
            </a:r>
            <a:r>
              <a:rPr lang="en-US" sz="28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Institutions of Trust</a:t>
            </a:r>
          </a:p>
        </p:txBody>
      </p:sp>
      <p:graphicFrame>
        <p:nvGraphicFramePr>
          <p:cNvPr id="5" name="Table 4"/>
          <p:cNvGraphicFramePr>
            <a:graphicFrameLocks noGrp="1"/>
          </p:cNvGraphicFramePr>
          <p:nvPr>
            <p:extLst>
              <p:ext uri="{D42A27DB-BD31-4B8C-83A1-F6EECF244321}">
                <p14:modId xmlns:p14="http://schemas.microsoft.com/office/powerpoint/2010/main" val="1995424465"/>
              </p:ext>
            </p:extLst>
          </p:nvPr>
        </p:nvGraphicFramePr>
        <p:xfrm>
          <a:off x="611560" y="1131590"/>
          <a:ext cx="7349712" cy="3528392"/>
        </p:xfrm>
        <a:graphic>
          <a:graphicData uri="http://schemas.openxmlformats.org/drawingml/2006/table">
            <a:tbl>
              <a:tblPr/>
              <a:tblGrid>
                <a:gridCol w="1512168"/>
                <a:gridCol w="4040447"/>
                <a:gridCol w="1797097"/>
              </a:tblGrid>
              <a:tr h="585499">
                <a:tc>
                  <a:txBody>
                    <a:bodyPr/>
                    <a:lstStyle/>
                    <a:p>
                      <a:pPr algn="ctr" fontAlgn="ctr"/>
                      <a:r>
                        <a:rPr lang="en-US" sz="2400" b="1" i="0" u="none" strike="noStrike" dirty="0" smtClean="0">
                          <a:solidFill>
                            <a:srgbClr val="002060"/>
                          </a:solidFill>
                          <a:latin typeface="Calibri" pitchFamily="34" charset="0"/>
                          <a:cs typeface="Calibri" pitchFamily="34" charset="0"/>
                        </a:rPr>
                        <a:t>Institution Code</a:t>
                      </a:r>
                      <a:endParaRPr lang="en-US" sz="2400" b="1" i="0" u="none" strike="noStrike" dirty="0">
                        <a:solidFill>
                          <a:srgbClr val="002060"/>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fontAlgn="ctr"/>
                      <a:r>
                        <a:rPr lang="en-US" sz="2400" b="1" i="0" u="none" strike="noStrike" dirty="0" smtClean="0">
                          <a:solidFill>
                            <a:srgbClr val="002060"/>
                          </a:solidFill>
                          <a:latin typeface="Calibri" pitchFamily="34" charset="0"/>
                          <a:cs typeface="Calibri" pitchFamily="34" charset="0"/>
                        </a:rPr>
                        <a:t> Institution</a:t>
                      </a:r>
                      <a:r>
                        <a:rPr lang="en-US" sz="2400" b="1" i="0" u="none" strike="noStrike" baseline="0" dirty="0" smtClean="0">
                          <a:solidFill>
                            <a:srgbClr val="002060"/>
                          </a:solidFill>
                          <a:latin typeface="Calibri" pitchFamily="34" charset="0"/>
                          <a:cs typeface="Calibri" pitchFamily="34" charset="0"/>
                        </a:rPr>
                        <a:t> Name</a:t>
                      </a:r>
                      <a:endParaRPr lang="en-US" sz="2400" b="1" i="0" u="none" strike="noStrike" dirty="0">
                        <a:solidFill>
                          <a:srgbClr val="002060"/>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sz="2400" b="1" i="0" u="none" strike="noStrike" dirty="0" smtClean="0">
                          <a:solidFill>
                            <a:srgbClr val="002060"/>
                          </a:solidFill>
                          <a:latin typeface="Calibri" pitchFamily="34" charset="0"/>
                          <a:cs typeface="Calibri" pitchFamily="34" charset="0"/>
                        </a:rPr>
                        <a:t>Year</a:t>
                      </a:r>
                      <a:endParaRPr lang="en-US" sz="2400" b="1" i="0" u="none" strike="noStrike" dirty="0">
                        <a:solidFill>
                          <a:srgbClr val="002060"/>
                        </a:solidFill>
                        <a:latin typeface="Calibri" pitchFamily="34" charset="0"/>
                        <a:cs typeface="Calibri"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79092">
                <a:tc>
                  <a:txBody>
                    <a:bodyPr/>
                    <a:lstStyle/>
                    <a:p>
                      <a:pPr algn="ctr"/>
                      <a:r>
                        <a:rPr lang="en-IN" sz="1800" b="1" dirty="0" smtClean="0">
                          <a:latin typeface="Calibri" panose="020F0502020204030204" pitchFamily="34" charset="0"/>
                        </a:rPr>
                        <a:t>082</a:t>
                      </a:r>
                      <a:endParaRPr lang="en-IN" sz="1800" b="1" dirty="0">
                        <a:latin typeface="Calibri" panose="020F0502020204030204"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lang="en-IN" sz="1800" b="1" dirty="0" smtClean="0">
                          <a:latin typeface="Calibri" pitchFamily="34" charset="0"/>
                          <a:cs typeface="Calibri" pitchFamily="34" charset="0"/>
                        </a:rPr>
                        <a:t>Moradabad Institute of </a:t>
                      </a:r>
                      <a:r>
                        <a:rPr lang="en-IN" sz="1800" b="1" dirty="0" smtClean="0">
                          <a:solidFill>
                            <a:srgbClr val="FF0000"/>
                          </a:solidFill>
                          <a:latin typeface="Calibri" pitchFamily="34" charset="0"/>
                          <a:cs typeface="Calibri" pitchFamily="34" charset="0"/>
                        </a:rPr>
                        <a:t>Technology</a:t>
                      </a:r>
                      <a:r>
                        <a:rPr lang="en-IN" sz="1800" b="1" dirty="0" smtClean="0">
                          <a:latin typeface="Calibri" pitchFamily="34" charset="0"/>
                          <a:cs typeface="Calibri" pitchFamily="34" charset="0"/>
                        </a:rPr>
                        <a:t> </a:t>
                      </a:r>
                      <a:endParaRPr lang="en-IN" dirty="0"/>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b="1" dirty="0" smtClean="0">
                          <a:latin typeface="Calibri" panose="020F0502020204030204" pitchFamily="34" charset="0"/>
                        </a:rPr>
                        <a:t>1996</a:t>
                      </a:r>
                      <a:endParaRPr lang="en-IN" b="1" dirty="0">
                        <a:latin typeface="Calibri" panose="020F0502020204030204"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91593">
                <a:tc>
                  <a:txBody>
                    <a:bodyPr/>
                    <a:lstStyle/>
                    <a:p>
                      <a:pPr algn="ctr"/>
                      <a:r>
                        <a:rPr lang="en-IN" sz="1800" b="1" dirty="0" smtClean="0">
                          <a:latin typeface="Calibri" panose="020F0502020204030204" pitchFamily="34" charset="0"/>
                        </a:rPr>
                        <a:t>598</a:t>
                      </a:r>
                      <a:endParaRPr lang="en-IN" sz="1800" b="1" dirty="0">
                        <a:latin typeface="Calibri" panose="020F0502020204030204"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lang="en-IN" sz="1800" b="1" dirty="0" smtClean="0">
                          <a:latin typeface="Calibri" pitchFamily="34" charset="0"/>
                          <a:cs typeface="Calibri" pitchFamily="34" charset="0"/>
                        </a:rPr>
                        <a:t>MET Faculty of </a:t>
                      </a:r>
                      <a:r>
                        <a:rPr lang="en-IN" sz="1800" b="1" dirty="0" smtClean="0">
                          <a:solidFill>
                            <a:srgbClr val="FF0000"/>
                          </a:solidFill>
                          <a:latin typeface="Calibri" pitchFamily="34" charset="0"/>
                          <a:cs typeface="Calibri" pitchFamily="34" charset="0"/>
                        </a:rPr>
                        <a:t>Pharmacy</a:t>
                      </a:r>
                      <a:r>
                        <a:rPr lang="en-IN" sz="1800" b="1" dirty="0" smtClean="0">
                          <a:latin typeface="Calibri" pitchFamily="34" charset="0"/>
                          <a:cs typeface="Calibri" pitchFamily="34" charset="0"/>
                        </a:rPr>
                        <a:t> </a:t>
                      </a:r>
                      <a:endParaRPr lang="en-IN" dirty="0"/>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b="1" dirty="0" smtClean="0">
                          <a:latin typeface="Calibri" panose="020F0502020204030204" pitchFamily="34" charset="0"/>
                        </a:rPr>
                        <a:t>2009</a:t>
                      </a:r>
                      <a:endParaRPr lang="en-IN" b="1" dirty="0">
                        <a:latin typeface="Calibri" panose="020F0502020204030204"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79092">
                <a:tc>
                  <a:txBody>
                    <a:bodyPr/>
                    <a:lstStyle/>
                    <a:p>
                      <a:pPr algn="ctr"/>
                      <a:r>
                        <a:rPr lang="en-IN" sz="1800" b="1" dirty="0" smtClean="0">
                          <a:latin typeface="Calibri" panose="020F0502020204030204" pitchFamily="34" charset="0"/>
                        </a:rPr>
                        <a:t>631</a:t>
                      </a:r>
                      <a:endParaRPr lang="en-IN" sz="1800" b="1" dirty="0">
                        <a:latin typeface="Calibri" panose="020F0502020204030204"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lang="en-IN" sz="1800" b="1" dirty="0" smtClean="0">
                          <a:latin typeface="Calibri" pitchFamily="34" charset="0"/>
                          <a:cs typeface="Calibri" pitchFamily="34" charset="0"/>
                        </a:rPr>
                        <a:t>MET College of </a:t>
                      </a:r>
                      <a:r>
                        <a:rPr lang="en-IN" sz="1800" b="1" dirty="0" smtClean="0">
                          <a:solidFill>
                            <a:srgbClr val="FF0000"/>
                          </a:solidFill>
                          <a:latin typeface="Calibri" pitchFamily="34" charset="0"/>
                          <a:cs typeface="Calibri" pitchFamily="34" charset="0"/>
                        </a:rPr>
                        <a:t>Architecture</a:t>
                      </a:r>
                      <a:r>
                        <a:rPr lang="en-IN" sz="1800" b="1" dirty="0" smtClean="0">
                          <a:latin typeface="Calibri" pitchFamily="34" charset="0"/>
                          <a:cs typeface="Calibri" pitchFamily="34" charset="0"/>
                        </a:rPr>
                        <a:t> </a:t>
                      </a:r>
                      <a:endParaRPr lang="en-IN" dirty="0"/>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b="1" dirty="0" smtClean="0">
                          <a:latin typeface="Calibri" panose="020F0502020204030204" pitchFamily="34" charset="0"/>
                        </a:rPr>
                        <a:t>2009</a:t>
                      </a:r>
                      <a:endParaRPr lang="en-IN" b="1" dirty="0">
                        <a:latin typeface="Calibri" panose="020F0502020204030204"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638344">
                <a:tc>
                  <a:txBody>
                    <a:bodyPr/>
                    <a:lstStyle/>
                    <a:p>
                      <a:pPr marL="0" algn="ctr" rtl="0" eaLnBrk="1" fontAlgn="ctr" latinLnBrk="0" hangingPunct="1"/>
                      <a:r>
                        <a:rPr kumimoji="0" lang="en-US" sz="1800" b="1" kern="1200" dirty="0" smtClean="0">
                          <a:solidFill>
                            <a:schemeClr val="tx1"/>
                          </a:solidFill>
                          <a:latin typeface="Calibri" panose="020F0502020204030204" pitchFamily="34" charset="0"/>
                          <a:ea typeface="+mn-ea"/>
                          <a:cs typeface="+mn-cs"/>
                        </a:rPr>
                        <a:t>702</a:t>
                      </a: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lang="en-IN" sz="1800" b="1" dirty="0" smtClean="0">
                          <a:latin typeface="Calibri" pitchFamily="34" charset="0"/>
                          <a:cs typeface="Calibri" pitchFamily="34" charset="0"/>
                        </a:rPr>
                        <a:t>MIT College of </a:t>
                      </a:r>
                      <a:r>
                        <a:rPr lang="en-IN" sz="1800" b="1" dirty="0" smtClean="0">
                          <a:solidFill>
                            <a:srgbClr val="FF0000"/>
                          </a:solidFill>
                          <a:latin typeface="Calibri" pitchFamily="34" charset="0"/>
                          <a:cs typeface="Calibri" pitchFamily="34" charset="0"/>
                        </a:rPr>
                        <a:t>Management</a:t>
                      </a:r>
                      <a:r>
                        <a:rPr lang="en-IN" sz="1800" b="1" dirty="0" smtClean="0">
                          <a:latin typeface="Calibri" pitchFamily="34" charset="0"/>
                          <a:cs typeface="Calibri" pitchFamily="34" charset="0"/>
                        </a:rPr>
                        <a:t> </a:t>
                      </a:r>
                      <a:endParaRPr lang="en-IN" dirty="0"/>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b="1" dirty="0" smtClean="0">
                          <a:latin typeface="Calibri" panose="020F0502020204030204" pitchFamily="34" charset="0"/>
                        </a:rPr>
                        <a:t>2010</a:t>
                      </a:r>
                      <a:endParaRPr lang="en-IN" b="1" dirty="0">
                        <a:latin typeface="Calibri" panose="020F0502020204030204"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504056">
                <a:tc>
                  <a:txBody>
                    <a:bodyPr/>
                    <a:lstStyle/>
                    <a:p>
                      <a:pPr marL="0" algn="ctr" rtl="0" eaLnBrk="1" fontAlgn="ctr" latinLnBrk="0" hangingPunct="1"/>
                      <a:r>
                        <a:rPr kumimoji="0" lang="en-US" sz="1800" b="1" kern="1200" dirty="0" smtClean="0">
                          <a:solidFill>
                            <a:schemeClr val="tx1"/>
                          </a:solidFill>
                          <a:latin typeface="Calibri" panose="020F0502020204030204" pitchFamily="34" charset="0"/>
                          <a:ea typeface="+mn-ea"/>
                          <a:cs typeface="+mn-cs"/>
                        </a:rPr>
                        <a:t>046</a:t>
                      </a:r>
                      <a:endParaRPr kumimoji="0" lang="en-US" sz="1800" b="1" kern="1200" dirty="0">
                        <a:solidFill>
                          <a:schemeClr val="tx1"/>
                        </a:solidFill>
                        <a:latin typeface="Calibri" panose="020F0502020204030204" pitchFamily="34" charset="0"/>
                        <a:ea typeface="+mn-ea"/>
                        <a:cs typeface="+mn-cs"/>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l"/>
                      <a:r>
                        <a:rPr lang="en-IN" sz="1800" b="1" dirty="0" smtClean="0">
                          <a:latin typeface="Calibri" pitchFamily="34" charset="0"/>
                          <a:cs typeface="Calibri" pitchFamily="34" charset="0"/>
                        </a:rPr>
                        <a:t>MIT College of </a:t>
                      </a:r>
                      <a:r>
                        <a:rPr lang="en-IN" sz="1800" b="1" dirty="0" smtClean="0">
                          <a:solidFill>
                            <a:srgbClr val="FF0000"/>
                          </a:solidFill>
                          <a:latin typeface="Calibri" pitchFamily="34" charset="0"/>
                          <a:cs typeface="Calibri" pitchFamily="34" charset="0"/>
                        </a:rPr>
                        <a:t>Pharmacy</a:t>
                      </a:r>
                      <a:r>
                        <a:rPr lang="en-IN" sz="1800" b="1" dirty="0" smtClean="0">
                          <a:latin typeface="Calibri" pitchFamily="34" charset="0"/>
                          <a:cs typeface="Calibri" pitchFamily="34" charset="0"/>
                        </a:rPr>
                        <a:t> </a:t>
                      </a:r>
                      <a:endParaRPr lang="en-IN" dirty="0"/>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b="1" dirty="0" smtClean="0">
                          <a:latin typeface="Calibri" panose="020F0502020204030204" pitchFamily="34" charset="0"/>
                        </a:rPr>
                        <a:t>2019</a:t>
                      </a:r>
                      <a:endParaRPr lang="en-IN" b="1" dirty="0">
                        <a:latin typeface="Calibri" panose="020F0502020204030204" pitchFamily="34" charset="0"/>
                      </a:endParaRPr>
                    </a:p>
                  </a:txBody>
                  <a:tcPr marL="4695" marR="4695" marT="469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4" name="Slide Number Placeholder 3"/>
          <p:cNvSpPr>
            <a:spLocks noGrp="1"/>
          </p:cNvSpPr>
          <p:nvPr>
            <p:ph type="sldNum" sz="quarter" idx="12"/>
          </p:nvPr>
        </p:nvSpPr>
        <p:spPr/>
        <p:txBody>
          <a:bodyPr/>
          <a:lstStyle/>
          <a:p>
            <a:fld id="{6F42FDE4-A7DD-41A7-A0A6-9B649FB43336}" type="slidenum">
              <a:rPr kumimoji="0" lang="en-US" smtClean="0"/>
              <a:pPr/>
              <a:t>7</a:t>
            </a:fld>
            <a:endParaRPr kumimoji="0" lang="en-US" dirty="0"/>
          </a:p>
        </p:txBody>
      </p:sp>
      <p:pic>
        <p:nvPicPr>
          <p:cNvPr id="6" name="Picture 5">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07504" y="583"/>
            <a:ext cx="686450" cy="554943"/>
          </a:xfrm>
          <a:prstGeom prst="rect">
            <a:avLst/>
          </a:prstGeom>
          <a:noFill/>
          <a:ln w="9525">
            <a:noFill/>
            <a:miter lim="800000"/>
            <a:headEnd/>
            <a:tailEnd/>
          </a:ln>
        </p:spPr>
      </p:pic>
    </p:spTree>
    <p:extLst>
      <p:ext uri="{BB962C8B-B14F-4D97-AF65-F5344CB8AC3E}">
        <p14:creationId xmlns:p14="http://schemas.microsoft.com/office/powerpoint/2010/main" val="80785132"/>
      </p:ext>
    </p:extLst>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58748" y="154836"/>
            <a:ext cx="2709396" cy="646331"/>
          </a:xfrm>
          <a:prstGeom prst="rect">
            <a:avLst/>
          </a:prstGeom>
        </p:spPr>
        <p:txBody>
          <a:bodyPr wrap="none">
            <a:spAutoFit/>
          </a:bodyPr>
          <a:lstStyle/>
          <a:p>
            <a:pPr algn="ctr"/>
            <a:r>
              <a:rPr lang="en-US" sz="2000"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 </a:t>
            </a:r>
            <a:r>
              <a:rPr lang="en-US" sz="3600"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About MIT</a:t>
            </a:r>
          </a:p>
        </p:txBody>
      </p:sp>
      <p:sp>
        <p:nvSpPr>
          <p:cNvPr id="5" name="Rectangle 4"/>
          <p:cNvSpPr/>
          <p:nvPr/>
        </p:nvSpPr>
        <p:spPr>
          <a:xfrm>
            <a:off x="395536" y="639723"/>
            <a:ext cx="7848872" cy="4524315"/>
          </a:xfrm>
          <a:prstGeom prst="rect">
            <a:avLst/>
          </a:prstGeom>
        </p:spPr>
        <p:txBody>
          <a:bodyPr wrap="square">
            <a:spAutoFit/>
          </a:bodyPr>
          <a:lstStyle/>
          <a:p>
            <a:pPr marL="285750" indent="-285750">
              <a:buFont typeface="Wingdings" panose="05000000000000000000" pitchFamily="2" charset="2"/>
              <a:buChar char="Ø"/>
              <a:defRPr/>
            </a:pPr>
            <a:r>
              <a:rPr lang="en-US" altLang="zh-CN" sz="2000" b="1" spc="-2" dirty="0" smtClean="0">
                <a:solidFill>
                  <a:srgbClr val="FF0000"/>
                </a:solidFill>
                <a:latin typeface="Calibri" panose="020F0502020204030204" pitchFamily="34" charset="0"/>
                <a:ea typeface="Times New Roman"/>
                <a:cs typeface="Times New Roman"/>
              </a:rPr>
              <a:t>APPROVALS </a:t>
            </a:r>
            <a:r>
              <a:rPr lang="en-US" altLang="zh-CN" sz="2000" b="1" spc="-2" dirty="0">
                <a:solidFill>
                  <a:srgbClr val="FF0000"/>
                </a:solidFill>
                <a:latin typeface="Calibri" panose="020F0502020204030204" pitchFamily="34" charset="0"/>
                <a:ea typeface="Times New Roman"/>
                <a:cs typeface="Times New Roman"/>
              </a:rPr>
              <a:t>AND </a:t>
            </a:r>
            <a:r>
              <a:rPr lang="en-US" altLang="zh-CN" sz="2000" b="1" spc="-2" dirty="0" smtClean="0">
                <a:solidFill>
                  <a:srgbClr val="FF0000"/>
                </a:solidFill>
                <a:latin typeface="Calibri" panose="020F0502020204030204" pitchFamily="34" charset="0"/>
                <a:ea typeface="Times New Roman"/>
                <a:cs typeface="Times New Roman"/>
              </a:rPr>
              <a:t>AFFILIATIONS</a:t>
            </a:r>
          </a:p>
          <a:p>
            <a:pPr marL="285750" indent="-285750">
              <a:buFont typeface="Wingdings" panose="05000000000000000000" pitchFamily="2" charset="2"/>
              <a:buChar char="Ø"/>
              <a:defRPr/>
            </a:pPr>
            <a:endParaRPr lang="en-US" altLang="zh-CN" sz="2000" b="1" spc="-2" dirty="0">
              <a:solidFill>
                <a:srgbClr val="FF0000"/>
              </a:solidFill>
              <a:latin typeface="Calibri" panose="020F0502020204030204" pitchFamily="34" charset="0"/>
              <a:cs typeface="Times New Roman"/>
            </a:endParaRPr>
          </a:p>
          <a:p>
            <a:pPr marL="285750" indent="-285750">
              <a:buFont typeface="Wingdings" panose="05000000000000000000" pitchFamily="2" charset="2"/>
              <a:buChar char="Ø"/>
              <a:defRPr/>
            </a:pPr>
            <a:endParaRPr lang="en-US" altLang="zh-CN" sz="2000" b="1" spc="-2" dirty="0" smtClean="0">
              <a:solidFill>
                <a:srgbClr val="FF0000"/>
              </a:solidFill>
              <a:latin typeface="Calibri" panose="020F0502020204030204" pitchFamily="34" charset="0"/>
              <a:cs typeface="Times New Roman"/>
            </a:endParaRPr>
          </a:p>
          <a:p>
            <a:pPr marL="285750" indent="-285750">
              <a:buFont typeface="Wingdings" panose="05000000000000000000" pitchFamily="2" charset="2"/>
              <a:buChar char="Ø"/>
              <a:defRPr/>
            </a:pPr>
            <a:endParaRPr lang="en-US" altLang="zh-CN" sz="2000" b="1" spc="-2" dirty="0">
              <a:solidFill>
                <a:srgbClr val="FF0000"/>
              </a:solidFill>
              <a:latin typeface="Calibri" panose="020F0502020204030204" pitchFamily="34" charset="0"/>
              <a:cs typeface="Times New Roman"/>
            </a:endParaRPr>
          </a:p>
          <a:p>
            <a:pPr marL="285750" indent="-285750">
              <a:buFont typeface="Wingdings" panose="05000000000000000000" pitchFamily="2" charset="2"/>
              <a:buChar char="Ø"/>
              <a:defRPr/>
            </a:pPr>
            <a:endParaRPr lang="en-IN" altLang="zh-CN" sz="2000" dirty="0" smtClean="0">
              <a:solidFill>
                <a:srgbClr val="FF0000"/>
              </a:solidFill>
              <a:latin typeface="Calibri" panose="020F0502020204030204" pitchFamily="34" charset="0"/>
            </a:endParaRPr>
          </a:p>
          <a:p>
            <a:pPr marL="285750" indent="-285750" algn="just">
              <a:buFont typeface="Wingdings" panose="05000000000000000000" pitchFamily="2" charset="2"/>
              <a:buChar char="Ø"/>
              <a:defRPr/>
            </a:pPr>
            <a:r>
              <a:rPr lang="en-IN" sz="2000" b="1" dirty="0">
                <a:latin typeface="Calibri" pitchFamily="34" charset="0"/>
                <a:cs typeface="Calibri" pitchFamily="34" charset="0"/>
              </a:rPr>
              <a:t>TOTAL</a:t>
            </a:r>
            <a:r>
              <a:rPr lang="en-IN" sz="2000" b="1" dirty="0">
                <a:solidFill>
                  <a:srgbClr val="000066"/>
                </a:solidFill>
                <a:latin typeface="Calibri" panose="020F0502020204030204" pitchFamily="34" charset="0"/>
              </a:rPr>
              <a:t> LAND AREA – </a:t>
            </a:r>
            <a:r>
              <a:rPr lang="en-IN" b="1" dirty="0">
                <a:solidFill>
                  <a:srgbClr val="FF6600"/>
                </a:solidFill>
                <a:latin typeface="Calibri" panose="020F0502020204030204" pitchFamily="34" charset="0"/>
              </a:rPr>
              <a:t>13.012</a:t>
            </a:r>
            <a:r>
              <a:rPr lang="en-IN" sz="2400" b="1" dirty="0">
                <a:solidFill>
                  <a:srgbClr val="FF6600"/>
                </a:solidFill>
                <a:latin typeface="Calibri" panose="020F0502020204030204" pitchFamily="34" charset="0"/>
              </a:rPr>
              <a:t> </a:t>
            </a:r>
            <a:r>
              <a:rPr lang="en-IN" sz="2000" b="1" dirty="0">
                <a:solidFill>
                  <a:srgbClr val="FF6600"/>
                </a:solidFill>
                <a:latin typeface="Calibri" panose="020F0502020204030204" pitchFamily="34" charset="0"/>
              </a:rPr>
              <a:t>Acres</a:t>
            </a:r>
            <a:r>
              <a:rPr lang="en-IN" sz="2800" b="1" dirty="0">
                <a:solidFill>
                  <a:srgbClr val="C00000"/>
                </a:solidFill>
                <a:latin typeface="Calibri" panose="020F0502020204030204" pitchFamily="34" charset="0"/>
              </a:rPr>
              <a:t> </a:t>
            </a:r>
            <a:r>
              <a:rPr lang="en-US" sz="2000" b="1" dirty="0">
                <a:solidFill>
                  <a:srgbClr val="000066"/>
                </a:solidFill>
                <a:latin typeface="Calibri" panose="020F0502020204030204" pitchFamily="34" charset="0"/>
              </a:rPr>
              <a:t>consisting of four academic blocks and other buildings</a:t>
            </a:r>
            <a:endParaRPr lang="en-IN" sz="2000" b="1" dirty="0">
              <a:solidFill>
                <a:srgbClr val="000066"/>
              </a:solidFill>
              <a:latin typeface="Calibri" panose="020F0502020204030204" pitchFamily="34" charset="0"/>
            </a:endParaRPr>
          </a:p>
          <a:p>
            <a:pPr marL="285750" indent="-285750" algn="just">
              <a:buFont typeface="Wingdings" panose="05000000000000000000" pitchFamily="2" charset="2"/>
              <a:buChar char="Ø"/>
              <a:defRPr/>
            </a:pPr>
            <a:r>
              <a:rPr lang="en-US" sz="2000" b="1" dirty="0">
                <a:latin typeface="Calibri" pitchFamily="34" charset="0"/>
                <a:cs typeface="Calibri" pitchFamily="34" charset="0"/>
              </a:rPr>
              <a:t>Institute has been accredited by </a:t>
            </a:r>
            <a:r>
              <a:rPr lang="en-US" sz="2000" b="1" dirty="0">
                <a:solidFill>
                  <a:srgbClr val="FF6600"/>
                </a:solidFill>
                <a:latin typeface="Calibri" pitchFamily="34" charset="0"/>
                <a:cs typeface="Calibri" pitchFamily="34" charset="0"/>
              </a:rPr>
              <a:t>NAAC</a:t>
            </a:r>
            <a:r>
              <a:rPr lang="en-US" sz="2000" b="1" dirty="0">
                <a:latin typeface="Calibri" pitchFamily="34" charset="0"/>
                <a:cs typeface="Calibri" pitchFamily="34" charset="0"/>
              </a:rPr>
              <a:t> with B</a:t>
            </a:r>
            <a:r>
              <a:rPr lang="en-US" sz="2000" b="1" dirty="0" smtClean="0">
                <a:latin typeface="Calibri" pitchFamily="34" charset="0"/>
                <a:cs typeface="Calibri" pitchFamily="34" charset="0"/>
              </a:rPr>
              <a:t>++ (3.00 CGPA) </a:t>
            </a:r>
            <a:r>
              <a:rPr lang="en-US" sz="2000" b="1" dirty="0">
                <a:latin typeface="Calibri" pitchFamily="34" charset="0"/>
                <a:cs typeface="Calibri" pitchFamily="34" charset="0"/>
              </a:rPr>
              <a:t>grade </a:t>
            </a:r>
            <a:r>
              <a:rPr lang="en-US" sz="2000" b="1" dirty="0" smtClean="0">
                <a:latin typeface="Calibri" pitchFamily="34" charset="0"/>
                <a:cs typeface="Calibri" pitchFamily="34" charset="0"/>
              </a:rPr>
              <a:t>in </a:t>
            </a:r>
            <a:r>
              <a:rPr lang="en-US" sz="2000" b="1" dirty="0">
                <a:solidFill>
                  <a:srgbClr val="FF6600"/>
                </a:solidFill>
                <a:latin typeface="Calibri" pitchFamily="34" charset="0"/>
                <a:cs typeface="Calibri" pitchFamily="34" charset="0"/>
              </a:rPr>
              <a:t>2021</a:t>
            </a:r>
            <a:r>
              <a:rPr lang="en-US" sz="2000" b="1" dirty="0" smtClean="0">
                <a:latin typeface="Calibri" pitchFamily="34" charset="0"/>
                <a:cs typeface="Calibri" pitchFamily="34" charset="0"/>
              </a:rPr>
              <a:t>.</a:t>
            </a:r>
            <a:endParaRPr lang="en-IN" sz="2000" b="1" dirty="0" smtClean="0">
              <a:latin typeface="Calibri" pitchFamily="34" charset="0"/>
              <a:cs typeface="Calibri" pitchFamily="34" charset="0"/>
            </a:endParaRPr>
          </a:p>
          <a:p>
            <a:pPr marL="285750" indent="-285750" algn="just">
              <a:buFont typeface="Wingdings" panose="05000000000000000000" pitchFamily="2" charset="2"/>
              <a:buChar char="Ø"/>
              <a:defRPr/>
            </a:pPr>
            <a:r>
              <a:rPr lang="en-IN" sz="2000" b="1" dirty="0" smtClean="0">
                <a:latin typeface="Calibri" pitchFamily="34" charset="0"/>
                <a:cs typeface="Calibri" pitchFamily="34" charset="0"/>
              </a:rPr>
              <a:t>Moradabad </a:t>
            </a:r>
            <a:r>
              <a:rPr lang="en-IN" sz="2000" b="1" dirty="0">
                <a:latin typeface="Calibri" pitchFamily="34" charset="0"/>
                <a:cs typeface="Calibri" pitchFamily="34" charset="0"/>
              </a:rPr>
              <a:t>Institute of Technology (MIT), is one among the </a:t>
            </a:r>
            <a:r>
              <a:rPr lang="en-IN" sz="2000" b="1" dirty="0">
                <a:solidFill>
                  <a:srgbClr val="FF6600"/>
                </a:solidFill>
                <a:latin typeface="Calibri" pitchFamily="34" charset="0"/>
                <a:cs typeface="Calibri" pitchFamily="34" charset="0"/>
              </a:rPr>
              <a:t>first batch</a:t>
            </a:r>
            <a:r>
              <a:rPr lang="en-IN" sz="2000" b="1" dirty="0">
                <a:latin typeface="Calibri" pitchFamily="34" charset="0"/>
                <a:cs typeface="Calibri" pitchFamily="34" charset="0"/>
              </a:rPr>
              <a:t> of three self financing institutions  in U.P. established in </a:t>
            </a:r>
            <a:r>
              <a:rPr lang="en-IN" sz="2000" b="1" dirty="0">
                <a:solidFill>
                  <a:srgbClr val="FF6600"/>
                </a:solidFill>
                <a:latin typeface="Calibri" pitchFamily="34" charset="0"/>
                <a:cs typeface="Calibri" pitchFamily="34" charset="0"/>
              </a:rPr>
              <a:t>1996</a:t>
            </a:r>
            <a:r>
              <a:rPr lang="en-IN" sz="2000" b="1" dirty="0">
                <a:latin typeface="Calibri" pitchFamily="34" charset="0"/>
                <a:cs typeface="Calibri" pitchFamily="34" charset="0"/>
              </a:rPr>
              <a:t>.</a:t>
            </a:r>
          </a:p>
          <a:p>
            <a:pPr marL="285750" indent="-285750" algn="just">
              <a:buFont typeface="Wingdings" panose="05000000000000000000" pitchFamily="2" charset="2"/>
              <a:buChar char="Ø"/>
              <a:defRPr/>
            </a:pPr>
            <a:r>
              <a:rPr lang="en-US" sz="2000" b="1" dirty="0">
                <a:latin typeface="Calibri" pitchFamily="34" charset="0"/>
                <a:cs typeface="Calibri" pitchFamily="34" charset="0"/>
              </a:rPr>
              <a:t>CS, ME and EC branches have been accredited thrice by </a:t>
            </a:r>
            <a:r>
              <a:rPr lang="en-US" sz="2000" b="1" dirty="0" smtClean="0">
                <a:solidFill>
                  <a:srgbClr val="FF6600"/>
                </a:solidFill>
                <a:latin typeface="Calibri" pitchFamily="34" charset="0"/>
                <a:cs typeface="Calibri" pitchFamily="34" charset="0"/>
              </a:rPr>
              <a:t>NBA</a:t>
            </a:r>
            <a:r>
              <a:rPr lang="en-US" sz="2000" b="1" dirty="0" smtClean="0">
                <a:latin typeface="Calibri" pitchFamily="34" charset="0"/>
                <a:cs typeface="Calibri" pitchFamily="34" charset="0"/>
              </a:rPr>
              <a:t>. </a:t>
            </a:r>
            <a:r>
              <a:rPr lang="en-US" sz="2000" b="1" dirty="0">
                <a:latin typeface="Calibri" pitchFamily="34" charset="0"/>
                <a:cs typeface="Calibri" pitchFamily="34" charset="0"/>
              </a:rPr>
              <a:t>Last accreditation was done in </a:t>
            </a:r>
            <a:r>
              <a:rPr lang="en-US" sz="2000" b="1" dirty="0">
                <a:solidFill>
                  <a:srgbClr val="FF6600"/>
                </a:solidFill>
                <a:latin typeface="Calibri" pitchFamily="34" charset="0"/>
                <a:cs typeface="Calibri" pitchFamily="34" charset="0"/>
              </a:rPr>
              <a:t>2013</a:t>
            </a:r>
            <a:r>
              <a:rPr lang="en-US" sz="2000" b="1" dirty="0">
                <a:latin typeface="Calibri" pitchFamily="34" charset="0"/>
                <a:cs typeface="Calibri" pitchFamily="34" charset="0"/>
              </a:rPr>
              <a:t> for a period of two years from </a:t>
            </a:r>
            <a:endParaRPr lang="en-US" sz="2000" b="1" dirty="0" smtClean="0">
              <a:latin typeface="Calibri" pitchFamily="34" charset="0"/>
              <a:cs typeface="Calibri" pitchFamily="34" charset="0"/>
            </a:endParaRPr>
          </a:p>
          <a:p>
            <a:pPr algn="just">
              <a:defRPr/>
            </a:pPr>
            <a:r>
              <a:rPr lang="en-US" sz="2000" b="1" dirty="0">
                <a:solidFill>
                  <a:srgbClr val="FF6600"/>
                </a:solidFill>
                <a:latin typeface="Calibri" pitchFamily="34" charset="0"/>
                <a:cs typeface="Calibri" pitchFamily="34" charset="0"/>
              </a:rPr>
              <a:t> </a:t>
            </a:r>
            <a:r>
              <a:rPr lang="en-US" sz="2000" b="1" dirty="0" smtClean="0">
                <a:solidFill>
                  <a:srgbClr val="FF6600"/>
                </a:solidFill>
                <a:latin typeface="Calibri" pitchFamily="34" charset="0"/>
                <a:cs typeface="Calibri" pitchFamily="34" charset="0"/>
              </a:rPr>
              <a:t>    2013-2015</a:t>
            </a:r>
            <a:r>
              <a:rPr lang="en-US" sz="2000" b="1" dirty="0" smtClean="0">
                <a:latin typeface="Calibri" pitchFamily="34" charset="0"/>
                <a:cs typeface="Calibri" pitchFamily="34" charset="0"/>
              </a:rPr>
              <a:t>.</a:t>
            </a:r>
            <a:endParaRPr lang="en-US" sz="2000" b="1" dirty="0">
              <a:latin typeface="Calibri" pitchFamily="34" charset="0"/>
              <a:cs typeface="Calibri" pitchFamily="34" charset="0"/>
            </a:endParaRPr>
          </a:p>
        </p:txBody>
      </p:sp>
      <p:grpSp>
        <p:nvGrpSpPr>
          <p:cNvPr id="7" name="Group 6">
            <a:extLst>
              <a:ext uri="{FF2B5EF4-FFF2-40B4-BE49-F238E27FC236}">
                <a16:creationId xmlns:a16="http://schemas.microsoft.com/office/drawing/2014/main" xmlns="" id="{2595218F-F483-46C0-AE21-63B6CDF65C06}"/>
              </a:ext>
            </a:extLst>
          </p:cNvPr>
          <p:cNvGrpSpPr/>
          <p:nvPr/>
        </p:nvGrpSpPr>
        <p:grpSpPr>
          <a:xfrm>
            <a:off x="2267744" y="987574"/>
            <a:ext cx="4896544" cy="1593682"/>
            <a:chOff x="304800" y="2057400"/>
            <a:chExt cx="5649673" cy="2507606"/>
          </a:xfrm>
        </p:grpSpPr>
        <p:grpSp>
          <p:nvGrpSpPr>
            <p:cNvPr id="8" name="Group 7">
              <a:extLst>
                <a:ext uri="{FF2B5EF4-FFF2-40B4-BE49-F238E27FC236}">
                  <a16:creationId xmlns:a16="http://schemas.microsoft.com/office/drawing/2014/main" xmlns="" id="{4E841E4E-BF7E-421D-9EE6-8B3F840AED2E}"/>
                </a:ext>
              </a:extLst>
            </p:cNvPr>
            <p:cNvGrpSpPr/>
            <p:nvPr/>
          </p:nvGrpSpPr>
          <p:grpSpPr>
            <a:xfrm>
              <a:off x="304800" y="2057400"/>
              <a:ext cx="2133600" cy="2174195"/>
              <a:chOff x="700465" y="1581316"/>
              <a:chExt cx="2839614" cy="2174195"/>
            </a:xfrm>
          </p:grpSpPr>
          <p:pic>
            <p:nvPicPr>
              <p:cNvPr id="12" name="Picture 11">
                <a:extLst>
                  <a:ext uri="{FF2B5EF4-FFF2-40B4-BE49-F238E27FC236}">
                    <a16:creationId xmlns:a16="http://schemas.microsoft.com/office/drawing/2014/main" xmlns="" id="{0C416C9D-D8A3-4D27-9F7B-769DDD17C0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8953" y="1581316"/>
                <a:ext cx="1686294" cy="132342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EC007388-90C3-4E9C-B397-E5836031542B}"/>
                  </a:ext>
                </a:extLst>
              </p:cNvPr>
              <p:cNvSpPr/>
              <p:nvPr/>
            </p:nvSpPr>
            <p:spPr>
              <a:xfrm>
                <a:off x="700465" y="3029115"/>
                <a:ext cx="2839614" cy="726396"/>
              </a:xfrm>
              <a:prstGeom prst="rect">
                <a:avLst/>
              </a:prstGeom>
            </p:spPr>
            <p:txBody>
              <a:bodyPr wrap="square" lIns="91429" tIns="45714" rIns="91429" bIns="45714">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800" b="1" dirty="0">
                    <a:solidFill>
                      <a:schemeClr val="accent2">
                        <a:lumMod val="50000"/>
                      </a:schemeClr>
                    </a:solidFill>
                  </a:rPr>
                  <a:t>All India Council </a:t>
                </a:r>
                <a:r>
                  <a:rPr lang="en-IN" sz="800" b="1" dirty="0" smtClean="0">
                    <a:solidFill>
                      <a:schemeClr val="accent2">
                        <a:lumMod val="50000"/>
                      </a:schemeClr>
                    </a:solidFill>
                  </a:rPr>
                  <a:t>for Technical </a:t>
                </a:r>
                <a:r>
                  <a:rPr lang="en-IN" sz="800" b="1" dirty="0">
                    <a:solidFill>
                      <a:schemeClr val="accent2">
                        <a:lumMod val="50000"/>
                      </a:schemeClr>
                    </a:solidFill>
                  </a:rPr>
                  <a:t>Education (AICTE)</a:t>
                </a:r>
              </a:p>
              <a:p>
                <a:pPr algn="ctr"/>
                <a:r>
                  <a:rPr lang="en-IN" sz="800" b="1" dirty="0">
                    <a:solidFill>
                      <a:schemeClr val="accent2">
                        <a:lumMod val="50000"/>
                      </a:schemeClr>
                    </a:solidFill>
                  </a:rPr>
                  <a:t>New Delhi</a:t>
                </a:r>
              </a:p>
            </p:txBody>
          </p:sp>
        </p:grpSp>
        <p:grpSp>
          <p:nvGrpSpPr>
            <p:cNvPr id="9" name="Group 8">
              <a:extLst>
                <a:ext uri="{FF2B5EF4-FFF2-40B4-BE49-F238E27FC236}">
                  <a16:creationId xmlns:a16="http://schemas.microsoft.com/office/drawing/2014/main" xmlns="" id="{5B18BA6B-562E-4FD7-B505-CAF42A4446FC}"/>
                </a:ext>
              </a:extLst>
            </p:cNvPr>
            <p:cNvGrpSpPr/>
            <p:nvPr/>
          </p:nvGrpSpPr>
          <p:grpSpPr>
            <a:xfrm>
              <a:off x="3516074" y="2124329"/>
              <a:ext cx="2438399" cy="2440677"/>
              <a:chOff x="6464091" y="-884767"/>
              <a:chExt cx="3245273" cy="2440677"/>
            </a:xfrm>
          </p:grpSpPr>
          <p:pic>
            <p:nvPicPr>
              <p:cNvPr id="10" name="Picture 9">
                <a:extLst>
                  <a:ext uri="{FF2B5EF4-FFF2-40B4-BE49-F238E27FC236}">
                    <a16:creationId xmlns:a16="http://schemas.microsoft.com/office/drawing/2014/main" xmlns="" id="{849D76C9-6449-4EF0-9F83-DF09F850E0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8724" y="-884767"/>
                <a:ext cx="1507475" cy="1132297"/>
              </a:xfrm>
              <a:prstGeom prst="rect">
                <a:avLst/>
              </a:prstGeom>
              <a:noFill/>
              <a:extLst>
                <a:ext uri="{909E8E84-426E-40DD-AFC4-6F175D3DCCD1}">
                  <a14:hiddenFill xmlns:a14="http://schemas.microsoft.com/office/drawing/2010/main">
                    <a:solidFill>
                      <a:srgbClr val="FFFFFF"/>
                    </a:solidFill>
                  </a14:hiddenFill>
                </a:ext>
              </a:extLst>
            </p:spPr>
          </p:pic>
          <p:sp>
            <p:nvSpPr>
              <p:cNvPr id="11" name="Subtitle 2">
                <a:extLst>
                  <a:ext uri="{FF2B5EF4-FFF2-40B4-BE49-F238E27FC236}">
                    <a16:creationId xmlns:a16="http://schemas.microsoft.com/office/drawing/2014/main" xmlns="" id="{DC02FF7A-E400-42F2-884C-3F503F579068}"/>
                  </a:ext>
                </a:extLst>
              </p:cNvPr>
              <p:cNvSpPr txBox="1">
                <a:spLocks/>
              </p:cNvSpPr>
              <p:nvPr/>
            </p:nvSpPr>
            <p:spPr>
              <a:xfrm>
                <a:off x="6464091" y="518051"/>
                <a:ext cx="3245273" cy="1037859"/>
              </a:xfrm>
              <a:prstGeom prst="rect">
                <a:avLst/>
              </a:prstGeom>
            </p:spPr>
            <p:txBody>
              <a:bodyPr vert="horz" lIns="91429" tIns="45714" rIns="91429" bIns="45714"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N" sz="800" b="1" dirty="0">
                    <a:solidFill>
                      <a:schemeClr val="accent2">
                        <a:lumMod val="50000"/>
                      </a:schemeClr>
                    </a:solidFill>
                  </a:rPr>
                  <a:t>Dr. A.P.J. Abdul </a:t>
                </a:r>
                <a:r>
                  <a:rPr lang="en-IN" sz="800" b="1" dirty="0" err="1">
                    <a:solidFill>
                      <a:schemeClr val="accent2">
                        <a:lumMod val="50000"/>
                      </a:schemeClr>
                    </a:solidFill>
                  </a:rPr>
                  <a:t>Kalam</a:t>
                </a:r>
                <a:r>
                  <a:rPr lang="en-IN" sz="800" b="1" dirty="0">
                    <a:solidFill>
                      <a:schemeClr val="accent2">
                        <a:lumMod val="50000"/>
                      </a:schemeClr>
                    </a:solidFill>
                  </a:rPr>
                  <a:t> Technical University, Uttar Pradesh</a:t>
                </a:r>
              </a:p>
            </p:txBody>
          </p:sp>
        </p:grpSp>
      </p:grpSp>
      <p:sp>
        <p:nvSpPr>
          <p:cNvPr id="14" name="Slide Number Placeholder 13"/>
          <p:cNvSpPr>
            <a:spLocks noGrp="1"/>
          </p:cNvSpPr>
          <p:nvPr>
            <p:ph type="sldNum" sz="quarter" idx="12"/>
          </p:nvPr>
        </p:nvSpPr>
        <p:spPr/>
        <p:txBody>
          <a:bodyPr/>
          <a:lstStyle/>
          <a:p>
            <a:fld id="{6F42FDE4-A7DD-41A7-A0A6-9B649FB43336}" type="slidenum">
              <a:rPr kumimoji="0" lang="en-US" smtClean="0"/>
              <a:pPr/>
              <a:t>8</a:t>
            </a:fld>
            <a:endParaRPr kumimoji="0" lang="en-US" dirty="0"/>
          </a:p>
        </p:txBody>
      </p:sp>
      <p:pic>
        <p:nvPicPr>
          <p:cNvPr id="15" name="Picture 14">
            <a:extLst>
              <a:ext uri="{FF2B5EF4-FFF2-40B4-BE49-F238E27FC236}">
                <a16:creationId xmlns="" xmlns:a16="http://schemas.microsoft.com/office/drawing/2014/main" id="{CED83121-8EAC-4A70-8251-9B62840ABEDE}"/>
              </a:ext>
            </a:extLst>
          </p:cNvPr>
          <p:cNvPicPr/>
          <p:nvPr/>
        </p:nvPicPr>
        <p:blipFill>
          <a:blip r:embed="rId4" cstate="print"/>
          <a:srcRect/>
          <a:stretch>
            <a:fillRect/>
          </a:stretch>
        </p:blipFill>
        <p:spPr bwMode="auto">
          <a:xfrm>
            <a:off x="141134" y="583"/>
            <a:ext cx="686450" cy="554943"/>
          </a:xfrm>
          <a:prstGeom prst="rect">
            <a:avLst/>
          </a:prstGeom>
          <a:noFill/>
          <a:ln w="9525">
            <a:noFill/>
            <a:miter lim="800000"/>
            <a:headEnd/>
            <a:tailEnd/>
          </a:ln>
        </p:spPr>
      </p:pic>
    </p:spTree>
    <p:extLst>
      <p:ext uri="{BB962C8B-B14F-4D97-AF65-F5344CB8AC3E}">
        <p14:creationId xmlns:p14="http://schemas.microsoft.com/office/powerpoint/2010/main" val="3179019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0064" y="227424"/>
            <a:ext cx="8662416" cy="954107"/>
          </a:xfrm>
          <a:prstGeom prst="rect">
            <a:avLst/>
          </a:prstGeom>
          <a:noFill/>
        </p:spPr>
        <p:txBody>
          <a:bodyPr wrap="square" lIns="91440" tIns="45720" rIns="91440" bIns="45720">
            <a:spAutoFit/>
          </a:bodyPr>
          <a:lstStyle/>
          <a:p>
            <a:pPr algn="ctr"/>
            <a:r>
              <a:rPr lang="en-IN" sz="2800" b="1" dirty="0" smtClean="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Current </a:t>
            </a:r>
            <a:r>
              <a:rPr lang="en-IN" sz="28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rPr>
              <a:t>AICTE approved intake for B. Tech Courses</a:t>
            </a:r>
            <a:endParaRPr lang="en-US" sz="2800" b="1" dirty="0">
              <a:ln w="1905"/>
              <a:solidFill>
                <a:srgbClr val="7030A0"/>
              </a:solidFill>
              <a:effectLst>
                <a:innerShdw blurRad="69850" dist="43180" dir="5400000">
                  <a:srgbClr val="000000">
                    <a:alpha val="65000"/>
                  </a:srgbClr>
                </a:innerShdw>
              </a:effectLst>
              <a:latin typeface="Segoe UI Black" pitchFamily="34" charset="0"/>
              <a:ea typeface="Segoe UI Black"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58515791"/>
              </p:ext>
            </p:extLst>
          </p:nvPr>
        </p:nvGraphicFramePr>
        <p:xfrm>
          <a:off x="755576" y="1275606"/>
          <a:ext cx="7001158" cy="3316919"/>
        </p:xfrm>
        <a:graphic>
          <a:graphicData uri="http://schemas.openxmlformats.org/drawingml/2006/table">
            <a:tbl>
              <a:tblPr/>
              <a:tblGrid>
                <a:gridCol w="4625429"/>
                <a:gridCol w="2375729"/>
              </a:tblGrid>
              <a:tr h="408626">
                <a:tc>
                  <a:txBody>
                    <a:bodyPr/>
                    <a:lstStyle/>
                    <a:p>
                      <a:pPr algn="ctr"/>
                      <a:r>
                        <a:rPr lang="en-IN" sz="2400" b="1" kern="1200" spc="0" dirty="0">
                          <a:solidFill>
                            <a:srgbClr val="002060"/>
                          </a:solidFill>
                          <a:latin typeface="Times New Roman"/>
                          <a:ea typeface="Times New Roman"/>
                          <a:cs typeface="Times New Roman"/>
                        </a:rPr>
                        <a:t>B.TECH.</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sz="2400" b="1" dirty="0">
                          <a:solidFill>
                            <a:srgbClr val="002060"/>
                          </a:solidFill>
                          <a:effectLst/>
                          <a:latin typeface="Times New Roman" panose="02020603050405020304" pitchFamily="18" charset="0"/>
                          <a:cs typeface="Times New Roman" panose="02020603050405020304" pitchFamily="18" charset="0"/>
                        </a:rPr>
                        <a:t>INTAKE</a:t>
                      </a:r>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4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0" u="none" dirty="0">
                          <a:solidFill>
                            <a:schemeClr val="tx1"/>
                          </a:solidFill>
                          <a:latin typeface="Calibri" panose="020F0502020204030204" pitchFamily="34" charset="0"/>
                        </a:rPr>
                        <a:t>Computer Science &amp; Engineering</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000" b="0" dirty="0">
                          <a:solidFill>
                            <a:schemeClr val="tx1"/>
                          </a:solidFill>
                          <a:latin typeface="Calibri" panose="020F0502020204030204" pitchFamily="34" charset="0"/>
                        </a:rPr>
                        <a:t>180</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347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0" u="none" dirty="0">
                          <a:solidFill>
                            <a:schemeClr val="tx1"/>
                          </a:solidFill>
                          <a:latin typeface="Calibri" panose="020F0502020204030204" pitchFamily="34" charset="0"/>
                        </a:rPr>
                        <a:t>Electronics &amp; Communication Engineering</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000" b="0" dirty="0">
                          <a:solidFill>
                            <a:schemeClr val="tx1"/>
                          </a:solidFill>
                          <a:latin typeface="Calibri" panose="020F0502020204030204" pitchFamily="34" charset="0"/>
                        </a:rPr>
                        <a:t>60</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4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0" u="none" dirty="0" smtClean="0">
                          <a:solidFill>
                            <a:schemeClr val="tx1"/>
                          </a:solidFill>
                          <a:latin typeface="Calibri" panose="020F0502020204030204" pitchFamily="34" charset="0"/>
                        </a:rPr>
                        <a:t>Mechanical </a:t>
                      </a:r>
                      <a:r>
                        <a:rPr lang="en-IN" sz="2000" b="0" u="none" dirty="0">
                          <a:solidFill>
                            <a:schemeClr val="tx1"/>
                          </a:solidFill>
                          <a:latin typeface="Calibri" panose="020F0502020204030204" pitchFamily="34" charset="0"/>
                        </a:rPr>
                        <a:t>Engineering</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sz="2000" b="0" dirty="0">
                          <a:solidFill>
                            <a:schemeClr val="tx1"/>
                          </a:solidFill>
                          <a:latin typeface="Calibri" panose="020F0502020204030204" pitchFamily="34" charset="0"/>
                        </a:rPr>
                        <a:t>6</a:t>
                      </a:r>
                      <a:r>
                        <a:rPr lang="en-IN" sz="2000" b="0" dirty="0" smtClean="0">
                          <a:solidFill>
                            <a:schemeClr val="tx1"/>
                          </a:solidFill>
                          <a:latin typeface="Calibri" panose="020F0502020204030204" pitchFamily="34" charset="0"/>
                        </a:rPr>
                        <a:t>0</a:t>
                      </a:r>
                      <a:endParaRPr lang="en-IN" sz="2000" b="0" dirty="0">
                        <a:solidFill>
                          <a:schemeClr val="tx1"/>
                        </a:solidFill>
                        <a:latin typeface="Calibri" panose="020F050202020403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4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0" u="none" dirty="0" smtClean="0">
                          <a:solidFill>
                            <a:schemeClr val="tx1"/>
                          </a:solidFill>
                          <a:latin typeface="Calibri" panose="020F0502020204030204" pitchFamily="34" charset="0"/>
                        </a:rPr>
                        <a:t>Computer Science &amp; </a:t>
                      </a:r>
                      <a:r>
                        <a:rPr lang="en-IN" sz="2000" b="0" u="none" dirty="0" err="1" smtClean="0">
                          <a:solidFill>
                            <a:schemeClr val="tx1"/>
                          </a:solidFill>
                          <a:latin typeface="Calibri" panose="020F0502020204030204" pitchFamily="34" charset="0"/>
                        </a:rPr>
                        <a:t>Engg</a:t>
                      </a:r>
                      <a:r>
                        <a:rPr lang="en-IN" sz="2000" b="0" u="none" dirty="0" smtClean="0">
                          <a:solidFill>
                            <a:schemeClr val="tx1"/>
                          </a:solidFill>
                          <a:latin typeface="Calibri" panose="020F0502020204030204" pitchFamily="34" charset="0"/>
                        </a:rPr>
                        <a:t>. (AI </a:t>
                      </a:r>
                      <a:r>
                        <a:rPr lang="en-IN" sz="2000" b="0" u="none" dirty="0">
                          <a:solidFill>
                            <a:schemeClr val="tx1"/>
                          </a:solidFill>
                          <a:latin typeface="Calibri" panose="020F0502020204030204" pitchFamily="34" charset="0"/>
                        </a:rPr>
                        <a:t>&amp; </a:t>
                      </a:r>
                      <a:r>
                        <a:rPr lang="en-IN" sz="2000" b="0" u="none" dirty="0" smtClean="0">
                          <a:solidFill>
                            <a:schemeClr val="tx1"/>
                          </a:solidFill>
                          <a:latin typeface="Calibri" panose="020F0502020204030204" pitchFamily="34" charset="0"/>
                        </a:rPr>
                        <a:t>ML)</a:t>
                      </a:r>
                      <a:endParaRPr lang="en-IN" sz="2000" b="0" u="none" dirty="0">
                        <a:solidFill>
                          <a:schemeClr val="tx1"/>
                        </a:solidFill>
                        <a:latin typeface="Calibri" panose="020F050202020403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000" b="0" dirty="0">
                          <a:solidFill>
                            <a:schemeClr val="tx1"/>
                          </a:solidFill>
                          <a:latin typeface="Calibri" panose="020F0502020204030204" pitchFamily="34" charset="0"/>
                        </a:rPr>
                        <a:t>30</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4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0" u="none" dirty="0" smtClean="0">
                          <a:solidFill>
                            <a:schemeClr val="tx1"/>
                          </a:solidFill>
                          <a:latin typeface="Calibri" panose="020F0502020204030204" pitchFamily="34" charset="0"/>
                        </a:rPr>
                        <a:t>Civil </a:t>
                      </a:r>
                      <a:r>
                        <a:rPr lang="en-IN" sz="2000" b="0" u="none" dirty="0">
                          <a:solidFill>
                            <a:schemeClr val="tx1"/>
                          </a:solidFill>
                          <a:latin typeface="Calibri" panose="020F0502020204030204" pitchFamily="34" charset="0"/>
                        </a:rPr>
                        <a:t>Engineering</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000" b="0" dirty="0">
                          <a:solidFill>
                            <a:schemeClr val="tx1"/>
                          </a:solidFill>
                          <a:latin typeface="Calibri" panose="020F0502020204030204" pitchFamily="34" charset="0"/>
                        </a:rPr>
                        <a:t>3</a:t>
                      </a:r>
                      <a:r>
                        <a:rPr lang="en-IN" sz="2000" b="0" dirty="0" smtClean="0">
                          <a:solidFill>
                            <a:schemeClr val="tx1"/>
                          </a:solidFill>
                          <a:latin typeface="Calibri" panose="020F0502020204030204" pitchFamily="34" charset="0"/>
                        </a:rPr>
                        <a:t>0</a:t>
                      </a:r>
                      <a:endParaRPr lang="en-IN" sz="2000" b="0" dirty="0">
                        <a:solidFill>
                          <a:schemeClr val="tx1"/>
                        </a:solidFill>
                        <a:latin typeface="Calibri" panose="020F050202020403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4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0" u="none" dirty="0" smtClean="0">
                          <a:solidFill>
                            <a:schemeClr val="tx1"/>
                          </a:solidFill>
                          <a:latin typeface="Calibri" panose="020F0502020204030204" pitchFamily="34" charset="0"/>
                        </a:rPr>
                        <a:t>Electrical </a:t>
                      </a:r>
                      <a:r>
                        <a:rPr lang="en-IN" sz="2000" b="0" u="none" dirty="0">
                          <a:solidFill>
                            <a:schemeClr val="tx1"/>
                          </a:solidFill>
                          <a:latin typeface="Calibri" panose="020F0502020204030204" pitchFamily="34" charset="0"/>
                        </a:rPr>
                        <a:t>Engineering</a:t>
                      </a: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000" b="0" dirty="0">
                          <a:solidFill>
                            <a:schemeClr val="tx1"/>
                          </a:solidFill>
                          <a:latin typeface="Calibri" panose="020F0502020204030204" pitchFamily="34" charset="0"/>
                        </a:rPr>
                        <a:t>3</a:t>
                      </a:r>
                      <a:r>
                        <a:rPr lang="en-IN" sz="2000" b="0" dirty="0" smtClean="0">
                          <a:solidFill>
                            <a:schemeClr val="tx1"/>
                          </a:solidFill>
                          <a:latin typeface="Calibri" panose="020F0502020204030204" pitchFamily="34" charset="0"/>
                        </a:rPr>
                        <a:t>0</a:t>
                      </a:r>
                      <a:endParaRPr lang="en-IN" sz="2000" b="0" dirty="0">
                        <a:solidFill>
                          <a:schemeClr val="tx1"/>
                        </a:solidFill>
                        <a:latin typeface="Calibri" panose="020F050202020403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4041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1" u="none" dirty="0" smtClean="0">
                          <a:solidFill>
                            <a:schemeClr val="tx1"/>
                          </a:solidFill>
                          <a:latin typeface="Calibri" panose="020F0502020204030204" pitchFamily="34" charset="0"/>
                        </a:rPr>
                        <a:t>Total Intake</a:t>
                      </a:r>
                      <a:endParaRPr lang="en-IN" sz="2000" b="1" u="none" dirty="0">
                        <a:solidFill>
                          <a:schemeClr val="tx1"/>
                        </a:solidFill>
                        <a:latin typeface="Calibri" panose="020F050202020403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ctr"/>
                      <a:r>
                        <a:rPr lang="en-IN" sz="2000" b="1" dirty="0" smtClean="0">
                          <a:solidFill>
                            <a:schemeClr val="tx1"/>
                          </a:solidFill>
                          <a:latin typeface="Calibri" panose="020F0502020204030204" pitchFamily="34" charset="0"/>
                        </a:rPr>
                        <a:t>390</a:t>
                      </a:r>
                      <a:endParaRPr lang="en-IN" sz="2000" b="1" dirty="0">
                        <a:solidFill>
                          <a:schemeClr val="tx1"/>
                        </a:solidFill>
                        <a:latin typeface="Calibri" panose="020F0502020204030204" pitchFamily="34" charset="0"/>
                      </a:endParaRPr>
                    </a:p>
                  </a:txBody>
                  <a:tcP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bl>
          </a:graphicData>
        </a:graphic>
      </p:graphicFrame>
      <p:sp>
        <p:nvSpPr>
          <p:cNvPr id="4" name="Slide Number Placeholder 3"/>
          <p:cNvSpPr>
            <a:spLocks noGrp="1"/>
          </p:cNvSpPr>
          <p:nvPr>
            <p:ph type="sldNum" sz="quarter" idx="12"/>
          </p:nvPr>
        </p:nvSpPr>
        <p:spPr/>
        <p:txBody>
          <a:bodyPr/>
          <a:lstStyle/>
          <a:p>
            <a:fld id="{6F42FDE4-A7DD-41A7-A0A6-9B649FB43336}" type="slidenum">
              <a:rPr kumimoji="0" lang="en-US" smtClean="0"/>
              <a:pPr/>
              <a:t>9</a:t>
            </a:fld>
            <a:endParaRPr kumimoji="0" lang="en-US" dirty="0"/>
          </a:p>
        </p:txBody>
      </p:sp>
      <p:pic>
        <p:nvPicPr>
          <p:cNvPr id="6" name="Picture 5">
            <a:extLst>
              <a:ext uri="{FF2B5EF4-FFF2-40B4-BE49-F238E27FC236}">
                <a16:creationId xmlns="" xmlns:a16="http://schemas.microsoft.com/office/drawing/2014/main" id="{CED83121-8EAC-4A70-8251-9B62840ABEDE}"/>
              </a:ext>
            </a:extLst>
          </p:cNvPr>
          <p:cNvPicPr/>
          <p:nvPr/>
        </p:nvPicPr>
        <p:blipFill>
          <a:blip r:embed="rId2" cstate="print"/>
          <a:srcRect/>
          <a:stretch>
            <a:fillRect/>
          </a:stretch>
        </p:blipFill>
        <p:spPr bwMode="auto">
          <a:xfrm>
            <a:off x="141134" y="583"/>
            <a:ext cx="686450" cy="554943"/>
          </a:xfrm>
          <a:prstGeom prst="rect">
            <a:avLst/>
          </a:prstGeom>
          <a:noFill/>
          <a:ln w="9525">
            <a:noFill/>
            <a:miter lim="800000"/>
            <a:headEnd/>
            <a:tailEnd/>
          </a:ln>
        </p:spPr>
      </p:pic>
    </p:spTree>
    <p:extLst>
      <p:ext uri="{BB962C8B-B14F-4D97-AF65-F5344CB8AC3E}">
        <p14:creationId xmlns:p14="http://schemas.microsoft.com/office/powerpoint/2010/main" val="291065649"/>
      </p:ext>
    </p:extLst>
  </p:cSld>
  <p:clrMapOvr>
    <a:masterClrMapping/>
  </p:clrMapOvr>
  <p:transition>
    <p:dissolve/>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14822</TotalTime>
  <Words>4052</Words>
  <Application>Microsoft Office PowerPoint</Application>
  <PresentationFormat>On-screen Show (16:9)</PresentationFormat>
  <Paragraphs>904</Paragraphs>
  <Slides>48</Slides>
  <Notes>20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48</vt:i4>
      </vt:variant>
    </vt:vector>
  </HeadingPairs>
  <TitlesOfParts>
    <vt:vector size="69" baseType="lpstr">
      <vt:lpstr>宋体</vt:lpstr>
      <vt:lpstr>Arial</vt:lpstr>
      <vt:lpstr>Calibri</vt:lpstr>
      <vt:lpstr>Century Schoolbook</vt:lpstr>
      <vt:lpstr>Engravers MT</vt:lpstr>
      <vt:lpstr>Eras Bold ITC</vt:lpstr>
      <vt:lpstr>Helvetica</vt:lpstr>
      <vt:lpstr>Mangal</vt:lpstr>
      <vt:lpstr>Modern No. 20</vt:lpstr>
      <vt:lpstr>Mongolian Baiti</vt:lpstr>
      <vt:lpstr>Quattrocento Sans</vt:lpstr>
      <vt:lpstr>Roboto</vt:lpstr>
      <vt:lpstr>Rockwell</vt:lpstr>
      <vt:lpstr>Segoe UI Black</vt:lpstr>
      <vt:lpstr>Showcard Gothic</vt:lpstr>
      <vt:lpstr>Times New Roman</vt:lpstr>
      <vt:lpstr>Utsaah</vt:lpstr>
      <vt:lpstr>Wingdings</vt:lpstr>
      <vt:lpstr>Wingdings 2</vt:lpstr>
      <vt:lpstr>Custom Design</vt: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dc:creator>
  <cp:lastModifiedBy>Group of Institutions</cp:lastModifiedBy>
  <cp:revision>972</cp:revision>
  <cp:lastPrinted>2021-04-17T09:51:10Z</cp:lastPrinted>
  <dcterms:created xsi:type="dcterms:W3CDTF">2006-08-16T00:00:00Z</dcterms:created>
  <dcterms:modified xsi:type="dcterms:W3CDTF">2021-09-16T13:46:19Z</dcterms:modified>
</cp:coreProperties>
</file>