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337" r:id="rId3"/>
    <p:sldId id="336" r:id="rId4"/>
    <p:sldId id="335" r:id="rId5"/>
    <p:sldId id="293" r:id="rId6"/>
    <p:sldId id="338" r:id="rId7"/>
    <p:sldId id="258" r:id="rId8"/>
    <p:sldId id="259" r:id="rId9"/>
    <p:sldId id="312" r:id="rId10"/>
    <p:sldId id="265" r:id="rId11"/>
    <p:sldId id="268" r:id="rId12"/>
    <p:sldId id="270" r:id="rId13"/>
    <p:sldId id="348" r:id="rId14"/>
    <p:sldId id="347" r:id="rId15"/>
    <p:sldId id="349" r:id="rId16"/>
    <p:sldId id="274" r:id="rId17"/>
    <p:sldId id="346" r:id="rId18"/>
    <p:sldId id="283" r:id="rId19"/>
    <p:sldId id="285" r:id="rId20"/>
    <p:sldId id="287" r:id="rId21"/>
    <p:sldId id="339" r:id="rId22"/>
    <p:sldId id="269" r:id="rId23"/>
    <p:sldId id="320" r:id="rId24"/>
    <p:sldId id="321" r:id="rId25"/>
    <p:sldId id="322" r:id="rId26"/>
    <p:sldId id="323" r:id="rId27"/>
    <p:sldId id="324" r:id="rId28"/>
    <p:sldId id="326" r:id="rId29"/>
    <p:sldId id="327" r:id="rId30"/>
    <p:sldId id="328" r:id="rId31"/>
    <p:sldId id="329" r:id="rId32"/>
    <p:sldId id="330" r:id="rId33"/>
    <p:sldId id="331" r:id="rId34"/>
    <p:sldId id="332" r:id="rId35"/>
    <p:sldId id="297" r:id="rId36"/>
    <p:sldId id="298" r:id="rId37"/>
    <p:sldId id="301" r:id="rId38"/>
    <p:sldId id="302" r:id="rId39"/>
    <p:sldId id="304" r:id="rId40"/>
    <p:sldId id="306" r:id="rId41"/>
    <p:sldId id="307" r:id="rId42"/>
    <p:sldId id="308" r:id="rId43"/>
    <p:sldId id="309" r:id="rId44"/>
    <p:sldId id="310" r:id="rId45"/>
    <p:sldId id="311" r:id="rId46"/>
    <p:sldId id="314" r:id="rId47"/>
    <p:sldId id="333" r:id="rId48"/>
    <p:sldId id="334" r:id="rId49"/>
    <p:sldId id="342" r:id="rId50"/>
    <p:sldId id="315" r:id="rId51"/>
    <p:sldId id="344" r:id="rId52"/>
    <p:sldId id="341" r:id="rId53"/>
    <p:sldId id="317"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44" autoAdjust="0"/>
    <p:restoredTop sz="94673" autoAdjust="0"/>
  </p:normalViewPr>
  <p:slideViewPr>
    <p:cSldViewPr>
      <p:cViewPr>
        <p:scale>
          <a:sx n="60" d="100"/>
          <a:sy n="60" d="100"/>
        </p:scale>
        <p:origin x="-154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O%20attain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O%20attain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BA\Placement\placement%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lacement%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PO &amp; PSO Attaninment Level </a:t>
            </a:r>
          </a:p>
        </c:rich>
      </c:tx>
      <c:layout>
        <c:manualLayout>
          <c:xMode val="edge"/>
          <c:yMode val="edge"/>
          <c:x val="0.33023528394252083"/>
          <c:y val="6.6149407813052397E-2"/>
        </c:manualLayout>
      </c:layout>
    </c:title>
    <c:plotArea>
      <c:layout>
        <c:manualLayout>
          <c:layoutTarget val="inner"/>
          <c:xMode val="edge"/>
          <c:yMode val="edge"/>
          <c:x val="4.4134674223002941E-2"/>
          <c:y val="0.18594201379371444"/>
          <c:w val="0.93840513052277164"/>
          <c:h val="0.68121454479636456"/>
        </c:manualLayout>
      </c:layout>
      <c:barChart>
        <c:barDir val="col"/>
        <c:grouping val="clustered"/>
        <c:ser>
          <c:idx val="0"/>
          <c:order val="0"/>
          <c:tx>
            <c:strRef>
              <c:f>Sheet5!$A$6</c:f>
              <c:strCache>
                <c:ptCount val="1"/>
                <c:pt idx="0">
                  <c:v>Total Attainment</c:v>
                </c:pt>
              </c:strCache>
            </c:strRef>
          </c:tx>
          <c:dLbls>
            <c:txPr>
              <a:bodyPr/>
              <a:lstStyle/>
              <a:p>
                <a:pPr>
                  <a:defRPr sz="1200">
                    <a:latin typeface="Arial" pitchFamily="34" charset="0"/>
                    <a:cs typeface="Arial" pitchFamily="34" charset="0"/>
                  </a:defRPr>
                </a:pPr>
                <a:endParaRPr lang="en-US"/>
              </a:p>
            </c:txPr>
            <c:showVal val="1"/>
          </c:dLbls>
          <c:cat>
            <c:strRef>
              <c:f>Sheet5!$B$5:$P$5</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Sheet5!$B$6:$P$6</c:f>
              <c:numCache>
                <c:formatCode>General</c:formatCode>
                <c:ptCount val="15"/>
                <c:pt idx="0">
                  <c:v>1.9400000000000011</c:v>
                </c:pt>
                <c:pt idx="1">
                  <c:v>1.7000000000000048</c:v>
                </c:pt>
                <c:pt idx="2">
                  <c:v>1.7000000000000048</c:v>
                </c:pt>
                <c:pt idx="3">
                  <c:v>1.62</c:v>
                </c:pt>
                <c:pt idx="4">
                  <c:v>1.55</c:v>
                </c:pt>
                <c:pt idx="5">
                  <c:v>1.45</c:v>
                </c:pt>
                <c:pt idx="6">
                  <c:v>1.43</c:v>
                </c:pt>
                <c:pt idx="7">
                  <c:v>1.6800000000000059</c:v>
                </c:pt>
                <c:pt idx="8">
                  <c:v>1.42</c:v>
                </c:pt>
                <c:pt idx="9">
                  <c:v>1.41</c:v>
                </c:pt>
                <c:pt idx="10">
                  <c:v>1.56</c:v>
                </c:pt>
                <c:pt idx="11">
                  <c:v>1.56</c:v>
                </c:pt>
                <c:pt idx="12">
                  <c:v>2</c:v>
                </c:pt>
                <c:pt idx="13">
                  <c:v>1.81</c:v>
                </c:pt>
                <c:pt idx="14">
                  <c:v>1.7400000000000053</c:v>
                </c:pt>
              </c:numCache>
            </c:numRef>
          </c:val>
        </c:ser>
        <c:dLbls>
          <c:showVal val="1"/>
        </c:dLbls>
        <c:axId val="95036160"/>
        <c:axId val="95037696"/>
      </c:barChart>
      <c:catAx>
        <c:axId val="95036160"/>
        <c:scaling>
          <c:orientation val="minMax"/>
        </c:scaling>
        <c:axPos val="b"/>
        <c:tickLblPos val="nextTo"/>
        <c:txPr>
          <a:bodyPr/>
          <a:lstStyle/>
          <a:p>
            <a:pPr>
              <a:defRPr sz="1200">
                <a:latin typeface="Arial" pitchFamily="34" charset="0"/>
                <a:cs typeface="Arial" pitchFamily="34" charset="0"/>
              </a:defRPr>
            </a:pPr>
            <a:endParaRPr lang="en-US"/>
          </a:p>
        </c:txPr>
        <c:crossAx val="95037696"/>
        <c:crosses val="autoZero"/>
        <c:auto val="1"/>
        <c:lblAlgn val="ctr"/>
        <c:lblOffset val="100"/>
      </c:catAx>
      <c:valAx>
        <c:axId val="95037696"/>
        <c:scaling>
          <c:orientation val="minMax"/>
        </c:scaling>
        <c:delete val="1"/>
        <c:axPos val="l"/>
        <c:title>
          <c:tx>
            <c:rich>
              <a:bodyPr rot="-5400000" vert="horz"/>
              <a:lstStyle/>
              <a:p>
                <a:pPr>
                  <a:defRPr/>
                </a:pPr>
                <a:r>
                  <a:rPr lang="en-US" sz="1200" dirty="0">
                    <a:latin typeface="Arial" pitchFamily="34" charset="0"/>
                    <a:cs typeface="Arial" pitchFamily="34" charset="0"/>
                  </a:rPr>
                  <a:t>Attainment</a:t>
                </a:r>
                <a:r>
                  <a:rPr lang="en-US" sz="1200" baseline="0" dirty="0">
                    <a:latin typeface="Arial" pitchFamily="34" charset="0"/>
                    <a:cs typeface="Arial" pitchFamily="34" charset="0"/>
                  </a:rPr>
                  <a:t> Level</a:t>
                </a:r>
                <a:endParaRPr lang="en-US" sz="1200" dirty="0">
                  <a:latin typeface="Arial" pitchFamily="34" charset="0"/>
                  <a:cs typeface="Arial" pitchFamily="34" charset="0"/>
                </a:endParaRPr>
              </a:p>
            </c:rich>
          </c:tx>
          <c:layout>
            <c:manualLayout>
              <c:xMode val="edge"/>
              <c:yMode val="edge"/>
              <c:x val="1.8803287196859326E-2"/>
              <c:y val="0.39498423417411455"/>
            </c:manualLayout>
          </c:layout>
        </c:title>
        <c:numFmt formatCode="General" sourceLinked="1"/>
        <c:tickLblPos val="none"/>
        <c:crossAx val="95036160"/>
        <c:crosses val="autoZero"/>
        <c:crossBetween val="between"/>
      </c:valAx>
    </c:plotArea>
    <c:plotVisOnly val="1"/>
  </c:chart>
  <c:spPr>
    <a:ln>
      <a:solidFill>
        <a:srgbClr val="0000CC"/>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8874828522635016E-2"/>
          <c:y val="0.11372992569015361"/>
          <c:w val="0.92482898924008694"/>
          <c:h val="0.78128212417687659"/>
        </c:manualLayout>
      </c:layout>
      <c:barChart>
        <c:barDir val="col"/>
        <c:grouping val="clustered"/>
        <c:ser>
          <c:idx val="0"/>
          <c:order val="0"/>
          <c:tx>
            <c:strRef>
              <c:f>'2015-19'!$A$3</c:f>
              <c:strCache>
                <c:ptCount val="1"/>
                <c:pt idx="0">
                  <c:v>Target Level</c:v>
                </c:pt>
              </c:strCache>
            </c:strRef>
          </c:tx>
          <c:dLbls>
            <c:txPr>
              <a:bodyPr/>
              <a:lstStyle/>
              <a:p>
                <a:pPr>
                  <a:defRPr>
                    <a:latin typeface="Arial" pitchFamily="34" charset="0"/>
                    <a:cs typeface="Arial" pitchFamily="34" charset="0"/>
                  </a:defRPr>
                </a:pPr>
                <a:endParaRPr lang="en-US"/>
              </a:p>
            </c:txPr>
            <c:showVal val="1"/>
          </c:dLbls>
          <c:cat>
            <c:strRef>
              <c:f>'2015-19'!$B$2:$P$2</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'2015-19'!$B$3:$P$3</c:f>
              <c:numCache>
                <c:formatCode>General</c:formatCode>
                <c:ptCount val="15"/>
                <c:pt idx="0">
                  <c:v>1.9200000000000021</c:v>
                </c:pt>
                <c:pt idx="1">
                  <c:v>1.71</c:v>
                </c:pt>
                <c:pt idx="2">
                  <c:v>1.74</c:v>
                </c:pt>
                <c:pt idx="3">
                  <c:v>1.6800000000000059</c:v>
                </c:pt>
                <c:pt idx="4">
                  <c:v>1.6500000000000001</c:v>
                </c:pt>
                <c:pt idx="5">
                  <c:v>1.3800000000000001</c:v>
                </c:pt>
                <c:pt idx="6">
                  <c:v>1.3800000000000001</c:v>
                </c:pt>
                <c:pt idx="7">
                  <c:v>1.56</c:v>
                </c:pt>
                <c:pt idx="8">
                  <c:v>1.5</c:v>
                </c:pt>
                <c:pt idx="9">
                  <c:v>1.5</c:v>
                </c:pt>
                <c:pt idx="10">
                  <c:v>1.5</c:v>
                </c:pt>
                <c:pt idx="11">
                  <c:v>1.53</c:v>
                </c:pt>
                <c:pt idx="12">
                  <c:v>1.9800000000000066</c:v>
                </c:pt>
                <c:pt idx="13">
                  <c:v>1.8</c:v>
                </c:pt>
                <c:pt idx="14">
                  <c:v>1.74</c:v>
                </c:pt>
              </c:numCache>
            </c:numRef>
          </c:val>
        </c:ser>
        <c:ser>
          <c:idx val="1"/>
          <c:order val="1"/>
          <c:tx>
            <c:strRef>
              <c:f>'2015-19'!$A$4</c:f>
              <c:strCache>
                <c:ptCount val="1"/>
                <c:pt idx="0">
                  <c:v>Attainment Level (2015-19)</c:v>
                </c:pt>
              </c:strCache>
            </c:strRef>
          </c:tx>
          <c:dLbls>
            <c:txPr>
              <a:bodyPr/>
              <a:lstStyle/>
              <a:p>
                <a:pPr>
                  <a:defRPr>
                    <a:latin typeface="Arial" pitchFamily="34" charset="0"/>
                    <a:cs typeface="Arial" pitchFamily="34" charset="0"/>
                  </a:defRPr>
                </a:pPr>
                <a:endParaRPr lang="en-US"/>
              </a:p>
            </c:txPr>
            <c:showVal val="1"/>
          </c:dLbls>
          <c:cat>
            <c:strRef>
              <c:f>'2015-19'!$B$2:$P$2</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'2015-19'!$B$4:$P$4</c:f>
              <c:numCache>
                <c:formatCode>General</c:formatCode>
                <c:ptCount val="15"/>
                <c:pt idx="0">
                  <c:v>1.9400000000000059</c:v>
                </c:pt>
                <c:pt idx="1">
                  <c:v>1.7</c:v>
                </c:pt>
                <c:pt idx="2">
                  <c:v>1.7</c:v>
                </c:pt>
                <c:pt idx="3">
                  <c:v>1.62</c:v>
                </c:pt>
                <c:pt idx="4">
                  <c:v>1.55</c:v>
                </c:pt>
                <c:pt idx="5">
                  <c:v>1.45</c:v>
                </c:pt>
                <c:pt idx="6">
                  <c:v>1.43</c:v>
                </c:pt>
                <c:pt idx="7">
                  <c:v>1.6800000000000059</c:v>
                </c:pt>
                <c:pt idx="8">
                  <c:v>1.42</c:v>
                </c:pt>
                <c:pt idx="9">
                  <c:v>1.41</c:v>
                </c:pt>
                <c:pt idx="10">
                  <c:v>1.56</c:v>
                </c:pt>
                <c:pt idx="11">
                  <c:v>1.56</c:v>
                </c:pt>
                <c:pt idx="12">
                  <c:v>2</c:v>
                </c:pt>
                <c:pt idx="13">
                  <c:v>1.81</c:v>
                </c:pt>
                <c:pt idx="14">
                  <c:v>1.74</c:v>
                </c:pt>
              </c:numCache>
            </c:numRef>
          </c:val>
        </c:ser>
        <c:dLbls>
          <c:showVal val="1"/>
        </c:dLbls>
        <c:gapWidth val="35"/>
        <c:axId val="95079040"/>
        <c:axId val="95089024"/>
      </c:barChart>
      <c:catAx>
        <c:axId val="95079040"/>
        <c:scaling>
          <c:orientation val="minMax"/>
        </c:scaling>
        <c:axPos val="b"/>
        <c:tickLblPos val="nextTo"/>
        <c:txPr>
          <a:bodyPr/>
          <a:lstStyle/>
          <a:p>
            <a:pPr>
              <a:defRPr>
                <a:latin typeface="Arial" pitchFamily="34" charset="0"/>
                <a:cs typeface="Arial" pitchFamily="34" charset="0"/>
              </a:defRPr>
            </a:pPr>
            <a:endParaRPr lang="en-US"/>
          </a:p>
        </c:txPr>
        <c:crossAx val="95089024"/>
        <c:crosses val="autoZero"/>
        <c:auto val="1"/>
        <c:lblAlgn val="ctr"/>
        <c:lblOffset val="100"/>
      </c:catAx>
      <c:valAx>
        <c:axId val="95089024"/>
        <c:scaling>
          <c:orientation val="minMax"/>
        </c:scaling>
        <c:axPos val="l"/>
        <c:title>
          <c:tx>
            <c:rich>
              <a:bodyPr rot="-5400000" vert="horz"/>
              <a:lstStyle/>
              <a:p>
                <a:pPr>
                  <a:defRPr sz="1200">
                    <a:latin typeface="Times New Roman" pitchFamily="18" charset="0"/>
                    <a:cs typeface="Times New Roman" pitchFamily="18" charset="0"/>
                  </a:defRPr>
                </a:pPr>
                <a:r>
                  <a:rPr lang="en-US" sz="1200" dirty="0">
                    <a:latin typeface="Arial" pitchFamily="34" charset="0"/>
                    <a:cs typeface="Arial" pitchFamily="34" charset="0"/>
                  </a:rPr>
                  <a:t>Attainment Level </a:t>
                </a:r>
              </a:p>
            </c:rich>
          </c:tx>
          <c:layout/>
        </c:title>
        <c:numFmt formatCode="General" sourceLinked="1"/>
        <c:tickLblPos val="nextTo"/>
        <c:txPr>
          <a:bodyPr/>
          <a:lstStyle/>
          <a:p>
            <a:pPr>
              <a:defRPr>
                <a:latin typeface="Arial" pitchFamily="34" charset="0"/>
                <a:cs typeface="Arial" pitchFamily="34" charset="0"/>
              </a:defRPr>
            </a:pPr>
            <a:endParaRPr lang="en-US"/>
          </a:p>
        </c:txPr>
        <c:crossAx val="95079040"/>
        <c:crosses val="autoZero"/>
        <c:crossBetween val="between"/>
      </c:valAx>
    </c:plotArea>
    <c:legend>
      <c:legendPos val="t"/>
      <c:layout/>
      <c:txPr>
        <a:bodyPr/>
        <a:lstStyle/>
        <a:p>
          <a:pPr>
            <a:defRPr sz="1600">
              <a:latin typeface="Arial" pitchFamily="34" charset="0"/>
              <a:cs typeface="Arial" pitchFamily="34" charset="0"/>
            </a:defRPr>
          </a:pPr>
          <a:endParaRPr lang="en-US"/>
        </a:p>
      </c:txPr>
    </c:legend>
    <c:plotVisOnly val="1"/>
  </c:chart>
  <c:spPr>
    <a:ln w="19050">
      <a:solidFill>
        <a:srgbClr val="0000CC"/>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6702128652351284E-2"/>
          <c:y val="7.2764987614227949E-2"/>
          <c:w val="0.55042659368963298"/>
          <c:h val="0.81371855211408772"/>
        </c:manualLayout>
      </c:layout>
      <c:barChart>
        <c:barDir val="col"/>
        <c:grouping val="stacked"/>
        <c:ser>
          <c:idx val="0"/>
          <c:order val="0"/>
          <c:tx>
            <c:strRef>
              <c:f>'option 2'!$A$4</c:f>
              <c:strCache>
                <c:ptCount val="1"/>
                <c:pt idx="0">
                  <c:v>No. Of students placed in companies </c:v>
                </c:pt>
              </c:strCache>
            </c:strRef>
          </c:tx>
          <c:dLbls>
            <c:txPr>
              <a:bodyPr/>
              <a:lstStyle/>
              <a:p>
                <a:pPr>
                  <a:defRPr sz="1200">
                    <a:latin typeface="Arial" pitchFamily="34" charset="0"/>
                    <a:cs typeface="Arial" pitchFamily="34" charset="0"/>
                  </a:defRPr>
                </a:pPr>
                <a:endParaRPr lang="en-US"/>
              </a:p>
            </c:txPr>
            <c:showVal val="1"/>
          </c:dLbls>
          <c:cat>
            <c:strRef>
              <c:f>'option 2'!$B$2:$D$3</c:f>
              <c:strCache>
                <c:ptCount val="3"/>
                <c:pt idx="0">
                  <c:v>LYG (2015-16)</c:v>
                </c:pt>
                <c:pt idx="1">
                  <c:v>LYGm1 (2014-15)</c:v>
                </c:pt>
                <c:pt idx="2">
                  <c:v>LYGm2 (2013-14)</c:v>
                </c:pt>
              </c:strCache>
            </c:strRef>
          </c:cat>
          <c:val>
            <c:numRef>
              <c:f>'option 2'!$B$4:$D$4</c:f>
              <c:numCache>
                <c:formatCode>General</c:formatCode>
                <c:ptCount val="3"/>
                <c:pt idx="0">
                  <c:v>59</c:v>
                </c:pt>
                <c:pt idx="1">
                  <c:v>52</c:v>
                </c:pt>
                <c:pt idx="2">
                  <c:v>84</c:v>
                </c:pt>
              </c:numCache>
            </c:numRef>
          </c:val>
        </c:ser>
        <c:ser>
          <c:idx val="1"/>
          <c:order val="1"/>
          <c:tx>
            <c:strRef>
              <c:f>'option 2'!$A$5</c:f>
              <c:strCache>
                <c:ptCount val="1"/>
                <c:pt idx="0">
                  <c:v>No. of students admitted to higher studies </c:v>
                </c:pt>
              </c:strCache>
            </c:strRef>
          </c:tx>
          <c:dLbls>
            <c:txPr>
              <a:bodyPr/>
              <a:lstStyle/>
              <a:p>
                <a:pPr>
                  <a:defRPr sz="1200">
                    <a:latin typeface="Arial" pitchFamily="34" charset="0"/>
                    <a:cs typeface="Arial" pitchFamily="34" charset="0"/>
                  </a:defRPr>
                </a:pPr>
                <a:endParaRPr lang="en-US"/>
              </a:p>
            </c:txPr>
            <c:showVal val="1"/>
          </c:dLbls>
          <c:cat>
            <c:strRef>
              <c:f>'option 2'!$B$2:$D$3</c:f>
              <c:strCache>
                <c:ptCount val="3"/>
                <c:pt idx="0">
                  <c:v>LYG (2015-16)</c:v>
                </c:pt>
                <c:pt idx="1">
                  <c:v>LYGm1 (2014-15)</c:v>
                </c:pt>
                <c:pt idx="2">
                  <c:v>LYGm2 (2013-14)</c:v>
                </c:pt>
              </c:strCache>
            </c:strRef>
          </c:cat>
          <c:val>
            <c:numRef>
              <c:f>'option 2'!$B$5:$D$5</c:f>
              <c:numCache>
                <c:formatCode>General</c:formatCode>
                <c:ptCount val="3"/>
                <c:pt idx="0">
                  <c:v>6</c:v>
                </c:pt>
                <c:pt idx="1">
                  <c:v>4</c:v>
                </c:pt>
                <c:pt idx="2">
                  <c:v>12</c:v>
                </c:pt>
              </c:numCache>
            </c:numRef>
          </c:val>
        </c:ser>
        <c:ser>
          <c:idx val="2"/>
          <c:order val="2"/>
          <c:tx>
            <c:strRef>
              <c:f>'option 2'!$A$6</c:f>
              <c:strCache>
                <c:ptCount val="1"/>
                <c:pt idx="0">
                  <c:v>No. of students turned entrepreneur </c:v>
                </c:pt>
              </c:strCache>
            </c:strRef>
          </c:tx>
          <c:dLbls>
            <c:delete val="1"/>
          </c:dLbls>
          <c:cat>
            <c:strRef>
              <c:f>'option 2'!$B$2:$D$3</c:f>
              <c:strCache>
                <c:ptCount val="3"/>
                <c:pt idx="0">
                  <c:v>LYG (2015-16)</c:v>
                </c:pt>
                <c:pt idx="1">
                  <c:v>LYGm1 (2014-15)</c:v>
                </c:pt>
                <c:pt idx="2">
                  <c:v>LYGm2 (2013-14)</c:v>
                </c:pt>
              </c:strCache>
            </c:strRef>
          </c:cat>
          <c:val>
            <c:numRef>
              <c:f>'option 2'!$B$6:$D$6</c:f>
              <c:numCache>
                <c:formatCode>General</c:formatCode>
                <c:ptCount val="3"/>
                <c:pt idx="0">
                  <c:v>0</c:v>
                </c:pt>
                <c:pt idx="1">
                  <c:v>1</c:v>
                </c:pt>
                <c:pt idx="2">
                  <c:v>0</c:v>
                </c:pt>
              </c:numCache>
            </c:numRef>
          </c:val>
        </c:ser>
        <c:dLbls>
          <c:showVal val="1"/>
        </c:dLbls>
        <c:overlap val="100"/>
        <c:axId val="95582848"/>
        <c:axId val="95592832"/>
      </c:barChart>
      <c:catAx>
        <c:axId val="95582848"/>
        <c:scaling>
          <c:orientation val="minMax"/>
        </c:scaling>
        <c:axPos val="b"/>
        <c:tickLblPos val="nextTo"/>
        <c:txPr>
          <a:bodyPr/>
          <a:lstStyle/>
          <a:p>
            <a:pPr>
              <a:defRPr sz="1200">
                <a:latin typeface="Arial" pitchFamily="34" charset="0"/>
                <a:cs typeface="Arial" pitchFamily="34" charset="0"/>
              </a:defRPr>
            </a:pPr>
            <a:endParaRPr lang="en-US"/>
          </a:p>
        </c:txPr>
        <c:crossAx val="95592832"/>
        <c:crosses val="autoZero"/>
        <c:auto val="1"/>
        <c:lblAlgn val="ctr"/>
        <c:lblOffset val="100"/>
      </c:catAx>
      <c:valAx>
        <c:axId val="95592832"/>
        <c:scaling>
          <c:orientation val="minMax"/>
          <c:max val="100"/>
        </c:scaling>
        <c:axPos val="l"/>
        <c:title>
          <c:tx>
            <c:rich>
              <a:bodyPr rot="-5400000" vert="horz"/>
              <a:lstStyle/>
              <a:p>
                <a:pPr>
                  <a:defRPr sz="1200"/>
                </a:pPr>
                <a:r>
                  <a:rPr lang="en-US" sz="1200" dirty="0">
                    <a:latin typeface="Arial" pitchFamily="34" charset="0"/>
                    <a:cs typeface="Arial" pitchFamily="34" charset="0"/>
                  </a:rPr>
                  <a:t>No. of </a:t>
                </a:r>
                <a:r>
                  <a:rPr lang="en-US" sz="1200" dirty="0" smtClean="0">
                    <a:latin typeface="Arial" pitchFamily="34" charset="0"/>
                    <a:cs typeface="Arial" pitchFamily="34" charset="0"/>
                  </a:rPr>
                  <a:t>Students placed </a:t>
                </a:r>
                <a:endParaRPr lang="en-US" sz="1200" dirty="0">
                  <a:latin typeface="Arial" pitchFamily="34" charset="0"/>
                  <a:cs typeface="Arial" pitchFamily="34" charset="0"/>
                </a:endParaRPr>
              </a:p>
            </c:rich>
          </c:tx>
          <c:layout/>
        </c:title>
        <c:numFmt formatCode="General" sourceLinked="1"/>
        <c:tickLblPos val="nextTo"/>
        <c:txPr>
          <a:bodyPr/>
          <a:lstStyle/>
          <a:p>
            <a:pPr>
              <a:defRPr sz="1200">
                <a:latin typeface="Arial" pitchFamily="34" charset="0"/>
                <a:cs typeface="Arial" pitchFamily="34" charset="0"/>
              </a:defRPr>
            </a:pPr>
            <a:endParaRPr lang="en-US"/>
          </a:p>
        </c:txPr>
        <c:crossAx val="95582848"/>
        <c:crosses val="autoZero"/>
        <c:crossBetween val="between"/>
      </c:valAx>
    </c:plotArea>
    <c:legend>
      <c:legendPos val="r"/>
      <c:layout>
        <c:manualLayout>
          <c:xMode val="edge"/>
          <c:yMode val="edge"/>
          <c:x val="0.57347956736377781"/>
          <c:y val="0.22375372376772193"/>
          <c:w val="0.41597655776104397"/>
          <c:h val="0.31921509811273591"/>
        </c:manualLayout>
      </c:layout>
      <c:txPr>
        <a:bodyPr/>
        <a:lstStyle/>
        <a:p>
          <a:pPr>
            <a:defRPr sz="1400">
              <a:latin typeface="Arial" pitchFamily="34" charset="0"/>
              <a:cs typeface="Arial" pitchFamily="34"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latin typeface="Arial" pitchFamily="34" charset="0"/>
                <a:cs typeface="Arial" pitchFamily="34" charset="0"/>
              </a:rPr>
              <a:t>Percentage of  students placed/Higher Studies/ entrepreneur  (%)</a:t>
            </a:r>
          </a:p>
        </c:rich>
      </c:tx>
      <c:layout/>
    </c:title>
    <c:plotArea>
      <c:layout>
        <c:manualLayout>
          <c:layoutTarget val="inner"/>
          <c:xMode val="edge"/>
          <c:yMode val="edge"/>
          <c:x val="0.15667611875232551"/>
          <c:y val="0.29532769998205294"/>
          <c:w val="0.73114008950818943"/>
          <c:h val="0.54506543789123152"/>
        </c:manualLayout>
      </c:layout>
      <c:barChart>
        <c:barDir val="col"/>
        <c:grouping val="clustered"/>
        <c:ser>
          <c:idx val="0"/>
          <c:order val="0"/>
          <c:tx>
            <c:strRef>
              <c:f>Sheet3!$B$4</c:f>
              <c:strCache>
                <c:ptCount val="1"/>
                <c:pt idx="0">
                  <c:v>Percentage of  students placed/Higher Studies/ entrepreneur  (%)</c:v>
                </c:pt>
              </c:strCache>
            </c:strRef>
          </c:tx>
          <c:dLbls>
            <c:txPr>
              <a:bodyPr/>
              <a:lstStyle/>
              <a:p>
                <a:pPr>
                  <a:defRPr sz="1200">
                    <a:latin typeface="Arial" pitchFamily="34" charset="0"/>
                    <a:cs typeface="Arial" pitchFamily="34" charset="0"/>
                  </a:defRPr>
                </a:pPr>
                <a:endParaRPr lang="en-US"/>
              </a:p>
            </c:txPr>
            <c:showVal val="1"/>
          </c:dLbls>
          <c:cat>
            <c:strRef>
              <c:f>Sheet3!$C$3:$E$3</c:f>
              <c:strCache>
                <c:ptCount val="3"/>
                <c:pt idx="0">
                  <c:v>LYG (2015-16)</c:v>
                </c:pt>
                <c:pt idx="1">
                  <c:v>LYGm1 (2014-15)</c:v>
                </c:pt>
                <c:pt idx="2">
                  <c:v>LYGm2 (2013-14)</c:v>
                </c:pt>
              </c:strCache>
            </c:strRef>
          </c:cat>
          <c:val>
            <c:numRef>
              <c:f>Sheet3!$C$4:$E$4</c:f>
              <c:numCache>
                <c:formatCode>General</c:formatCode>
                <c:ptCount val="3"/>
                <c:pt idx="0">
                  <c:v>44</c:v>
                </c:pt>
                <c:pt idx="1">
                  <c:v>37</c:v>
                </c:pt>
                <c:pt idx="2">
                  <c:v>57</c:v>
                </c:pt>
              </c:numCache>
            </c:numRef>
          </c:val>
        </c:ser>
        <c:dLbls>
          <c:showVal val="1"/>
        </c:dLbls>
        <c:axId val="94311936"/>
        <c:axId val="94313472"/>
      </c:barChart>
      <c:catAx>
        <c:axId val="94311936"/>
        <c:scaling>
          <c:orientation val="minMax"/>
        </c:scaling>
        <c:axPos val="b"/>
        <c:tickLblPos val="nextTo"/>
        <c:txPr>
          <a:bodyPr/>
          <a:lstStyle/>
          <a:p>
            <a:pPr>
              <a:defRPr sz="1200">
                <a:latin typeface="Arial" pitchFamily="34" charset="0"/>
                <a:cs typeface="Arial" pitchFamily="34" charset="0"/>
              </a:defRPr>
            </a:pPr>
            <a:endParaRPr lang="en-US"/>
          </a:p>
        </c:txPr>
        <c:crossAx val="94313472"/>
        <c:crosses val="autoZero"/>
        <c:auto val="1"/>
        <c:lblAlgn val="ctr"/>
        <c:lblOffset val="100"/>
      </c:catAx>
      <c:valAx>
        <c:axId val="94313472"/>
        <c:scaling>
          <c:orientation val="minMax"/>
        </c:scaling>
        <c:delete val="1"/>
        <c:axPos val="l"/>
        <c:title>
          <c:tx>
            <c:rich>
              <a:bodyPr rot="-5400000" vert="horz"/>
              <a:lstStyle/>
              <a:p>
                <a:pPr>
                  <a:defRPr/>
                </a:pPr>
                <a:r>
                  <a:rPr lang="en-US" sz="1200" dirty="0">
                    <a:latin typeface="Arial" pitchFamily="34" charset="0"/>
                    <a:cs typeface="Arial" pitchFamily="34" charset="0"/>
                  </a:rPr>
                  <a:t>%</a:t>
                </a:r>
                <a:r>
                  <a:rPr lang="en-US" sz="1200" baseline="0" dirty="0">
                    <a:latin typeface="Arial" pitchFamily="34" charset="0"/>
                    <a:cs typeface="Arial" pitchFamily="34" charset="0"/>
                  </a:rPr>
                  <a:t> of Students Placed</a:t>
                </a:r>
                <a:endParaRPr lang="en-US" sz="1200" dirty="0">
                  <a:latin typeface="Arial" pitchFamily="34" charset="0"/>
                  <a:cs typeface="Arial" pitchFamily="34" charset="0"/>
                </a:endParaRPr>
              </a:p>
            </c:rich>
          </c:tx>
          <c:layout>
            <c:manualLayout>
              <c:xMode val="edge"/>
              <c:yMode val="edge"/>
              <c:x val="6.5277794290057825E-2"/>
              <c:y val="0.25922874205555568"/>
            </c:manualLayout>
          </c:layout>
        </c:title>
        <c:numFmt formatCode="General" sourceLinked="1"/>
        <c:tickLblPos val="none"/>
        <c:crossAx val="9431193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2D4354D-9F15-419C-B97B-8EF47A6125E7}" type="datetimeFigureOut">
              <a:rPr lang="en-US" smtClean="0"/>
              <a:pPr/>
              <a:t>9/14/2021</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460BD8E9-1DD9-40B2-A083-725190318553}" type="slidenum">
              <a:rPr lang="en-US" smtClean="0"/>
              <a:pPr/>
              <a:t>‹#›</a:t>
            </a:fld>
            <a:endParaRPr lang="en-US"/>
          </a:p>
        </p:txBody>
      </p:sp>
    </p:spTree>
    <p:extLst>
      <p:ext uri="{BB962C8B-B14F-4D97-AF65-F5344CB8AC3E}">
        <p14:creationId xmlns:p14="http://schemas.microsoft.com/office/powerpoint/2010/main" xmlns="" val="405586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BD8E9-1DD9-40B2-A083-72519031855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BD8E9-1DD9-40B2-A083-725190318553}" type="slidenum">
              <a:rPr lang="en-US" smtClean="0"/>
              <a:pPr/>
              <a:t>8</a:t>
            </a:fld>
            <a:endParaRPr lang="en-US"/>
          </a:p>
        </p:txBody>
      </p:sp>
    </p:spTree>
    <p:extLst>
      <p:ext uri="{BB962C8B-B14F-4D97-AF65-F5344CB8AC3E}">
        <p14:creationId xmlns:p14="http://schemas.microsoft.com/office/powerpoint/2010/main" xmlns="" val="152603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BD8E9-1DD9-40B2-A083-72519031855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BD8E9-1DD9-40B2-A083-725190318553}"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460BD8E9-1DD9-40B2-A083-725190318553}"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A1D5BA71-156B-4080-94F0-6E347D242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943F8D85-9250-4711-ABE4-2525EFFC2925}"/>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14340" name="Slide Number Placeholder 3">
            <a:extLst>
              <a:ext uri="{FF2B5EF4-FFF2-40B4-BE49-F238E27FC236}">
                <a16:creationId xmlns="" xmlns:a16="http://schemas.microsoft.com/office/drawing/2014/main" id="{35E63755-4967-49B3-9BDE-66F3177D7A6F}"/>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314FA6-C2CA-4460-8D20-2A7F90F0972A}" type="slidenum">
              <a:rPr lang="en-IN" altLang="en-US"/>
              <a:pPr fontAlgn="base">
                <a:spcBef>
                  <a:spcPct val="0"/>
                </a:spcBef>
                <a:spcAft>
                  <a:spcPct val="0"/>
                </a:spcAft>
              </a:pPr>
              <a:t>55</a:t>
            </a:fld>
            <a:endParaRPr lang="en-I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 xmlns:a16="http://schemas.microsoft.com/office/drawing/2014/main" id="{5C6503EC-142C-4FC2-AEF1-561473DAA3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a:extLst>
              <a:ext uri="{FF2B5EF4-FFF2-40B4-BE49-F238E27FC236}">
                <a16:creationId xmlns="" xmlns:a16="http://schemas.microsoft.com/office/drawing/2014/main" id="{5511FCC2-2EE2-4447-B539-C8EE8CE0B7B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23556" name="Slide Number Placeholder 3">
            <a:extLst>
              <a:ext uri="{FF2B5EF4-FFF2-40B4-BE49-F238E27FC236}">
                <a16:creationId xmlns="" xmlns:a16="http://schemas.microsoft.com/office/drawing/2014/main" id="{3FBB19AD-4749-483E-AD94-8CCEC8286F3E}"/>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46DAF6-FCDF-4505-BE2E-15811C5A246F}" type="slidenum">
              <a:rPr lang="en-IN" altLang="en-US"/>
              <a:pPr fontAlgn="base">
                <a:spcBef>
                  <a:spcPct val="0"/>
                </a:spcBef>
                <a:spcAft>
                  <a:spcPct val="0"/>
                </a:spcAft>
              </a:pPr>
              <a:t>63</a:t>
            </a:fld>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 xmlns:a16="http://schemas.microsoft.com/office/drawing/2014/main" id="{B12C024C-EE82-44C1-B182-82236DAB1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a:extLst>
              <a:ext uri="{FF2B5EF4-FFF2-40B4-BE49-F238E27FC236}">
                <a16:creationId xmlns="" xmlns:a16="http://schemas.microsoft.com/office/drawing/2014/main" id="{25F5D4B6-BF31-41E5-90B3-110ABD0EEDBC}"/>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292" name="Slide Number Placeholder 3">
            <a:extLst>
              <a:ext uri="{FF2B5EF4-FFF2-40B4-BE49-F238E27FC236}">
                <a16:creationId xmlns="" xmlns:a16="http://schemas.microsoft.com/office/drawing/2014/main" id="{74893FDC-EC5C-42E1-87EC-9B7CB73781FD}"/>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FEADB5-F666-48E1-B7FA-D827E09EEFA6}" type="slidenum">
              <a:rPr lang="en-IN" altLang="en-US"/>
              <a:pPr fontAlgn="base">
                <a:spcBef>
                  <a:spcPct val="0"/>
                </a:spcBef>
                <a:spcAft>
                  <a:spcPct val="0"/>
                </a:spcAft>
              </a:pPr>
              <a:t>65</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32F14-5234-419F-B2E8-A762A6E33453}"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32F14-5234-419F-B2E8-A762A6E33453}"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32F14-5234-419F-B2E8-A762A6E33453}"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32F14-5234-419F-B2E8-A762A6E33453}"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32F14-5234-419F-B2E8-A762A6E33453}"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32F14-5234-419F-B2E8-A762A6E33453}"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32F14-5234-419F-B2E8-A762A6E33453}"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32F14-5234-419F-B2E8-A762A6E33453}"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32F14-5234-419F-B2E8-A762A6E33453}"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32F14-5234-419F-B2E8-A762A6E33453}"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32F14-5234-419F-B2E8-A762A6E33453}"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E943-6DC7-4C69-AAC8-457E2F3ED3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32F14-5234-419F-B2E8-A762A6E33453}" type="datetimeFigureOut">
              <a:rPr lang="en-US" smtClean="0"/>
              <a:pPr/>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EE943-6DC7-4C69-AAC8-457E2F3ED3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syllabus%20AKTU/Curriculum%20effective%20from%20session%2016-17%20R.pdf" TargetMode="External"/><Relationship Id="rId2" Type="http://schemas.openxmlformats.org/officeDocument/2006/relationships/hyperlink" Target="syllabus%20AKTU/Curriculum%20Effective%20from%20session%2013-14%20N.pdf" TargetMode="External"/><Relationship Id="rId1" Type="http://schemas.openxmlformats.org/officeDocument/2006/relationships/slideLayout" Target="../slideLayouts/slideLayout7.xml"/><Relationship Id="rId4" Type="http://schemas.openxmlformats.org/officeDocument/2006/relationships/hyperlink" Target="syllabus%20AKTU/Curriculum%20effective%20from%20session%2018-19%20K.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2.2.5%20Updated%2026.09.2020.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tiff"/></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hyperlink" Target="Student-Achievement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virtual%20learning%20ME.docx" TargetMode="External"/><Relationship Id="rId2" Type="http://schemas.openxmlformats.org/officeDocument/2006/relationships/hyperlink" Target="Innovation-in-Teaching-Learning%20ME.pdf"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FDP%20Details%2016-17%20to%2020-21.docx"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Academic%20Audit%20Report/Academic%20Audit%20Year%202019-2020.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57" y="1988098"/>
            <a:ext cx="8308685" cy="553998"/>
          </a:xfrm>
          <a:prstGeom prst="rect">
            <a:avLst/>
          </a:prstGeom>
          <a:noFill/>
        </p:spPr>
        <p:txBody>
          <a:bodyPr wrap="none" rtlCol="0">
            <a:spAutoFit/>
          </a:bodyPr>
          <a:lstStyle/>
          <a:p>
            <a:r>
              <a:rPr lang="en-IN" sz="3000" b="1" dirty="0" smtClean="0">
                <a:latin typeface="Arial" pitchFamily="34" charset="0"/>
                <a:cs typeface="Arial" pitchFamily="34" charset="0"/>
              </a:rPr>
              <a:t>MORADABAD INSTITUTE OF TECHNOLOGY</a:t>
            </a:r>
            <a:endParaRPr lang="en-US" sz="3000" b="1" dirty="0">
              <a:latin typeface="Arial" pitchFamily="34" charset="0"/>
              <a:cs typeface="Arial" pitchFamily="34" charset="0"/>
            </a:endParaRPr>
          </a:p>
        </p:txBody>
      </p:sp>
      <p:sp>
        <p:nvSpPr>
          <p:cNvPr id="3" name="TextBox 2"/>
          <p:cNvSpPr txBox="1"/>
          <p:nvPr/>
        </p:nvSpPr>
        <p:spPr>
          <a:xfrm>
            <a:off x="785786" y="2702478"/>
            <a:ext cx="7485639" cy="477054"/>
          </a:xfrm>
          <a:prstGeom prst="rect">
            <a:avLst/>
          </a:prstGeom>
          <a:noFill/>
        </p:spPr>
        <p:txBody>
          <a:bodyPr wrap="none" rtlCol="0">
            <a:spAutoFit/>
          </a:bodyPr>
          <a:lstStyle/>
          <a:p>
            <a:r>
              <a:rPr lang="en-IN" sz="2500" b="1" dirty="0" smtClean="0">
                <a:solidFill>
                  <a:srgbClr val="0000CC"/>
                </a:solidFill>
                <a:latin typeface="Arial" pitchFamily="34" charset="0"/>
                <a:cs typeface="Arial" pitchFamily="34" charset="0"/>
              </a:rPr>
              <a:t>DEPARTMENT OF MECHANICAL ENGINEERING</a:t>
            </a:r>
            <a:endParaRPr lang="en-US" sz="2500" b="1" dirty="0">
              <a:solidFill>
                <a:srgbClr val="0000CC"/>
              </a:solidFill>
              <a:latin typeface="Arial" pitchFamily="34" charset="0"/>
              <a:cs typeface="Arial" pitchFamily="34" charset="0"/>
            </a:endParaRPr>
          </a:p>
        </p:txBody>
      </p:sp>
      <p:sp>
        <p:nvSpPr>
          <p:cNvPr id="4" name="TextBox 3"/>
          <p:cNvSpPr txBox="1"/>
          <p:nvPr/>
        </p:nvSpPr>
        <p:spPr>
          <a:xfrm>
            <a:off x="3071802" y="3345420"/>
            <a:ext cx="2775119" cy="984885"/>
          </a:xfrm>
          <a:prstGeom prst="rect">
            <a:avLst/>
          </a:prstGeom>
          <a:noFill/>
        </p:spPr>
        <p:txBody>
          <a:bodyPr wrap="none" rtlCol="0">
            <a:spAutoFit/>
          </a:bodyPr>
          <a:lstStyle/>
          <a:p>
            <a:pPr algn="ctr"/>
            <a:r>
              <a:rPr lang="en-IN" sz="5800" dirty="0" smtClean="0">
                <a:solidFill>
                  <a:srgbClr val="FF0000"/>
                </a:solidFill>
                <a:latin typeface="Monotype Corsiva" pitchFamily="66" charset="0"/>
              </a:rPr>
              <a:t>Welcomes</a:t>
            </a:r>
            <a:endParaRPr lang="en-US" sz="5800" dirty="0">
              <a:solidFill>
                <a:srgbClr val="FF0000"/>
              </a:solidFill>
              <a:latin typeface="Monotype Corsiva" pitchFamily="66" charset="0"/>
            </a:endParaRPr>
          </a:p>
        </p:txBody>
      </p:sp>
      <p:sp>
        <p:nvSpPr>
          <p:cNvPr id="5" name="TextBox 4"/>
          <p:cNvSpPr txBox="1"/>
          <p:nvPr/>
        </p:nvSpPr>
        <p:spPr>
          <a:xfrm>
            <a:off x="1000100" y="4345552"/>
            <a:ext cx="7282250" cy="600164"/>
          </a:xfrm>
          <a:prstGeom prst="rect">
            <a:avLst/>
          </a:prstGeom>
          <a:noFill/>
        </p:spPr>
        <p:txBody>
          <a:bodyPr wrap="none" rtlCol="0">
            <a:spAutoFit/>
          </a:bodyPr>
          <a:lstStyle/>
          <a:p>
            <a:r>
              <a:rPr lang="en-US" sz="3300" dirty="0" smtClean="0">
                <a:latin typeface="Arial" pitchFamily="34" charset="0"/>
                <a:cs typeface="Arial" pitchFamily="34" charset="0"/>
              </a:rPr>
              <a:t>National Board of Accreditation </a:t>
            </a:r>
            <a:r>
              <a:rPr lang="en-IN" sz="3300" dirty="0" smtClean="0">
                <a:latin typeface="Arial" pitchFamily="34" charset="0"/>
                <a:cs typeface="Arial" pitchFamily="34" charset="0"/>
              </a:rPr>
              <a:t>Team</a:t>
            </a:r>
            <a:endParaRPr lang="en-US" sz="3300" dirty="0">
              <a:latin typeface="Arial" pitchFamily="34" charset="0"/>
              <a:cs typeface="Arial" pitchFamily="34" charset="0"/>
            </a:endParaRPr>
          </a:p>
        </p:txBody>
      </p:sp>
      <p:sp>
        <p:nvSpPr>
          <p:cNvPr id="8" name="TextBox 7"/>
          <p:cNvSpPr txBox="1"/>
          <p:nvPr/>
        </p:nvSpPr>
        <p:spPr>
          <a:xfrm>
            <a:off x="3286116" y="4988494"/>
            <a:ext cx="2390398" cy="369332"/>
          </a:xfrm>
          <a:prstGeom prst="rect">
            <a:avLst/>
          </a:prstGeom>
          <a:noFill/>
        </p:spPr>
        <p:txBody>
          <a:bodyPr wrap="none" rtlCol="0">
            <a:spAutoFit/>
          </a:bodyPr>
          <a:lstStyle/>
          <a:p>
            <a:r>
              <a:rPr lang="en-US" b="1" dirty="0" smtClean="0">
                <a:solidFill>
                  <a:srgbClr val="0000CC"/>
                </a:solidFill>
                <a:latin typeface="Arial" pitchFamily="34" charset="0"/>
                <a:cs typeface="Arial" pitchFamily="34" charset="0"/>
              </a:rPr>
              <a:t>(17.09.21 – 19.09.21)</a:t>
            </a:r>
            <a:endParaRPr lang="en-US" b="1" dirty="0">
              <a:solidFill>
                <a:srgbClr val="0000CC"/>
              </a:solidFill>
              <a:latin typeface="Arial" pitchFamily="34" charset="0"/>
              <a:cs typeface="Arial" pitchFamily="34" charset="0"/>
            </a:endParaRPr>
          </a:p>
        </p:txBody>
      </p:sp>
      <p:pic>
        <p:nvPicPr>
          <p:cNvPr id="1026" name="Picture 2" descr="H:\MIT Logo png.png"/>
          <p:cNvPicPr>
            <a:picLocks noChangeAspect="1" noChangeArrowheads="1"/>
          </p:cNvPicPr>
          <p:nvPr/>
        </p:nvPicPr>
        <p:blipFill>
          <a:blip r:embed="rId2" cstate="print"/>
          <a:srcRect/>
          <a:stretch>
            <a:fillRect/>
          </a:stretch>
        </p:blipFill>
        <p:spPr bwMode="auto">
          <a:xfrm>
            <a:off x="3857620" y="571480"/>
            <a:ext cx="1285884" cy="1285884"/>
          </a:xfrm>
          <a:prstGeom prst="rect">
            <a:avLst/>
          </a:prstGeom>
          <a:noFill/>
        </p:spPr>
      </p:pic>
      <p:sp>
        <p:nvSpPr>
          <p:cNvPr id="9" name="Title 1"/>
          <p:cNvSpPr txBox="1">
            <a:spLocks/>
          </p:cNvSpPr>
          <p:nvPr/>
        </p:nvSpPr>
        <p:spPr>
          <a:xfrm>
            <a:off x="428596" y="142852"/>
            <a:ext cx="7772400" cy="29844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700" b="0"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Jmd jgd jsr ons bjkbmsgmkj ssdnom</a:t>
            </a:r>
            <a:endParaRPr kumimoji="0" lang="en-US" sz="7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61894" y="214290"/>
            <a:ext cx="8786874" cy="6429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142852"/>
            <a:ext cx="7034490" cy="707886"/>
          </a:xfrm>
          <a:prstGeom prst="rect">
            <a:avLst/>
          </a:prstGeom>
          <a:noFill/>
        </p:spPr>
        <p:txBody>
          <a:bodyPr wrap="none" rtlCol="0">
            <a:spAutoFit/>
          </a:bodyPr>
          <a:lstStyle/>
          <a:p>
            <a:pPr algn="ctr"/>
            <a:r>
              <a:rPr lang="en-US" sz="2000" b="1" dirty="0" smtClean="0">
                <a:latin typeface="Arial" panose="020B0604020202020204" pitchFamily="34" charset="0"/>
                <a:cs typeface="Arial" panose="020B0604020202020204" pitchFamily="34" charset="0"/>
              </a:rPr>
              <a:t>CRITERIA-2</a:t>
            </a:r>
            <a:endParaRPr lang="en-US" sz="2000" dirty="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Program Curriculum and Teaching–Learning Processes </a:t>
            </a:r>
            <a:endParaRPr lang="en-US" sz="2000" dirty="0">
              <a:latin typeface="Arial" panose="020B0604020202020204" pitchFamily="34" charset="0"/>
              <a:cs typeface="Arial" panose="020B0604020202020204" pitchFamily="34" charset="0"/>
            </a:endParaRPr>
          </a:p>
        </p:txBody>
      </p:sp>
      <p:sp>
        <p:nvSpPr>
          <p:cNvPr id="5" name="TextBox 4">
            <a:hlinkClick r:id="rId2" action="ppaction://hlinkfile"/>
          </p:cNvPr>
          <p:cNvSpPr txBox="1"/>
          <p:nvPr/>
        </p:nvSpPr>
        <p:spPr>
          <a:xfrm>
            <a:off x="439206" y="6072206"/>
            <a:ext cx="2489720" cy="523220"/>
          </a:xfrm>
          <a:prstGeom prst="rect">
            <a:avLst/>
          </a:prstGeom>
          <a:solidFill>
            <a:srgbClr val="0000CC"/>
          </a:solidFill>
        </p:spPr>
        <p:txBody>
          <a:bodyPr wrap="none" rtlCol="0">
            <a:spAutoFit/>
          </a:bodyPr>
          <a:lstStyle/>
          <a:p>
            <a:pPr algn="ctr"/>
            <a:r>
              <a:rPr lang="en-US" sz="1400" dirty="0" smtClean="0">
                <a:solidFill>
                  <a:schemeClr val="bg1"/>
                </a:solidFill>
                <a:latin typeface="Arial" pitchFamily="34" charset="0"/>
                <a:cs typeface="Arial" pitchFamily="34" charset="0"/>
              </a:rPr>
              <a:t>AKTU curriculum</a:t>
            </a:r>
          </a:p>
          <a:p>
            <a:pPr algn="ctr"/>
            <a:r>
              <a:rPr lang="en-US" sz="1400" dirty="0" smtClean="0">
                <a:solidFill>
                  <a:schemeClr val="bg1"/>
                </a:solidFill>
                <a:latin typeface="Arial" pitchFamily="34" charset="0"/>
                <a:cs typeface="Arial" pitchFamily="34" charset="0"/>
              </a:rPr>
              <a:t>Effective from session 13-14 </a:t>
            </a:r>
            <a:endParaRPr lang="en-US" sz="1400" dirty="0">
              <a:solidFill>
                <a:schemeClr val="bg1"/>
              </a:solidFill>
              <a:latin typeface="Arial" pitchFamily="34" charset="0"/>
              <a:cs typeface="Arial" pitchFamily="34" charset="0"/>
            </a:endParaRPr>
          </a:p>
        </p:txBody>
      </p:sp>
      <p:sp>
        <p:nvSpPr>
          <p:cNvPr id="6" name="TextBox 5"/>
          <p:cNvSpPr txBox="1"/>
          <p:nvPr/>
        </p:nvSpPr>
        <p:spPr>
          <a:xfrm>
            <a:off x="285720" y="954929"/>
            <a:ext cx="8572560" cy="830997"/>
          </a:xfrm>
          <a:prstGeom prst="rect">
            <a:avLst/>
          </a:prstGeom>
          <a:noFill/>
          <a:ln>
            <a:solidFill>
              <a:srgbClr val="0000CC"/>
            </a:solidFill>
          </a:ln>
        </p:spPr>
        <p:txBody>
          <a:bodyPr wrap="square" rtlCol="0">
            <a:spAutoFit/>
          </a:bodyPr>
          <a:lstStyle/>
          <a:p>
            <a:pPr algn="ctr"/>
            <a:r>
              <a:rPr lang="en-US" sz="1600" dirty="0">
                <a:solidFill>
                  <a:srgbClr val="0000CC"/>
                </a:solidFill>
                <a:latin typeface="Arial" panose="020B0604020202020204" pitchFamily="34" charset="0"/>
                <a:cs typeface="Arial" panose="020B0604020202020204" pitchFamily="34" charset="0"/>
              </a:rPr>
              <a:t>Dr. A.P.J. Abdul Kalam Technical </a:t>
            </a:r>
            <a:r>
              <a:rPr lang="en-US" sz="1600" dirty="0" smtClean="0">
                <a:solidFill>
                  <a:srgbClr val="0000CC"/>
                </a:solidFill>
                <a:latin typeface="Arial" panose="020B0604020202020204" pitchFamily="34" charset="0"/>
                <a:cs typeface="Arial" panose="020B0604020202020204" pitchFamily="34" charset="0"/>
              </a:rPr>
              <a:t>University (AKTU), </a:t>
            </a:r>
            <a:r>
              <a:rPr lang="en-US" sz="1600" dirty="0">
                <a:solidFill>
                  <a:srgbClr val="0000CC"/>
                </a:solidFill>
                <a:latin typeface="Arial" panose="020B0604020202020204" pitchFamily="34" charset="0"/>
                <a:cs typeface="Arial" panose="020B0604020202020204" pitchFamily="34" charset="0"/>
              </a:rPr>
              <a:t>Uttar Pradesh, Lucknow</a:t>
            </a:r>
          </a:p>
          <a:p>
            <a:pPr algn="ctr"/>
            <a:r>
              <a:rPr lang="en-US" sz="1400" dirty="0">
                <a:solidFill>
                  <a:srgbClr val="0000CC"/>
                </a:solidFill>
                <a:latin typeface="Arial" panose="020B0604020202020204" pitchFamily="34" charset="0"/>
                <a:cs typeface="Arial" panose="020B0604020202020204" pitchFamily="34" charset="0"/>
              </a:rPr>
              <a:t>(Formerly  U.P. TECHNICAL UNIVERSITY, LUCKNOW)</a:t>
            </a:r>
          </a:p>
          <a:p>
            <a:pPr algn="ctr"/>
            <a:r>
              <a:rPr lang="en-US" sz="1600" dirty="0">
                <a:solidFill>
                  <a:srgbClr val="0000CC"/>
                </a:solidFill>
                <a:latin typeface="Arial" panose="020B0604020202020204" pitchFamily="34" charset="0"/>
                <a:cs typeface="Arial" panose="020B0604020202020204" pitchFamily="34" charset="0"/>
              </a:rPr>
              <a:t>STUDY EVALUATION </a:t>
            </a:r>
            <a:r>
              <a:rPr lang="en-US" sz="1600" dirty="0" smtClean="0">
                <a:solidFill>
                  <a:srgbClr val="0000CC"/>
                </a:solidFill>
                <a:latin typeface="Arial" panose="020B0604020202020204" pitchFamily="34" charset="0"/>
                <a:cs typeface="Arial" panose="020B0604020202020204" pitchFamily="34" charset="0"/>
              </a:rPr>
              <a:t>SCHEME,  B</a:t>
            </a:r>
            <a:r>
              <a:rPr lang="en-US" sz="1600" dirty="0">
                <a:solidFill>
                  <a:srgbClr val="0000CC"/>
                </a:solidFill>
                <a:latin typeface="Arial" panose="020B0604020202020204" pitchFamily="34" charset="0"/>
                <a:cs typeface="Arial" panose="020B0604020202020204" pitchFamily="34" charset="0"/>
              </a:rPr>
              <a:t>. TECH</a:t>
            </a:r>
            <a:r>
              <a:rPr lang="en-US" sz="1600" dirty="0" smtClean="0">
                <a:solidFill>
                  <a:srgbClr val="0000CC"/>
                </a:solidFill>
                <a:latin typeface="Arial" panose="020B0604020202020204" pitchFamily="34" charset="0"/>
                <a:cs typeface="Arial" panose="020B0604020202020204" pitchFamily="34" charset="0"/>
              </a:rPr>
              <a:t>. : </a:t>
            </a:r>
            <a:r>
              <a:rPr lang="en-US" sz="1600" dirty="0">
                <a:solidFill>
                  <a:srgbClr val="0000CC"/>
                </a:solidFill>
                <a:latin typeface="Arial" panose="020B0604020202020204" pitchFamily="34" charset="0"/>
                <a:cs typeface="Arial" panose="020B0604020202020204" pitchFamily="34" charset="0"/>
              </a:rPr>
              <a:t>MECHANICAL </a:t>
            </a:r>
            <a:r>
              <a:rPr lang="en-US" sz="1600" dirty="0" smtClean="0">
                <a:solidFill>
                  <a:srgbClr val="0000CC"/>
                </a:solidFill>
                <a:latin typeface="Arial" panose="020B0604020202020204" pitchFamily="34" charset="0"/>
                <a:cs typeface="Arial" panose="020B0604020202020204" pitchFamily="34" charset="0"/>
              </a:rPr>
              <a:t>ENGINEERING</a:t>
            </a:r>
          </a:p>
        </p:txBody>
      </p:sp>
      <p:graphicFrame>
        <p:nvGraphicFramePr>
          <p:cNvPr id="7" name="Table 6"/>
          <p:cNvGraphicFramePr>
            <a:graphicFrameLocks noGrp="1"/>
          </p:cNvGraphicFramePr>
          <p:nvPr>
            <p:extLst>
              <p:ext uri="{D42A27DB-BD31-4B8C-83A1-F6EECF244321}">
                <p14:modId xmlns:p14="http://schemas.microsoft.com/office/powerpoint/2010/main" xmlns="" val="2413098047"/>
              </p:ext>
            </p:extLst>
          </p:nvPr>
        </p:nvGraphicFramePr>
        <p:xfrm>
          <a:off x="285720" y="1785926"/>
          <a:ext cx="8569616" cy="4071966"/>
        </p:xfrm>
        <a:graphic>
          <a:graphicData uri="http://schemas.openxmlformats.org/drawingml/2006/table">
            <a:tbl>
              <a:tblPr firstRow="1" firstCol="1" bandRow="1">
                <a:tableStyleId>{5C22544A-7EE6-4342-B048-85BDC9FD1C3A}</a:tableStyleId>
              </a:tblPr>
              <a:tblGrid>
                <a:gridCol w="511680"/>
                <a:gridCol w="774204"/>
                <a:gridCol w="2077430"/>
                <a:gridCol w="537597"/>
                <a:gridCol w="537597"/>
                <a:gridCol w="686436"/>
                <a:gridCol w="1139753"/>
                <a:gridCol w="2304919"/>
              </a:tblGrid>
              <a:tr h="229134">
                <a:tc gridSpan="8">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YEAR </a:t>
                      </a:r>
                      <a:r>
                        <a:rPr lang="en-US" sz="1400" dirty="0" smtClean="0">
                          <a:effectLst/>
                          <a:latin typeface="Arial" panose="020B0604020202020204" pitchFamily="34" charset="0"/>
                          <a:cs typeface="Arial" panose="020B0604020202020204" pitchFamily="34" charset="0"/>
                        </a:rPr>
                        <a:t>- I</a:t>
                      </a: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SEMESTER - I , (</a:t>
                      </a:r>
                      <a:r>
                        <a:rPr lang="en-US" sz="1400" dirty="0">
                          <a:effectLst/>
                          <a:latin typeface="Arial" panose="020B0604020202020204" pitchFamily="34" charset="0"/>
                          <a:cs typeface="Arial" panose="020B0604020202020204" pitchFamily="34" charset="0"/>
                        </a:rPr>
                        <a:t>SESSION: 2015-16)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611">
                <a:tc rowSpan="2">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S. </a:t>
                      </a:r>
                    </a:p>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No.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Subject Code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Name of the Subject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5">
                  <a:txBody>
                    <a:bodyPr/>
                    <a:lstStyle/>
                    <a:p>
                      <a:pPr marL="0" marR="48895" algn="l">
                        <a:spcBef>
                          <a:spcPts val="0"/>
                        </a:spcBef>
                        <a:spcAft>
                          <a:spcPts val="0"/>
                        </a:spcAft>
                      </a:pPr>
                      <a:r>
                        <a:rPr lang="en-US" sz="1200" dirty="0">
                          <a:effectLst/>
                          <a:latin typeface="Arial" panose="020B0604020202020204" pitchFamily="34" charset="0"/>
                          <a:cs typeface="Arial" panose="020B0604020202020204" pitchFamily="34" charset="0"/>
                        </a:rPr>
                        <a:t>Periods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7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P</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48895"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Credits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4889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Subject Type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21186">
                <a:tc gridSpan="8">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THEORY </a:t>
                      </a:r>
                      <a:r>
                        <a:rPr lang="en-US" sz="1200" dirty="0" smtClean="0">
                          <a:effectLst/>
                          <a:latin typeface="Arial" panose="020B0604020202020204" pitchFamily="34" charset="0"/>
                          <a:cs typeface="Arial" panose="020B0604020202020204" pitchFamily="34" charset="0"/>
                        </a:rPr>
                        <a:t>SUBJECTS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97">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NAS-103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err="1">
                          <a:effectLst/>
                          <a:latin typeface="Arial" panose="020B0604020202020204" pitchFamily="34" charset="0"/>
                          <a:cs typeface="Arial" panose="020B0604020202020204" pitchFamily="34" charset="0"/>
                        </a:rPr>
                        <a:t>Engg</a:t>
                      </a:r>
                      <a:r>
                        <a:rPr lang="en-US" sz="1200" dirty="0">
                          <a:effectLst/>
                          <a:latin typeface="Arial" panose="020B0604020202020204" pitchFamily="34" charset="0"/>
                          <a:cs typeface="Arial" panose="020B0604020202020204" pitchFamily="34" charset="0"/>
                        </a:rPr>
                        <a:t> Mathematics 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27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63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Basic science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06544">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NEC-101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Electronics </a:t>
                      </a:r>
                      <a:r>
                        <a:rPr lang="en-US" sz="1200" dirty="0" err="1">
                          <a:effectLst/>
                          <a:latin typeface="Arial" panose="020B0604020202020204" pitchFamily="34" charset="0"/>
                          <a:cs typeface="Arial" panose="020B0604020202020204" pitchFamily="34" charset="0"/>
                        </a:rPr>
                        <a:t>Engg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Engineering Science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13891">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NAS-102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Engg. Chemistry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Basic science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321238">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NEE-101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Basic Electrical </a:t>
                      </a:r>
                      <a:r>
                        <a:rPr lang="en-US" sz="1200" dirty="0" err="1">
                          <a:effectLst/>
                          <a:latin typeface="Arial" panose="020B0604020202020204" pitchFamily="34" charset="0"/>
                          <a:cs typeface="Arial" panose="020B0604020202020204" pitchFamily="34" charset="0"/>
                        </a:rPr>
                        <a:t>Engg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Engineering Science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57147">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NAS-101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err="1">
                          <a:effectLst/>
                          <a:latin typeface="Arial" panose="020B0604020202020204" pitchFamily="34" charset="0"/>
                          <a:cs typeface="Arial" panose="020B0604020202020204" pitchFamily="34" charset="0"/>
                        </a:rPr>
                        <a:t>Engg</a:t>
                      </a:r>
                      <a:r>
                        <a:rPr lang="en-US" sz="1200" dirty="0">
                          <a:effectLst/>
                          <a:latin typeface="Arial" panose="020B0604020202020204" pitchFamily="34" charset="0"/>
                          <a:cs typeface="Arial" panose="020B0604020202020204" pitchFamily="34" charset="0"/>
                        </a:rPr>
                        <a:t> Physics 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444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Basic science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22984">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0000"/>
                        </a:lnSpc>
                        <a:spcBef>
                          <a:spcPts val="0"/>
                        </a:spcBef>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NME101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Basic </a:t>
                      </a:r>
                      <a:r>
                        <a:rPr lang="en-US" sz="1200" dirty="0" smtClean="0">
                          <a:effectLst/>
                          <a:latin typeface="Arial" panose="020B0604020202020204" pitchFamily="34" charset="0"/>
                          <a:cs typeface="Arial" panose="020B0604020202020204" pitchFamily="34" charset="0"/>
                        </a:rPr>
                        <a:t>Manufacturing Processes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111760">
                        <a:lnSpc>
                          <a:spcPct val="100000"/>
                        </a:lnSpc>
                        <a:spcBef>
                          <a:spcPts val="0"/>
                        </a:spcBef>
                        <a:spcAft>
                          <a:spcPts val="0"/>
                        </a:spcAft>
                      </a:pPr>
                      <a:r>
                        <a:rPr lang="en-US" sz="1200">
                          <a:effectLst/>
                          <a:latin typeface="Arial" panose="020B0604020202020204" pitchFamily="34" charset="0"/>
                          <a:cs typeface="Arial" panose="020B0604020202020204" pitchFamily="34" charset="0"/>
                        </a:rPr>
                        <a:t>Professional Core Subject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198700">
                <a:tc gridSpan="8">
                  <a:txBody>
                    <a:bodyPr/>
                    <a:lstStyle/>
                    <a:p>
                      <a:pPr marL="0" marR="635">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PRACTICAL/DESIGN/DRAWING SUBJECTS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2">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NAS-152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Engg. Chemistry Lab</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Basic science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93099">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NEE-151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Basic Electrical Engg. Lab</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11176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Engineering Science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43851">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a:lnSpc>
                          <a:spcPct val="100000"/>
                        </a:lnSpc>
                        <a:spcBef>
                          <a:spcPts val="0"/>
                        </a:spcBef>
                        <a:spcAft>
                          <a:spcPts val="0"/>
                        </a:spcAft>
                        <a:tabLst/>
                      </a:pPr>
                      <a:r>
                        <a:rPr lang="en-US" sz="1200" dirty="0" smtClean="0">
                          <a:effectLst/>
                          <a:latin typeface="Arial" panose="020B0604020202020204" pitchFamily="34" charset="0"/>
                          <a:cs typeface="Arial" panose="020B0604020202020204" pitchFamily="34" charset="0"/>
                        </a:rPr>
                        <a:t>NWS151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a:effectLst/>
                          <a:latin typeface="Arial" panose="020B0604020202020204" pitchFamily="34" charset="0"/>
                          <a:cs typeface="Arial" panose="020B0604020202020204" pitchFamily="34" charset="0"/>
                        </a:rPr>
                        <a:t>Workshop Practice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11176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Professional Core Subject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285752">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10.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NAS-151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err="1">
                          <a:effectLst/>
                          <a:latin typeface="Arial" panose="020B0604020202020204" pitchFamily="34" charset="0"/>
                          <a:cs typeface="Arial" panose="020B0604020202020204" pitchFamily="34" charset="0"/>
                        </a:rPr>
                        <a:t>Engg</a:t>
                      </a:r>
                      <a:r>
                        <a:rPr lang="en-US" sz="1200" dirty="0">
                          <a:effectLst/>
                          <a:latin typeface="Arial" panose="020B0604020202020204" pitchFamily="34" charset="0"/>
                          <a:cs typeface="Arial" panose="020B0604020202020204" pitchFamily="34" charset="0"/>
                        </a:rPr>
                        <a:t> Physics Lab</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17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1905" marR="0"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635" algn="ctr">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200" dirty="0">
                          <a:effectLst/>
                          <a:latin typeface="Arial" panose="020B0604020202020204" pitchFamily="34" charset="0"/>
                          <a:cs typeface="Arial" panose="020B0604020202020204" pitchFamily="34" charset="0"/>
                        </a:rPr>
                        <a:t>Basic science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9" name="TextBox 8">
            <a:hlinkClick r:id="rId3" action="ppaction://hlinkfile"/>
          </p:cNvPr>
          <p:cNvSpPr txBox="1"/>
          <p:nvPr/>
        </p:nvSpPr>
        <p:spPr>
          <a:xfrm>
            <a:off x="3417857" y="6072206"/>
            <a:ext cx="2440027" cy="523220"/>
          </a:xfrm>
          <a:prstGeom prst="rect">
            <a:avLst/>
          </a:prstGeom>
          <a:solidFill>
            <a:srgbClr val="0000CC"/>
          </a:solidFill>
        </p:spPr>
        <p:txBody>
          <a:bodyPr wrap="none" rtlCol="0">
            <a:spAutoFit/>
          </a:bodyPr>
          <a:lstStyle/>
          <a:p>
            <a:pPr algn="ctr"/>
            <a:r>
              <a:rPr lang="en-US" sz="1400" dirty="0" smtClean="0">
                <a:solidFill>
                  <a:schemeClr val="bg1"/>
                </a:solidFill>
                <a:latin typeface="Arial" pitchFamily="34" charset="0"/>
                <a:cs typeface="Arial" pitchFamily="34" charset="0"/>
              </a:rPr>
              <a:t>AKTU curriculum</a:t>
            </a:r>
          </a:p>
          <a:p>
            <a:pPr algn="ctr"/>
            <a:r>
              <a:rPr lang="en-US" sz="1400" dirty="0" smtClean="0">
                <a:solidFill>
                  <a:schemeClr val="bg1"/>
                </a:solidFill>
                <a:latin typeface="Arial" pitchFamily="34" charset="0"/>
                <a:cs typeface="Arial" pitchFamily="34" charset="0"/>
              </a:rPr>
              <a:t>Effective from session 16-17</a:t>
            </a:r>
            <a:endParaRPr lang="en-US" sz="1400" dirty="0">
              <a:solidFill>
                <a:schemeClr val="bg1"/>
              </a:solidFill>
              <a:latin typeface="Arial" pitchFamily="34" charset="0"/>
              <a:cs typeface="Arial" pitchFamily="34" charset="0"/>
            </a:endParaRPr>
          </a:p>
        </p:txBody>
      </p:sp>
      <p:sp>
        <p:nvSpPr>
          <p:cNvPr id="10" name="TextBox 9">
            <a:hlinkClick r:id="rId4" action="ppaction://hlinkfile"/>
          </p:cNvPr>
          <p:cNvSpPr txBox="1"/>
          <p:nvPr/>
        </p:nvSpPr>
        <p:spPr>
          <a:xfrm>
            <a:off x="6357950" y="6072206"/>
            <a:ext cx="2440027" cy="523220"/>
          </a:xfrm>
          <a:prstGeom prst="rect">
            <a:avLst/>
          </a:prstGeom>
          <a:solidFill>
            <a:srgbClr val="0000CC"/>
          </a:solidFill>
        </p:spPr>
        <p:txBody>
          <a:bodyPr wrap="none" rtlCol="0">
            <a:spAutoFit/>
          </a:bodyPr>
          <a:lstStyle/>
          <a:p>
            <a:pPr algn="ctr"/>
            <a:r>
              <a:rPr lang="en-US" sz="1400" dirty="0" smtClean="0">
                <a:solidFill>
                  <a:schemeClr val="bg1"/>
                </a:solidFill>
                <a:latin typeface="Arial" pitchFamily="34" charset="0"/>
                <a:cs typeface="Arial" pitchFamily="34" charset="0"/>
              </a:rPr>
              <a:t>AKTU  curriculum</a:t>
            </a:r>
          </a:p>
          <a:p>
            <a:pPr algn="ctr"/>
            <a:r>
              <a:rPr lang="en-US" sz="1400" dirty="0" smtClean="0">
                <a:solidFill>
                  <a:schemeClr val="bg1"/>
                </a:solidFill>
                <a:latin typeface="Arial" pitchFamily="34" charset="0"/>
                <a:cs typeface="Arial" pitchFamily="34" charset="0"/>
              </a:rPr>
              <a:t>Effective from session 18-19</a:t>
            </a:r>
            <a:endParaRPr lang="en-US" sz="1400" dirty="0">
              <a:solidFill>
                <a:schemeClr val="bg1"/>
              </a:solidFill>
              <a:latin typeface="Arial" pitchFamily="34" charset="0"/>
              <a:cs typeface="Arial" pitchFamily="34" charset="0"/>
            </a:endParaRPr>
          </a:p>
        </p:txBody>
      </p:sp>
      <p:sp>
        <p:nvSpPr>
          <p:cNvPr id="11" name="Oval 10"/>
          <p:cNvSpPr/>
          <p:nvPr/>
        </p:nvSpPr>
        <p:spPr>
          <a:xfrm>
            <a:off x="142844" y="6215082"/>
            <a:ext cx="214314" cy="214314"/>
          </a:xfrm>
          <a:prstGeom prst="ellipse">
            <a:avLst/>
          </a:prstGeom>
          <a:solidFill>
            <a:srgbClr val="0000CC"/>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8705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14290"/>
            <a:ext cx="8858280" cy="369332"/>
          </a:xfrm>
          <a:prstGeom prst="rect">
            <a:avLst/>
          </a:prstGeom>
        </p:spPr>
        <p:txBody>
          <a:bodyPr wrap="square">
            <a:spAutoFit/>
          </a:bodyPr>
          <a:lstStyle/>
          <a:p>
            <a:pPr algn="ctr"/>
            <a:r>
              <a:rPr lang="en-US"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Processes </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used to identify the curriculum </a:t>
            </a:r>
            <a:r>
              <a:rPr lang="en-US"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gaps for attaining POs and PSOs</a:t>
            </a:r>
            <a:endParaRPr lang="en-US"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3" descr="C:\Users\HP\Desktop\lecture plan.png"/>
          <p:cNvPicPr>
            <a:picLocks noChangeAspect="1" noChangeArrowheads="1"/>
          </p:cNvPicPr>
          <p:nvPr/>
        </p:nvPicPr>
        <p:blipFill>
          <a:blip r:embed="rId2"/>
          <a:srcRect/>
          <a:stretch>
            <a:fillRect/>
          </a:stretch>
        </p:blipFill>
        <p:spPr bwMode="auto">
          <a:xfrm>
            <a:off x="2038350" y="714356"/>
            <a:ext cx="4855350" cy="6072230"/>
          </a:xfrm>
          <a:prstGeom prst="rect">
            <a:avLst/>
          </a:prstGeom>
          <a:noFill/>
        </p:spPr>
      </p:pic>
    </p:spTree>
    <p:extLst>
      <p:ext uri="{BB962C8B-B14F-4D97-AF65-F5344CB8AC3E}">
        <p14:creationId xmlns:p14="http://schemas.microsoft.com/office/powerpoint/2010/main" xmlns="" val="3083645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3842231"/>
              </p:ext>
            </p:extLst>
          </p:nvPr>
        </p:nvGraphicFramePr>
        <p:xfrm>
          <a:off x="357158" y="1500174"/>
          <a:ext cx="8534182" cy="5143536"/>
        </p:xfrm>
        <a:graphic>
          <a:graphicData uri="http://schemas.openxmlformats.org/drawingml/2006/table">
            <a:tbl>
              <a:tblPr firstRow="1" firstCol="1" bandRow="1">
                <a:tableStyleId>{5C22544A-7EE6-4342-B048-85BDC9FD1C3A}</a:tableStyleId>
              </a:tblPr>
              <a:tblGrid>
                <a:gridCol w="652135"/>
                <a:gridCol w="2452759"/>
                <a:gridCol w="1383281"/>
                <a:gridCol w="1046435"/>
                <a:gridCol w="1499374"/>
                <a:gridCol w="1500198"/>
              </a:tblGrid>
              <a:tr h="436437">
                <a:tc>
                  <a:txBody>
                    <a:bodyPr/>
                    <a:lstStyle/>
                    <a:p>
                      <a:pPr marL="36195" marR="0" algn="ctr">
                        <a:lnSpc>
                          <a:spcPct val="115000"/>
                        </a:lnSpc>
                        <a:spcBef>
                          <a:spcPts val="245"/>
                        </a:spcBef>
                        <a:spcAft>
                          <a:spcPts val="0"/>
                        </a:spcAft>
                      </a:pPr>
                      <a:r>
                        <a:rPr lang="en-US" sz="1200" dirty="0">
                          <a:effectLst/>
                          <a:latin typeface="Arial" panose="020B0604020202020204" pitchFamily="34" charset="0"/>
                          <a:cs typeface="Arial" panose="020B0604020202020204" pitchFamily="34" charset="0"/>
                        </a:rPr>
                        <a:t>S. No.</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36195" marR="0" algn="ctr">
                        <a:lnSpc>
                          <a:spcPct val="115000"/>
                        </a:lnSpc>
                        <a:spcBef>
                          <a:spcPts val="245"/>
                        </a:spcBef>
                        <a:spcAft>
                          <a:spcPts val="0"/>
                        </a:spcAft>
                      </a:pPr>
                      <a:r>
                        <a:rPr lang="en-US" sz="1200" dirty="0">
                          <a:effectLst/>
                          <a:latin typeface="Arial" panose="020B0604020202020204" pitchFamily="34" charset="0"/>
                          <a:cs typeface="Arial" panose="020B0604020202020204" pitchFamily="34" charset="0"/>
                        </a:rPr>
                        <a:t>GAP</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36195" marR="0" algn="ctr">
                        <a:lnSpc>
                          <a:spcPct val="115000"/>
                        </a:lnSpc>
                        <a:spcBef>
                          <a:spcPts val="245"/>
                        </a:spcBef>
                        <a:spcAft>
                          <a:spcPts val="0"/>
                        </a:spcAft>
                      </a:pPr>
                      <a:r>
                        <a:rPr lang="en-US" sz="1200" dirty="0">
                          <a:effectLst/>
                          <a:latin typeface="Arial" panose="020B0604020202020204" pitchFamily="34" charset="0"/>
                          <a:cs typeface="Arial" panose="020B0604020202020204" pitchFamily="34" charset="0"/>
                        </a:rPr>
                        <a:t>Action Taken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36195" marR="0" algn="ctr">
                        <a:lnSpc>
                          <a:spcPct val="115000"/>
                        </a:lnSpc>
                        <a:spcBef>
                          <a:spcPts val="245"/>
                        </a:spcBef>
                        <a:spcAft>
                          <a:spcPts val="0"/>
                        </a:spcAft>
                      </a:pPr>
                      <a:r>
                        <a:rPr lang="en-US" sz="1200" dirty="0" smtClean="0">
                          <a:effectLst/>
                          <a:latin typeface="Arial" panose="020B0604020202020204" pitchFamily="34" charset="0"/>
                          <a:cs typeface="Arial" panose="020B0604020202020204" pitchFamily="34" charset="0"/>
                        </a:rPr>
                        <a:t>Date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36195" marR="0" algn="ctr">
                        <a:lnSpc>
                          <a:spcPct val="115000"/>
                        </a:lnSpc>
                        <a:spcBef>
                          <a:spcPts val="245"/>
                        </a:spcBef>
                        <a:spcAft>
                          <a:spcPts val="0"/>
                        </a:spcAft>
                      </a:pPr>
                      <a:r>
                        <a:rPr lang="en-US" sz="1200" dirty="0">
                          <a:effectLst/>
                          <a:latin typeface="Arial" panose="020B0604020202020204" pitchFamily="34" charset="0"/>
                          <a:cs typeface="Arial" panose="020B0604020202020204" pitchFamily="34" charset="0"/>
                        </a:rPr>
                        <a:t>Resource Person with Designation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36195" marR="0" algn="ctr">
                        <a:lnSpc>
                          <a:spcPct val="115000"/>
                        </a:lnSpc>
                        <a:spcBef>
                          <a:spcPts val="245"/>
                        </a:spcBef>
                        <a:spcAft>
                          <a:spcPts val="0"/>
                        </a:spcAft>
                      </a:pPr>
                      <a:r>
                        <a:rPr lang="en-US" sz="1200" dirty="0">
                          <a:effectLst/>
                          <a:latin typeface="Arial" panose="020B0604020202020204" pitchFamily="34" charset="0"/>
                          <a:cs typeface="Arial" panose="020B0604020202020204" pitchFamily="34" charset="0"/>
                        </a:rPr>
                        <a:t>Relevance to POs, PSOs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r>
              <a:tr h="412661">
                <a:tc rowSpan="2">
                  <a:txBody>
                    <a:bodyPr/>
                    <a:lstStyle/>
                    <a:p>
                      <a:pPr marL="358775" marR="0" indent="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1.1</a:t>
                      </a:r>
                      <a:endParaRPr lang="en-US" sz="1200" dirty="0">
                        <a:effectLst/>
                        <a:latin typeface="Arial" panose="020B0604020202020204" pitchFamily="34"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CONTENT BEYOND THE SYLLABUS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60325"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Expert </a:t>
                      </a:r>
                      <a:r>
                        <a:rPr lang="en-US" sz="1200" dirty="0">
                          <a:effectLst/>
                          <a:latin typeface="Arial" panose="020B0604020202020204" pitchFamily="34" charset="0"/>
                          <a:cs typeface="Arial" panose="020B0604020202020204" pitchFamily="34" charset="0"/>
                        </a:rPr>
                        <a:t>lecture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0" marR="0" algn="l">
                        <a:spcBef>
                          <a:spcPts val="0"/>
                        </a:spcBef>
                        <a:spcAft>
                          <a:spcPts val="0"/>
                        </a:spcAft>
                      </a:pPr>
                      <a:r>
                        <a:rPr lang="en-US" sz="1200" dirty="0" smtClean="0">
                          <a:effectLst/>
                          <a:latin typeface="Arial" panose="020B0604020202020204" pitchFamily="34" charset="0"/>
                          <a:cs typeface="Arial" panose="020B0604020202020204" pitchFamily="34" charset="0"/>
                        </a:rPr>
                        <a:t>26.02.2018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Prof</a:t>
                      </a:r>
                      <a:r>
                        <a:rPr lang="en-US" sz="1200" dirty="0">
                          <a:effectLst/>
                          <a:latin typeface="Arial" panose="020B0604020202020204" pitchFamily="34" charset="0"/>
                          <a:cs typeface="Arial" panose="020B0604020202020204" pitchFamily="34" charset="0"/>
                        </a:rPr>
                        <a:t>. S.K</a:t>
                      </a:r>
                      <a:r>
                        <a:rPr lang="en-US" sz="1200" dirty="0" smtClean="0">
                          <a:effectLst/>
                          <a:latin typeface="Arial" panose="020B0604020202020204" pitchFamily="34" charset="0"/>
                          <a:cs typeface="Arial" panose="020B0604020202020204" pitchFamily="34" charset="0"/>
                        </a:rPr>
                        <a:t>. </a:t>
                      </a:r>
                      <a:r>
                        <a:rPr lang="en-US" sz="1200" dirty="0" err="1" smtClean="0">
                          <a:effectLst/>
                          <a:latin typeface="Arial" panose="020B0604020202020204" pitchFamily="34" charset="0"/>
                          <a:cs typeface="Arial" panose="020B0604020202020204" pitchFamily="34" charset="0"/>
                        </a:rPr>
                        <a:t>Saha</a:t>
                      </a:r>
                      <a:r>
                        <a:rPr lang="en-US" sz="1200" dirty="0">
                          <a:effectLst/>
                          <a:latin typeface="Arial" panose="020B0604020202020204" pitchFamily="34" charset="0"/>
                          <a:cs typeface="Arial" panose="020B0604020202020204" pitchFamily="34" charset="0"/>
                        </a:rPr>
                        <a:t>, </a:t>
                      </a:r>
                      <a:endParaRPr lang="en-US" sz="1200" dirty="0" smtClean="0">
                        <a:effectLst/>
                        <a:latin typeface="Arial" panose="020B0604020202020204" pitchFamily="34" charset="0"/>
                        <a:cs typeface="Arial" panose="020B0604020202020204" pitchFamily="34" charset="0"/>
                      </a:endParaRPr>
                    </a:p>
                    <a:p>
                      <a:pPr marL="0" marR="0" algn="l">
                        <a:spcBef>
                          <a:spcPts val="0"/>
                        </a:spcBef>
                        <a:spcAft>
                          <a:spcPts val="0"/>
                        </a:spcAft>
                      </a:pPr>
                      <a:r>
                        <a:rPr lang="en-US" sz="1200" dirty="0" smtClean="0">
                          <a:effectLst/>
                          <a:latin typeface="Arial" panose="020B0604020202020204" pitchFamily="34" charset="0"/>
                          <a:cs typeface="Arial" panose="020B0604020202020204" pitchFamily="34" charset="0"/>
                        </a:rPr>
                        <a:t> IIT</a:t>
                      </a:r>
                      <a:r>
                        <a:rPr lang="en-US" sz="1200" dirty="0">
                          <a:effectLst/>
                          <a:latin typeface="Arial" panose="020B0604020202020204" pitchFamily="34" charset="0"/>
                          <a:cs typeface="Arial" panose="020B0604020202020204" pitchFamily="34" charset="0"/>
                        </a:rPr>
                        <a:t>, Delhi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75565" marR="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PO1</a:t>
                      </a:r>
                      <a:r>
                        <a:rPr lang="en-US" sz="1200" dirty="0">
                          <a:effectLst/>
                          <a:latin typeface="Arial" panose="020B0604020202020204" pitchFamily="34" charset="0"/>
                          <a:cs typeface="Arial" panose="020B0604020202020204" pitchFamily="34" charset="0"/>
                        </a:rPr>
                        <a:t>, PO2, PO3, PO4</a:t>
                      </a:r>
                      <a:r>
                        <a:rPr lang="en-US" sz="1200" dirty="0" smtClean="0">
                          <a:effectLst/>
                          <a:latin typeface="Arial" panose="020B0604020202020204" pitchFamily="34" charset="0"/>
                          <a:cs typeface="Arial" panose="020B0604020202020204" pitchFamily="34" charset="0"/>
                        </a:rPr>
                        <a:t>, PSO1,PSO2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r>
              <a:tr h="451054">
                <a:tc vMerge="1">
                  <a:txBody>
                    <a:bodyPr/>
                    <a:lstStyle/>
                    <a:p>
                      <a:endParaRPr lang="en-US"/>
                    </a:p>
                  </a:txBody>
                  <a:tcPr/>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Machine design-I : Innovative Product Development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81777">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gn="ctr">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1.2</a:t>
                      </a:r>
                      <a:endParaRPr lang="en-US" sz="1200" dirty="0">
                        <a:effectLst/>
                        <a:latin typeface="Arial" panose="020B0604020202020204" pitchFamily="34"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Manufacturing Science -I : Micro Manufacturing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60325" marR="0" algn="l">
                        <a:lnSpc>
                          <a:spcPct val="115000"/>
                        </a:lnSpc>
                        <a:spcBef>
                          <a:spcPts val="375"/>
                        </a:spcBef>
                        <a:spcAft>
                          <a:spcPts val="0"/>
                        </a:spcAft>
                      </a:pPr>
                      <a:r>
                        <a:rPr lang="en-US" sz="1200" dirty="0">
                          <a:effectLst/>
                          <a:latin typeface="Arial" panose="020B0604020202020204" pitchFamily="34" charset="0"/>
                          <a:cs typeface="Arial" panose="020B0604020202020204" pitchFamily="34" charset="0"/>
                        </a:rPr>
                        <a:t>Expert lecture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07.10.2017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Dr. </a:t>
                      </a:r>
                      <a:r>
                        <a:rPr lang="en-US" sz="1200" dirty="0" err="1" smtClean="0">
                          <a:effectLst/>
                          <a:latin typeface="Arial" panose="020B0604020202020204" pitchFamily="34" charset="0"/>
                          <a:cs typeface="Arial" panose="020B0604020202020204" pitchFamily="34" charset="0"/>
                        </a:rPr>
                        <a:t>Akshay</a:t>
                      </a:r>
                      <a:r>
                        <a:rPr lang="en-US" sz="1200" dirty="0" smtClean="0">
                          <a:effectLst/>
                          <a:latin typeface="Arial" panose="020B0604020202020204" pitchFamily="34" charset="0"/>
                          <a:cs typeface="Arial" panose="020B0604020202020204" pitchFamily="34" charset="0"/>
                        </a:rPr>
                        <a:t> </a:t>
                      </a:r>
                      <a:r>
                        <a:rPr lang="en-US" sz="1200" dirty="0" err="1" smtClean="0">
                          <a:effectLst/>
                          <a:latin typeface="Arial" panose="020B0604020202020204" pitchFamily="34" charset="0"/>
                          <a:cs typeface="Arial" panose="020B0604020202020204" pitchFamily="34" charset="0"/>
                        </a:rPr>
                        <a:t>Dvivedi</a:t>
                      </a:r>
                      <a:r>
                        <a:rPr lang="en-US" sz="1200" dirty="0" smtClean="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IIT, </a:t>
                      </a:r>
                      <a:r>
                        <a:rPr lang="en-US" sz="1200" dirty="0" err="1">
                          <a:effectLst/>
                          <a:latin typeface="Arial" panose="020B0604020202020204" pitchFamily="34" charset="0"/>
                          <a:cs typeface="Arial" panose="020B0604020202020204" pitchFamily="34" charset="0"/>
                        </a:rPr>
                        <a:t>Roorkee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75565"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PO1, PO2, PO3,</a:t>
                      </a:r>
                    </a:p>
                    <a:p>
                      <a:pPr marL="75565" marR="0" algn="l">
                        <a:lnSpc>
                          <a:spcPct val="100000"/>
                        </a:lnSpc>
                        <a:spcBef>
                          <a:spcPts val="0"/>
                        </a:spcBef>
                        <a:spcAft>
                          <a:spcPts val="0"/>
                        </a:spcAft>
                      </a:pPr>
                      <a:r>
                        <a:rPr lang="en-US" sz="1200" dirty="0" smtClean="0">
                          <a:effectLst/>
                          <a:latin typeface="Arial" panose="020B0604020202020204" pitchFamily="34" charset="0"/>
                          <a:cs typeface="Arial" panose="020B0604020202020204" pitchFamily="34" charset="0"/>
                        </a:rPr>
                        <a:t>PSO2  </a:t>
                      </a:r>
                    </a:p>
                  </a:txBody>
                  <a:tcPr marL="19037" marR="19037" marT="0" marB="0"/>
                </a:tc>
              </a:tr>
              <a:tr h="589793">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Manufacturing Science –</a:t>
                      </a:r>
                      <a:r>
                        <a:rPr lang="en-US" sz="1200" dirty="0" smtClean="0">
                          <a:effectLst/>
                          <a:latin typeface="Arial" panose="020B0604020202020204" pitchFamily="34" charset="0"/>
                          <a:cs typeface="Arial" panose="020B0604020202020204" pitchFamily="34" charset="0"/>
                        </a:rPr>
                        <a:t>I: Practical </a:t>
                      </a:r>
                      <a:r>
                        <a:rPr lang="en-US" sz="1200" dirty="0">
                          <a:effectLst/>
                          <a:latin typeface="Arial" panose="020B0604020202020204" pitchFamily="34" charset="0"/>
                          <a:cs typeface="Arial" panose="020B0604020202020204" pitchFamily="34" charset="0"/>
                        </a:rPr>
                        <a:t>aspects of arc welding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60325" marR="0" algn="l">
                        <a:lnSpc>
                          <a:spcPct val="115000"/>
                        </a:lnSpc>
                        <a:spcBef>
                          <a:spcPts val="375"/>
                        </a:spcBef>
                        <a:spcAft>
                          <a:spcPts val="0"/>
                        </a:spcAft>
                      </a:pPr>
                      <a:r>
                        <a:rPr lang="en-US" sz="1200" dirty="0" smtClean="0">
                          <a:effectLst/>
                          <a:latin typeface="Arial" panose="020B0604020202020204" pitchFamily="34" charset="0"/>
                          <a:cs typeface="Arial" panose="020B0604020202020204" pitchFamily="34" charset="0"/>
                        </a:rPr>
                        <a:t>Industrial Expert </a:t>
                      </a:r>
                      <a:r>
                        <a:rPr lang="en-US" sz="1200" dirty="0">
                          <a:effectLst/>
                          <a:latin typeface="Arial" panose="020B0604020202020204" pitchFamily="34" charset="0"/>
                          <a:cs typeface="Arial" panose="020B0604020202020204" pitchFamily="34" charset="0"/>
                        </a:rPr>
                        <a:t>lecture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17.04.18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dirty="0">
                          <a:effectLst/>
                          <a:latin typeface="Arial" panose="020B0604020202020204" pitchFamily="34" charset="0"/>
                          <a:cs typeface="Arial" panose="020B0604020202020204" pitchFamily="34" charset="0"/>
                        </a:rPr>
                        <a:t>Mr. S. C. </a:t>
                      </a:r>
                      <a:r>
                        <a:rPr lang="en-US" sz="1200" dirty="0" err="1" smtClean="0">
                          <a:effectLst/>
                          <a:latin typeface="Arial" panose="020B0604020202020204" pitchFamily="34" charset="0"/>
                          <a:cs typeface="Arial" panose="020B0604020202020204" pitchFamily="34" charset="0"/>
                        </a:rPr>
                        <a:t>Sundrani</a:t>
                      </a:r>
                      <a:r>
                        <a:rPr lang="en-US" sz="1200" dirty="0" smtClean="0">
                          <a:effectLst/>
                          <a:latin typeface="Arial" panose="020B0604020202020204" pitchFamily="34" charset="0"/>
                          <a:cs typeface="Arial" panose="020B0604020202020204" pitchFamily="34" charset="0"/>
                        </a:rPr>
                        <a:t>,</a:t>
                      </a:r>
                      <a:r>
                        <a:rPr lang="en-US" sz="1200" baseline="0" dirty="0" smtClean="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Director </a:t>
                      </a:r>
                      <a:r>
                        <a:rPr lang="en-US" sz="1200" dirty="0" err="1">
                          <a:effectLst/>
                          <a:latin typeface="Arial" panose="020B0604020202020204" pitchFamily="34" charset="0"/>
                          <a:cs typeface="Arial" panose="020B0604020202020204" pitchFamily="34" charset="0"/>
                        </a:rPr>
                        <a:t>Param</a:t>
                      </a:r>
                      <a:r>
                        <a:rPr lang="en-US" sz="1200" dirty="0">
                          <a:effectLst/>
                          <a:latin typeface="Arial" panose="020B0604020202020204" pitchFamily="34" charset="0"/>
                          <a:cs typeface="Arial" panose="020B0604020202020204" pitchFamily="34" charset="0"/>
                        </a:rPr>
                        <a:t> Engineers </a:t>
                      </a:r>
                      <a:r>
                        <a:rPr lang="en-US" sz="1200" dirty="0" smtClean="0">
                          <a:effectLst/>
                          <a:latin typeface="Arial" panose="020B0604020202020204" pitchFamily="34" charset="0"/>
                          <a:cs typeface="Arial" panose="020B0604020202020204" pitchFamily="34" charset="0"/>
                        </a:rPr>
                        <a:t>Pvt. Ltd.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75565"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PO1, PO2, PO3,</a:t>
                      </a:r>
                    </a:p>
                    <a:p>
                      <a:pPr marL="75565" marR="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PSO2</a:t>
                      </a:r>
                    </a:p>
                  </a:txBody>
                  <a:tcPr marL="19037" marR="19037" marT="0" marB="0"/>
                </a:tc>
              </a:tr>
              <a:tr h="428628">
                <a:tc>
                  <a:txBody>
                    <a:bodyPr/>
                    <a:lstStyle/>
                    <a:p>
                      <a:pPr marL="0" marR="0" algn="ctr">
                        <a:spcBef>
                          <a:spcPts val="0"/>
                        </a:spcBef>
                        <a:spcAft>
                          <a:spcPts val="0"/>
                        </a:spcAft>
                      </a:pPr>
                      <a:r>
                        <a:rPr lang="en-US" sz="1200" dirty="0" smtClean="0">
                          <a:effectLst/>
                          <a:latin typeface="Arial" panose="020B0604020202020204" pitchFamily="34" charset="0"/>
                          <a:cs typeface="Arial" panose="020B0604020202020204" pitchFamily="34" charset="0"/>
                        </a:rPr>
                        <a:t>1.4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Industrial exposure to conversion of raw material to finished product.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Industrial Visit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10-10-2017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Parle Biscuits Pvt. Ltd. </a:t>
                      </a:r>
                      <a:r>
                        <a:rPr lang="en-US" sz="1200" dirty="0" err="1" smtClean="0">
                          <a:effectLst/>
                          <a:latin typeface="Arial" panose="020B0604020202020204" pitchFamily="34" charset="0"/>
                          <a:cs typeface="Arial" panose="020B0604020202020204" pitchFamily="34" charset="0"/>
                        </a:rPr>
                        <a:t>Pantnagar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75565"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PO1, PO5, PO6, </a:t>
                      </a:r>
                      <a:r>
                        <a:rPr lang="en-US" sz="1200" dirty="0" smtClean="0">
                          <a:effectLst/>
                          <a:latin typeface="Arial" panose="020B0604020202020204" pitchFamily="34" charset="0"/>
                          <a:cs typeface="Arial" panose="020B0604020202020204" pitchFamily="34" charset="0"/>
                        </a:rPr>
                        <a:t>PO12, PSO2</a:t>
                      </a:r>
                      <a:endParaRPr lang="en-US" sz="1200" dirty="0">
                        <a:effectLst/>
                        <a:latin typeface="Arial" panose="020B0604020202020204" pitchFamily="34" charset="0"/>
                        <a:cs typeface="Arial" panose="020B0604020202020204" pitchFamily="34" charset="0"/>
                      </a:endParaRPr>
                    </a:p>
                  </a:txBody>
                  <a:tcPr marL="19037" marR="19037" marT="0" marB="0"/>
                </a:tc>
              </a:tr>
              <a:tr h="428628">
                <a:tc>
                  <a:txBody>
                    <a:bodyPr/>
                    <a:lstStyle/>
                    <a:p>
                      <a:pPr marL="228600" marR="0" algn="ctr">
                        <a:lnSpc>
                          <a:spcPct val="115000"/>
                        </a:lnSpc>
                        <a:spcBef>
                          <a:spcPts val="0"/>
                        </a:spcBef>
                        <a:spcAft>
                          <a:spcPts val="0"/>
                        </a:spcAft>
                      </a:pPr>
                      <a:r>
                        <a:rPr lang="en-US" sz="1200" spc="-5" dirty="0">
                          <a:effectLst/>
                          <a:latin typeface="Arial" panose="020B0604020202020204" pitchFamily="34" charset="0"/>
                          <a:cs typeface="Arial" panose="020B0604020202020204" pitchFamily="34" charset="0"/>
                        </a:rPr>
                        <a:t>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25"/>
                        </a:spcBef>
                        <a:spcAft>
                          <a:spcPts val="0"/>
                        </a:spcAft>
                      </a:pPr>
                      <a:r>
                        <a:rPr lang="en-US" sz="1200" dirty="0">
                          <a:effectLst/>
                          <a:latin typeface="Arial" panose="020B0604020202020204" pitchFamily="34" charset="0"/>
                          <a:cs typeface="Arial" panose="020B0604020202020204" pitchFamily="34" charset="0"/>
                        </a:rPr>
                        <a:t>Societal health and safety issues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spc="-5" dirty="0">
                          <a:effectLst/>
                          <a:latin typeface="Arial" panose="020B0604020202020204" pitchFamily="34" charset="0"/>
                          <a:cs typeface="Arial" panose="020B0604020202020204" pitchFamily="34" charset="0"/>
                        </a:rPr>
                        <a:t>Plantation on 15th August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spc="-5" dirty="0">
                          <a:effectLst/>
                          <a:latin typeface="Arial" panose="020B0604020202020204" pitchFamily="34" charset="0"/>
                          <a:cs typeface="Arial" panose="020B0604020202020204" pitchFamily="34" charset="0"/>
                        </a:rPr>
                        <a:t>15-08-17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spcBef>
                          <a:spcPts val="0"/>
                        </a:spcBef>
                        <a:spcAft>
                          <a:spcPts val="0"/>
                        </a:spcAft>
                      </a:pPr>
                      <a:r>
                        <a:rPr lang="en-US" sz="1200" spc="-5" dirty="0">
                          <a:effectLst/>
                          <a:latin typeface="Arial" panose="020B0604020202020204" pitchFamily="34" charset="0"/>
                          <a:cs typeface="Arial" panose="020B0604020202020204" pitchFamily="34" charset="0"/>
                        </a:rPr>
                        <a:t>Dr. </a:t>
                      </a:r>
                      <a:r>
                        <a:rPr lang="en-US" sz="1200" spc="-5" dirty="0" err="1" smtClean="0">
                          <a:effectLst/>
                          <a:latin typeface="Arial" panose="020B0604020202020204" pitchFamily="34" charset="0"/>
                          <a:cs typeface="Arial" panose="020B0604020202020204" pitchFamily="34" charset="0"/>
                        </a:rPr>
                        <a:t>Manuj</a:t>
                      </a:r>
                      <a:r>
                        <a:rPr lang="en-US" sz="1200" spc="-5" dirty="0" smtClean="0">
                          <a:effectLst/>
                          <a:latin typeface="Arial" panose="020B0604020202020204" pitchFamily="34" charset="0"/>
                          <a:cs typeface="Arial" panose="020B0604020202020204" pitchFamily="34" charset="0"/>
                        </a:rPr>
                        <a:t> Agarwal</a:t>
                      </a:r>
                      <a:endParaRPr lang="en-US" sz="1200" dirty="0">
                        <a:effectLst/>
                        <a:latin typeface="Arial" panose="020B0604020202020204" pitchFamily="34" charset="0"/>
                        <a:cs typeface="Arial" panose="020B0604020202020204" pitchFamily="34" charset="0"/>
                      </a:endParaRPr>
                    </a:p>
                    <a:p>
                      <a:pPr marL="0" marR="0" algn="l">
                        <a:spcBef>
                          <a:spcPts val="0"/>
                        </a:spcBef>
                        <a:spcAft>
                          <a:spcPts val="0"/>
                        </a:spcAft>
                      </a:pPr>
                      <a:r>
                        <a:rPr lang="en-US" sz="1200" dirty="0" smtClean="0">
                          <a:effectLst/>
                          <a:latin typeface="Arial" panose="020B0604020202020204" pitchFamily="34" charset="0"/>
                          <a:cs typeface="Arial" panose="020B0604020202020204" pitchFamily="34" charset="0"/>
                        </a:rPr>
                        <a:t>Convener NSS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53975" marR="0" indent="-53975"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 PO6</a:t>
                      </a:r>
                      <a:r>
                        <a:rPr lang="en-US" sz="1200" dirty="0">
                          <a:effectLst/>
                          <a:latin typeface="Arial" panose="020B0604020202020204" pitchFamily="34" charset="0"/>
                          <a:cs typeface="Arial" panose="020B0604020202020204" pitchFamily="34" charset="0"/>
                        </a:rPr>
                        <a:t>, PO7, PO8, </a:t>
                      </a:r>
                      <a:r>
                        <a:rPr lang="en-US" sz="1200" dirty="0" smtClean="0">
                          <a:effectLst/>
                          <a:latin typeface="Arial" panose="020B0604020202020204" pitchFamily="34" charset="0"/>
                          <a:cs typeface="Arial" panose="020B0604020202020204" pitchFamily="34" charset="0"/>
                        </a:rPr>
                        <a:t>   PO9</a:t>
                      </a:r>
                      <a:r>
                        <a:rPr lang="en-US" sz="1200" dirty="0">
                          <a:effectLst/>
                          <a:latin typeface="Arial" panose="020B0604020202020204" pitchFamily="34" charset="0"/>
                          <a:cs typeface="Arial" panose="020B0604020202020204" pitchFamily="34" charset="0"/>
                        </a:rPr>
                        <a:t>, PO12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r>
              <a:tr h="417349">
                <a:tc rowSpan="2">
                  <a:txBody>
                    <a:bodyPr/>
                    <a:lstStyle/>
                    <a:p>
                      <a:pPr marL="219075" marR="0" indent="-104775" algn="ctr">
                        <a:lnSpc>
                          <a:spcPct val="115000"/>
                        </a:lnSpc>
                        <a:spcBef>
                          <a:spcPts val="0"/>
                        </a:spcBef>
                        <a:spcAft>
                          <a:spcPts val="0"/>
                        </a:spcAft>
                      </a:pPr>
                      <a:r>
                        <a:rPr lang="en-US" sz="1200" spc="-5" dirty="0" smtClean="0">
                          <a:effectLst/>
                          <a:latin typeface="Arial" panose="020B0604020202020204" pitchFamily="34" charset="0"/>
                          <a:cs typeface="Arial" panose="020B0604020202020204" pitchFamily="34" charset="0"/>
                        </a:rPr>
                        <a:t>  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0" marR="0" algn="l">
                        <a:lnSpc>
                          <a:spcPct val="115000"/>
                        </a:lnSpc>
                        <a:spcBef>
                          <a:spcPts val="25"/>
                        </a:spcBef>
                        <a:spcAft>
                          <a:spcPts val="0"/>
                        </a:spcAft>
                      </a:pPr>
                      <a:r>
                        <a:rPr lang="en-US" sz="1200" dirty="0">
                          <a:effectLst/>
                          <a:latin typeface="Arial" panose="020B0604020202020204" pitchFamily="34" charset="0"/>
                          <a:cs typeface="Arial" panose="020B0604020202020204" pitchFamily="34" charset="0"/>
                        </a:rPr>
                        <a:t>Team Building &amp; Leadership</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Teacher’s Day celebration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05-09-17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Mr. </a:t>
                      </a:r>
                      <a:r>
                        <a:rPr lang="en-US" sz="1200" dirty="0" err="1">
                          <a:effectLst/>
                          <a:latin typeface="Arial" panose="020B0604020202020204" pitchFamily="34" charset="0"/>
                          <a:cs typeface="Arial" panose="020B0604020202020204" pitchFamily="34" charset="0"/>
                        </a:rPr>
                        <a:t>Pravesh</a:t>
                      </a:r>
                      <a:r>
                        <a:rPr lang="en-US" sz="1200" dirty="0">
                          <a:effectLst/>
                          <a:latin typeface="Arial" panose="020B0604020202020204" pitchFamily="34" charset="0"/>
                          <a:cs typeface="Arial" panose="020B0604020202020204" pitchFamily="34" charset="0"/>
                        </a:rPr>
                        <a:t> Chandra (MESS)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rowSpan="2">
                  <a:txBody>
                    <a:bodyPr/>
                    <a:lstStyle/>
                    <a:p>
                      <a:pPr marL="53975" marR="0" indent="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PO9</a:t>
                      </a:r>
                      <a:r>
                        <a:rPr lang="en-US" sz="1200" dirty="0">
                          <a:effectLst/>
                          <a:latin typeface="Arial" panose="020B0604020202020204" pitchFamily="34" charset="0"/>
                          <a:cs typeface="Arial" panose="020B0604020202020204" pitchFamily="34" charset="0"/>
                        </a:rPr>
                        <a:t>, PO10</a:t>
                      </a:r>
                      <a:r>
                        <a:rPr lang="en-US" sz="1200" dirty="0" smtClean="0">
                          <a:effectLst/>
                          <a:latin typeface="Arial" panose="020B0604020202020204" pitchFamily="34" charset="0"/>
                          <a:cs typeface="Arial" panose="020B0604020202020204" pitchFamily="34" charset="0"/>
                        </a:rPr>
                        <a:t>,</a:t>
                      </a:r>
                    </a:p>
                    <a:p>
                      <a:pPr marL="53975" marR="0" indent="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PO </a:t>
                      </a:r>
                      <a:r>
                        <a:rPr lang="en-US" sz="1200" dirty="0">
                          <a:effectLst/>
                          <a:latin typeface="Arial" panose="020B0604020202020204" pitchFamily="34" charset="0"/>
                          <a:cs typeface="Arial" panose="020B0604020202020204" pitchFamily="34" charset="0"/>
                        </a:rPr>
                        <a:t>12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r>
              <a:tr h="412661">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ROBOTEK</a:t>
                      </a:r>
                    </a:p>
                    <a:p>
                      <a:pPr marL="0" marR="0" algn="l">
                        <a:lnSpc>
                          <a:spcPct val="115000"/>
                        </a:lnSpc>
                        <a:spcBef>
                          <a:spcPts val="0"/>
                        </a:spcBef>
                        <a:spcAft>
                          <a:spcPts val="0"/>
                        </a:spcAft>
                      </a:pPr>
                      <a:r>
                        <a:rPr lang="en-US" sz="1200" dirty="0" smtClean="0">
                          <a:effectLst/>
                          <a:latin typeface="Arial" panose="020B0604020202020204" pitchFamily="34" charset="0"/>
                          <a:ea typeface="Times New Roman" panose="02020603050405020304" pitchFamily="18" charset="0"/>
                          <a:cs typeface="Arial" panose="020B0604020202020204" pitchFamily="34" charset="0"/>
                        </a:rPr>
                        <a:t>Event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14-03-18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Mr. </a:t>
                      </a:r>
                      <a:r>
                        <a:rPr lang="en-US" sz="1200" dirty="0" err="1">
                          <a:solidFill>
                            <a:schemeClr val="tx1"/>
                          </a:solidFill>
                          <a:effectLst/>
                          <a:latin typeface="Arial" panose="020B0604020202020204" pitchFamily="34" charset="0"/>
                          <a:cs typeface="Arial" panose="020B0604020202020204" pitchFamily="34" charset="0"/>
                        </a:rPr>
                        <a:t>Pravesh</a:t>
                      </a:r>
                      <a:r>
                        <a:rPr lang="en-US" sz="1200" dirty="0">
                          <a:solidFill>
                            <a:schemeClr val="tx1"/>
                          </a:solidFill>
                          <a:effectLst/>
                          <a:latin typeface="Arial" panose="020B0604020202020204" pitchFamily="34" charset="0"/>
                          <a:cs typeface="Arial" panose="020B0604020202020204" pitchFamily="34" charset="0"/>
                        </a:rPr>
                        <a:t> Chandra (MESS)</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vMerge="1">
                  <a:txBody>
                    <a:bodyPr/>
                    <a:lstStyle/>
                    <a:p>
                      <a:endParaRPr lang="en-US"/>
                    </a:p>
                  </a:txBody>
                  <a:tcPr/>
                </a:tc>
              </a:tr>
              <a:tr h="417349">
                <a:tc>
                  <a:txBody>
                    <a:bodyPr/>
                    <a:lstStyle/>
                    <a:p>
                      <a:pPr marL="219075" marR="0" indent="-104775" algn="ctr">
                        <a:lnSpc>
                          <a:spcPct val="115000"/>
                        </a:lnSpc>
                        <a:spcBef>
                          <a:spcPts val="0"/>
                        </a:spcBef>
                        <a:spcAft>
                          <a:spcPts val="0"/>
                        </a:spcAft>
                      </a:pPr>
                      <a:r>
                        <a:rPr lang="en-US" sz="1200" spc="-5" dirty="0" smtClean="0">
                          <a:effectLst/>
                          <a:latin typeface="Arial" panose="020B0604020202020204" pitchFamily="34" charset="0"/>
                          <a:cs typeface="Arial" panose="020B0604020202020204" pitchFamily="34" charset="0"/>
                        </a:rPr>
                        <a:t> 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25"/>
                        </a:spcBef>
                        <a:spcAft>
                          <a:spcPts val="0"/>
                        </a:spcAft>
                      </a:pPr>
                      <a:r>
                        <a:rPr lang="en-US" sz="1200" dirty="0">
                          <a:effectLst/>
                          <a:latin typeface="Arial" panose="020B0604020202020204" pitchFamily="34" charset="0"/>
                          <a:cs typeface="Arial" panose="020B0604020202020204" pitchFamily="34" charset="0"/>
                        </a:rPr>
                        <a:t>Soft skills and personality development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PDP Classes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01/09/2017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smtClean="0">
                          <a:latin typeface="Arial" panose="020B0604020202020204" pitchFamily="34" charset="0"/>
                          <a:cs typeface="Arial" panose="020B0604020202020204" pitchFamily="34" charset="0"/>
                        </a:rPr>
                        <a:t>Ms. </a:t>
                      </a:r>
                      <a:r>
                        <a:rPr lang="en-US" sz="1200" dirty="0" err="1" smtClean="0">
                          <a:latin typeface="Arial" panose="020B0604020202020204" pitchFamily="34" charset="0"/>
                          <a:cs typeface="Arial" panose="020B0604020202020204" pitchFamily="34" charset="0"/>
                        </a:rPr>
                        <a:t>Ravneet</a:t>
                      </a:r>
                      <a:r>
                        <a:rPr lang="en-US" sz="1200" dirty="0" smtClean="0">
                          <a:latin typeface="Arial" panose="020B0604020202020204" pitchFamily="34" charset="0"/>
                          <a:cs typeface="Arial" panose="020B0604020202020204" pitchFamily="34" charset="0"/>
                        </a:rPr>
                        <a:t> Kaur</a:t>
                      </a:r>
                    </a:p>
                    <a:p>
                      <a:pPr marL="0" marR="0" algn="l">
                        <a:lnSpc>
                          <a:spcPct val="115000"/>
                        </a:lnSpc>
                        <a:spcBef>
                          <a:spcPts val="0"/>
                        </a:spcBef>
                        <a:spcAft>
                          <a:spcPts val="0"/>
                        </a:spcAft>
                      </a:pPr>
                      <a:r>
                        <a:rPr lang="en-US" sz="1200" dirty="0" smtClean="0">
                          <a:latin typeface="Arial" panose="020B0604020202020204" pitchFamily="34" charset="0"/>
                          <a:cs typeface="Arial" panose="020B0604020202020204" pitchFamily="34" charset="0"/>
                        </a:rPr>
                        <a:t>Mr. </a:t>
                      </a:r>
                      <a:r>
                        <a:rPr lang="en-US" sz="1200" dirty="0" err="1" smtClean="0">
                          <a:latin typeface="Arial" panose="020B0604020202020204" pitchFamily="34" charset="0"/>
                          <a:cs typeface="Arial" panose="020B0604020202020204" pitchFamily="34" charset="0"/>
                        </a:rPr>
                        <a:t>Mandeep</a:t>
                      </a:r>
                      <a:endParaRPr lang="en-US" sz="1200" dirty="0">
                        <a:latin typeface="Arial" panose="020B0604020202020204" pitchFamily="34"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PO9, PO10</a:t>
                      </a:r>
                      <a:r>
                        <a:rPr lang="en-US" sz="1200" dirty="0" smtClean="0">
                          <a:effectLst/>
                          <a:latin typeface="Arial" panose="020B0604020202020204" pitchFamily="34" charset="0"/>
                          <a:cs typeface="Arial" panose="020B0604020202020204" pitchFamily="34" charset="0"/>
                        </a:rPr>
                        <a:t>, </a:t>
                      </a:r>
                    </a:p>
                    <a:p>
                      <a:pPr marL="0" marR="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PO </a:t>
                      </a:r>
                      <a:r>
                        <a:rPr lang="en-US" sz="1200" dirty="0">
                          <a:effectLst/>
                          <a:latin typeface="Arial" panose="020B0604020202020204" pitchFamily="34" charset="0"/>
                          <a:cs typeface="Arial" panose="020B0604020202020204" pitchFamily="34" charset="0"/>
                        </a:rPr>
                        <a:t>12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r>
              <a:tr h="644723">
                <a:tc>
                  <a:txBody>
                    <a:bodyPr/>
                    <a:lstStyle/>
                    <a:p>
                      <a:pPr marL="228600" marR="0" indent="-114300" algn="ctr">
                        <a:lnSpc>
                          <a:spcPct val="115000"/>
                        </a:lnSpc>
                        <a:spcBef>
                          <a:spcPts val="0"/>
                        </a:spcBef>
                        <a:spcAft>
                          <a:spcPts val="0"/>
                        </a:spcAft>
                      </a:pPr>
                      <a:r>
                        <a:rPr lang="en-US" sz="1200" spc="-5" dirty="0" smtClean="0">
                          <a:effectLst/>
                          <a:latin typeface="Arial" panose="020B0604020202020204" pitchFamily="34" charset="0"/>
                          <a:cs typeface="Arial" panose="020B0604020202020204" pitchFamily="34" charset="0"/>
                        </a:rPr>
                        <a:t> 5</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25"/>
                        </a:spcBef>
                        <a:spcAft>
                          <a:spcPts val="0"/>
                        </a:spcAft>
                      </a:pPr>
                      <a:r>
                        <a:rPr lang="en-US" sz="1200" dirty="0">
                          <a:effectLst/>
                          <a:latin typeface="Arial" panose="020B0604020202020204" pitchFamily="34" charset="0"/>
                          <a:cs typeface="Arial" panose="020B0604020202020204" pitchFamily="34" charset="0"/>
                        </a:rPr>
                        <a:t>Gap identified in </a:t>
                      </a:r>
                      <a:r>
                        <a:rPr lang="en-US" sz="1200" dirty="0" smtClean="0">
                          <a:effectLst/>
                          <a:latin typeface="Arial" panose="020B0604020202020204" pitchFamily="34" charset="0"/>
                          <a:cs typeface="Arial" panose="020B0604020202020204" pitchFamily="34" charset="0"/>
                        </a:rPr>
                        <a:t>Univ. </a:t>
                      </a:r>
                      <a:r>
                        <a:rPr lang="en-US" sz="1200" dirty="0">
                          <a:effectLst/>
                          <a:latin typeface="Arial" panose="020B0604020202020204" pitchFamily="34" charset="0"/>
                          <a:cs typeface="Arial" panose="020B0604020202020204" pitchFamily="34" charset="0"/>
                        </a:rPr>
                        <a:t>Curriculum</a:t>
                      </a:r>
                    </a:p>
                    <a:p>
                      <a:pPr marL="0" marR="0" algn="l">
                        <a:spcBef>
                          <a:spcPts val="25"/>
                        </a:spcBef>
                        <a:spcAft>
                          <a:spcPts val="0"/>
                        </a:spcAft>
                      </a:pPr>
                      <a:r>
                        <a:rPr lang="en-US" sz="1200" dirty="0">
                          <a:effectLst/>
                          <a:latin typeface="Arial" panose="020B0604020202020204" pitchFamily="34" charset="0"/>
                          <a:cs typeface="Arial" panose="020B0604020202020204" pitchFamily="34" charset="0"/>
                        </a:rPr>
                        <a:t>1. Additive manufacturing</a:t>
                      </a:r>
                    </a:p>
                    <a:p>
                      <a:pPr marL="0" marR="0" algn="l">
                        <a:spcBef>
                          <a:spcPts val="25"/>
                        </a:spcBef>
                        <a:spcAft>
                          <a:spcPts val="0"/>
                        </a:spcAft>
                      </a:pPr>
                      <a:r>
                        <a:rPr lang="en-US" sz="1200" dirty="0">
                          <a:effectLst/>
                          <a:latin typeface="Arial" panose="020B0604020202020204" pitchFamily="34" charset="0"/>
                          <a:cs typeface="Arial" panose="020B0604020202020204" pitchFamily="34" charset="0"/>
                        </a:rPr>
                        <a:t>2. Industrial </a:t>
                      </a:r>
                      <a:r>
                        <a:rPr lang="en-US" sz="1200" dirty="0" smtClean="0">
                          <a:effectLst/>
                          <a:latin typeface="Arial" panose="020B0604020202020204" pitchFamily="34" charset="0"/>
                          <a:cs typeface="Arial" panose="020B0604020202020204" pitchFamily="34" charset="0"/>
                        </a:rPr>
                        <a:t>Engineering</a:t>
                      </a: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Letter to University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21-05-2018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algn="l">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Registrar, MIT Moradabad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9037" marR="19037" marT="0" marB="0"/>
                </a:tc>
                <a:tc>
                  <a:txBody>
                    <a:bodyPr/>
                    <a:lstStyle/>
                    <a:p>
                      <a:pPr marL="0" marR="0" indent="0" algn="l">
                        <a:lnSpc>
                          <a:spcPct val="115000"/>
                        </a:lnSpc>
                        <a:spcBef>
                          <a:spcPts val="0"/>
                        </a:spcBef>
                        <a:spcAft>
                          <a:spcPts val="0"/>
                        </a:spcAft>
                      </a:pPr>
                      <a:r>
                        <a:rPr lang="en-US" sz="1200" dirty="0" smtClean="0">
                          <a:effectLst/>
                          <a:latin typeface="Arial" panose="020B0604020202020204" pitchFamily="34" charset="0"/>
                          <a:cs typeface="Arial" panose="020B0604020202020204" pitchFamily="34" charset="0"/>
                        </a:rPr>
                        <a:t>PO1, PO2, PO3, PO4, PSO1,</a:t>
                      </a:r>
                      <a:r>
                        <a:rPr lang="en-US" sz="1200" baseline="0" dirty="0" smtClean="0">
                          <a:effectLst/>
                          <a:latin typeface="Arial" panose="020B0604020202020204" pitchFamily="34" charset="0"/>
                          <a:cs typeface="Arial" panose="020B0604020202020204" pitchFamily="34" charset="0"/>
                        </a:rPr>
                        <a:t> </a:t>
                      </a:r>
                      <a:r>
                        <a:rPr lang="en-US" sz="1200" dirty="0" smtClean="0">
                          <a:effectLst/>
                          <a:latin typeface="Arial" panose="020B0604020202020204" pitchFamily="34" charset="0"/>
                          <a:cs typeface="Arial" panose="020B0604020202020204" pitchFamily="34" charset="0"/>
                        </a:rPr>
                        <a:t>PSO2</a:t>
                      </a:r>
                    </a:p>
                  </a:txBody>
                  <a:tcPr marL="19037" marR="19037" marT="0" marB="0"/>
                </a:tc>
              </a:tr>
            </a:tbl>
          </a:graphicData>
        </a:graphic>
      </p:graphicFrame>
      <p:sp>
        <p:nvSpPr>
          <p:cNvPr id="3" name="TextBox 2"/>
          <p:cNvSpPr txBox="1"/>
          <p:nvPr/>
        </p:nvSpPr>
        <p:spPr>
          <a:xfrm>
            <a:off x="428596" y="785794"/>
            <a:ext cx="8425705" cy="338554"/>
          </a:xfrm>
          <a:prstGeom prst="rect">
            <a:avLst/>
          </a:prstGeom>
          <a:noFill/>
        </p:spPr>
        <p:txBody>
          <a:bodyPr wrap="none" rtlCol="0">
            <a:spAutoFit/>
          </a:bodyPr>
          <a:lstStyle/>
          <a:p>
            <a:r>
              <a:rPr lang="en-US" sz="1600" b="1" dirty="0" smtClean="0">
                <a:latin typeface="Arial" pitchFamily="34" charset="0"/>
                <a:cs typeface="Arial" pitchFamily="34" charset="0"/>
              </a:rPr>
              <a:t>Delivery details of content </a:t>
            </a:r>
            <a:r>
              <a:rPr lang="en-US" sz="1600" b="1" dirty="0">
                <a:latin typeface="Arial" pitchFamily="34" charset="0"/>
                <a:cs typeface="Arial" pitchFamily="34" charset="0"/>
              </a:rPr>
              <a:t>beyond the syllabus for the attainment of POs and </a:t>
            </a:r>
            <a:r>
              <a:rPr lang="en-US" sz="1600" b="1" dirty="0" smtClean="0">
                <a:latin typeface="Arial" pitchFamily="34" charset="0"/>
                <a:cs typeface="Arial" pitchFamily="34" charset="0"/>
              </a:rPr>
              <a:t>PSOs</a:t>
            </a:r>
            <a:endParaRPr lang="en-US" sz="1600" dirty="0">
              <a:latin typeface="Arial" pitchFamily="34" charset="0"/>
              <a:cs typeface="Arial" pitchFamily="34" charset="0"/>
            </a:endParaRPr>
          </a:p>
        </p:txBody>
      </p:sp>
      <p:sp>
        <p:nvSpPr>
          <p:cNvPr id="5" name="Rectangle 4"/>
          <p:cNvSpPr/>
          <p:nvPr/>
        </p:nvSpPr>
        <p:spPr>
          <a:xfrm>
            <a:off x="503642" y="220102"/>
            <a:ext cx="8568952" cy="351378"/>
          </a:xfrm>
          <a:prstGeom prst="rect">
            <a:avLst/>
          </a:prstGeom>
        </p:spPr>
        <p:txBody>
          <a:bodyPr wrap="square">
            <a:spAutoFit/>
          </a:bodyPr>
          <a:lstStyle/>
          <a:p>
            <a:pPr>
              <a:lnSpc>
                <a:spcPct val="115000"/>
              </a:lnSpc>
            </a:pPr>
            <a:r>
              <a:rPr lang="en-US" sz="1600"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Gaps identified in the curriculum of </a:t>
            </a:r>
            <a:r>
              <a:rPr lang="en-US" sz="1600" b="1" dirty="0">
                <a:solidFill>
                  <a:srgbClr val="0000CC"/>
                </a:solidFill>
                <a:latin typeface="Arial" panose="020B0604020202020204" pitchFamily="34" charset="0"/>
                <a:ea typeface="Times New Roman" panose="02020603050405020304" pitchFamily="18" charset="0"/>
                <a:cs typeface="Arial" panose="020B0604020202020204" pitchFamily="34" charset="0"/>
              </a:rPr>
              <a:t>the AKTU for the attainment of </a:t>
            </a:r>
            <a:r>
              <a:rPr lang="en-US" sz="1600"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POs and PSOs</a:t>
            </a:r>
            <a:endParaRPr lang="en-US" sz="16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725333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802" y="71414"/>
            <a:ext cx="3450496" cy="369332"/>
          </a:xfrm>
          <a:prstGeom prst="rect">
            <a:avLst/>
          </a:prstGeom>
        </p:spPr>
        <p:txBody>
          <a:bodyPr wrap="none">
            <a:spAutoFit/>
          </a:bodyPr>
          <a:lstStyle/>
          <a:p>
            <a:r>
              <a:rPr lang="en-US" b="1" dirty="0" smtClean="0">
                <a:solidFill>
                  <a:srgbClr val="0000CC"/>
                </a:solidFill>
                <a:latin typeface="Arial" pitchFamily="34" charset="0"/>
                <a:cs typeface="Arial" pitchFamily="34" charset="0"/>
              </a:rPr>
              <a:t>Teaching-Learning Processes</a:t>
            </a:r>
          </a:p>
        </p:txBody>
      </p:sp>
      <p:sp>
        <p:nvSpPr>
          <p:cNvPr id="4" name="TextBox 3"/>
          <p:cNvSpPr txBox="1"/>
          <p:nvPr/>
        </p:nvSpPr>
        <p:spPr>
          <a:xfrm>
            <a:off x="285720" y="500042"/>
            <a:ext cx="7497565" cy="1261884"/>
          </a:xfrm>
          <a:prstGeom prst="rect">
            <a:avLst/>
          </a:prstGeom>
          <a:noFill/>
        </p:spPr>
        <p:txBody>
          <a:bodyPr wrap="none" rtlCol="0">
            <a:spAutoFit/>
          </a:bodyPr>
          <a:lstStyle/>
          <a:p>
            <a:pPr marL="342900" indent="-342900"/>
            <a:r>
              <a:rPr lang="en-IN" b="1" dirty="0" smtClean="0">
                <a:solidFill>
                  <a:srgbClr val="0000CC"/>
                </a:solidFill>
                <a:latin typeface="Arial" pitchFamily="34" charset="0"/>
                <a:cs typeface="Arial" pitchFamily="34" charset="0"/>
              </a:rPr>
              <a:t>Adherence to Academic Calendar</a:t>
            </a:r>
          </a:p>
          <a:p>
            <a:pPr marL="342900" indent="-342900"/>
            <a:endParaRPr lang="en-IN" sz="1000" dirty="0" smtClean="0">
              <a:solidFill>
                <a:srgbClr val="0000CC"/>
              </a:solidFill>
              <a:latin typeface="Arial" pitchFamily="34" charset="0"/>
              <a:cs typeface="Arial" pitchFamily="34" charset="0"/>
            </a:endParaRPr>
          </a:p>
          <a:p>
            <a:pPr marL="0" lvl="1" indent="361950" algn="just">
              <a:buFont typeface="Wingdings" pitchFamily="2" charset="2"/>
              <a:buChar char="Ø"/>
            </a:pPr>
            <a:r>
              <a:rPr lang="en-US" sz="1600" dirty="0" smtClean="0">
                <a:latin typeface="Arial" pitchFamily="34" charset="0"/>
                <a:cs typeface="Arial" pitchFamily="34" charset="0"/>
              </a:rPr>
              <a:t>Academic calendar provided by  Dr. APJ Abdul Kalam University</a:t>
            </a:r>
          </a:p>
          <a:p>
            <a:pPr marL="0" lvl="1" indent="361950" algn="just">
              <a:buFont typeface="Wingdings" pitchFamily="2" charset="2"/>
              <a:buChar char="Ø"/>
            </a:pPr>
            <a:r>
              <a:rPr lang="en-US" sz="1600" dirty="0" smtClean="0">
                <a:latin typeface="Arial" pitchFamily="34" charset="0"/>
                <a:cs typeface="Arial" pitchFamily="34" charset="0"/>
              </a:rPr>
              <a:t>Institute academic calendar</a:t>
            </a:r>
          </a:p>
          <a:p>
            <a:pPr marL="0" lvl="1" indent="361950" algn="just">
              <a:buFont typeface="Wingdings" pitchFamily="2" charset="2"/>
              <a:buChar char="Ø"/>
            </a:pPr>
            <a:r>
              <a:rPr lang="en-US" sz="1600" dirty="0" smtClean="0">
                <a:latin typeface="Arial" pitchFamily="34" charset="0"/>
                <a:cs typeface="Arial" pitchFamily="34" charset="0"/>
              </a:rPr>
              <a:t>Department academic calendar derived from the Institute academic calendar</a:t>
            </a:r>
          </a:p>
        </p:txBody>
      </p:sp>
      <p:pic>
        <p:nvPicPr>
          <p:cNvPr id="8" name="Picture 7"/>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1429" b="2857"/>
          <a:stretch>
            <a:fillRect/>
          </a:stretch>
        </p:blipFill>
        <p:spPr bwMode="auto">
          <a:xfrm>
            <a:off x="71406" y="1928802"/>
            <a:ext cx="3929090" cy="4900647"/>
          </a:xfrm>
          <a:prstGeom prst="rect">
            <a:avLst/>
          </a:prstGeom>
          <a:noFill/>
          <a:ln>
            <a:solidFill>
              <a:srgbClr val="0000CC"/>
            </a:solidFill>
          </a:ln>
        </p:spPr>
      </p:pic>
      <p:pic>
        <p:nvPicPr>
          <p:cNvPr id="9" name="Picture 8" descr="C:\Users\admin\Downloads\NEW ODD 2019-20 ACADEMIC CALENDAR-page-001.jpg"/>
          <p:cNvPicPr/>
          <p:nvPr/>
        </p:nvPicPr>
        <p:blipFill>
          <a:blip r:embed="rId4" cstate="print"/>
          <a:srcRect l="2739" r="2740"/>
          <a:stretch>
            <a:fillRect/>
          </a:stretch>
        </p:blipFill>
        <p:spPr bwMode="auto">
          <a:xfrm>
            <a:off x="4143372" y="2643182"/>
            <a:ext cx="4929190" cy="4071950"/>
          </a:xfrm>
          <a:prstGeom prst="rect">
            <a:avLst/>
          </a:prstGeom>
          <a:noFill/>
          <a:ln w="9525">
            <a:solidFill>
              <a:srgbClr val="0000CC"/>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f1 (1) (1).jpg"/>
          <p:cNvPicPr>
            <a:picLocks noChangeAspect="1" noChangeArrowheads="1"/>
          </p:cNvPicPr>
          <p:nvPr/>
        </p:nvPicPr>
        <p:blipFill>
          <a:blip r:embed="rId2" cstate="print"/>
          <a:srcRect l="4963" t="15909" r="9559" b="7386"/>
          <a:stretch>
            <a:fillRect/>
          </a:stretch>
        </p:blipFill>
        <p:spPr bwMode="auto">
          <a:xfrm>
            <a:off x="2071670" y="428628"/>
            <a:ext cx="5152285" cy="6500834"/>
          </a:xfrm>
          <a:prstGeom prst="rect">
            <a:avLst/>
          </a:prstGeom>
          <a:noFill/>
        </p:spPr>
      </p:pic>
      <p:sp>
        <p:nvSpPr>
          <p:cNvPr id="3" name="Rectangle 2"/>
          <p:cNvSpPr/>
          <p:nvPr/>
        </p:nvSpPr>
        <p:spPr>
          <a:xfrm>
            <a:off x="642910" y="142852"/>
            <a:ext cx="7703716" cy="369332"/>
          </a:xfrm>
          <a:prstGeom prst="rect">
            <a:avLst/>
          </a:prstGeom>
        </p:spPr>
        <p:txBody>
          <a:bodyPr wrap="square">
            <a:spAutoFit/>
          </a:bodyPr>
          <a:lstStyle/>
          <a:p>
            <a:pPr algn="ctr"/>
            <a:r>
              <a:rPr lang="en-US" b="1" dirty="0" smtClean="0">
                <a:solidFill>
                  <a:srgbClr val="0000CC"/>
                </a:solidFill>
                <a:latin typeface="Arial" pitchFamily="34" charset="0"/>
                <a:ea typeface="Times New Roman" panose="02020603050405020304" pitchFamily="18" charset="0"/>
                <a:cs typeface="Arial" pitchFamily="34" charset="0"/>
              </a:rPr>
              <a:t>Use </a:t>
            </a:r>
            <a:r>
              <a:rPr lang="en-US" b="1" dirty="0">
                <a:solidFill>
                  <a:srgbClr val="0000CC"/>
                </a:solidFill>
                <a:latin typeface="Arial" pitchFamily="34" charset="0"/>
                <a:ea typeface="Times New Roman" panose="02020603050405020304" pitchFamily="18" charset="0"/>
                <a:cs typeface="Arial" pitchFamily="34" charset="0"/>
              </a:rPr>
              <a:t>of </a:t>
            </a:r>
            <a:r>
              <a:rPr lang="en-US" b="1" dirty="0" smtClean="0">
                <a:solidFill>
                  <a:srgbClr val="0000CC"/>
                </a:solidFill>
                <a:latin typeface="Arial" pitchFamily="34" charset="0"/>
                <a:ea typeface="Times New Roman" panose="02020603050405020304" pitchFamily="18" charset="0"/>
                <a:cs typeface="Arial" pitchFamily="34" charset="0"/>
              </a:rPr>
              <a:t> </a:t>
            </a:r>
            <a:r>
              <a:rPr lang="en-US" b="1" dirty="0">
                <a:solidFill>
                  <a:srgbClr val="0000CC"/>
                </a:solidFill>
                <a:latin typeface="Arial" pitchFamily="34" charset="0"/>
                <a:ea typeface="Times New Roman" panose="02020603050405020304" pitchFamily="18" charset="0"/>
                <a:cs typeface="Arial" pitchFamily="34" charset="0"/>
              </a:rPr>
              <a:t>instructional methods and pedagogical initiatives </a:t>
            </a:r>
            <a:endParaRPr lang="en-US"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2852"/>
            <a:ext cx="8643998" cy="3293209"/>
          </a:xfrm>
          <a:prstGeom prst="rect">
            <a:avLst/>
          </a:prstGeom>
          <a:noFill/>
        </p:spPr>
        <p:txBody>
          <a:bodyPr wrap="square" rtlCol="0">
            <a:spAutoFit/>
          </a:bodyPr>
          <a:lstStyle/>
          <a:p>
            <a:pPr marL="180975" indent="-180975" algn="just"/>
            <a:r>
              <a:rPr lang="en-US" b="1" dirty="0" smtClean="0">
                <a:solidFill>
                  <a:srgbClr val="0000CC"/>
                </a:solidFill>
                <a:latin typeface="Arial" pitchFamily="34" charset="0"/>
                <a:cs typeface="Arial" pitchFamily="34" charset="0"/>
              </a:rPr>
              <a:t>Methodologies to support weak students</a:t>
            </a:r>
          </a:p>
          <a:p>
            <a:pPr marL="180975" indent="-180975" algn="just"/>
            <a:endParaRPr lang="en-US" sz="1000" b="1" dirty="0" smtClean="0">
              <a:latin typeface="Arial" pitchFamily="34" charset="0"/>
              <a:cs typeface="Arial" pitchFamily="34" charset="0"/>
            </a:endParaRPr>
          </a:p>
          <a:p>
            <a:pPr marL="180975" indent="-180975" algn="just">
              <a:spcBef>
                <a:spcPts val="600"/>
              </a:spcBef>
              <a:buFont typeface="Arial" pitchFamily="34" charset="0"/>
              <a:buChar char="•"/>
            </a:pPr>
            <a:r>
              <a:rPr lang="en-US" dirty="0" smtClean="0">
                <a:latin typeface="Arial" pitchFamily="34" charset="0"/>
                <a:cs typeface="Arial" pitchFamily="34" charset="0"/>
              </a:rPr>
              <a:t>Identified by faculty members during their class room teaching and/or on basis of performance in Class Test -1.</a:t>
            </a:r>
          </a:p>
          <a:p>
            <a:pPr marL="180975" indent="-180975" algn="just">
              <a:spcBef>
                <a:spcPts val="600"/>
              </a:spcBef>
              <a:buFont typeface="Arial" pitchFamily="34" charset="0"/>
              <a:buChar char="•"/>
            </a:pPr>
            <a:r>
              <a:rPr lang="en-US" dirty="0" smtClean="0">
                <a:latin typeface="Arial" pitchFamily="34" charset="0"/>
                <a:cs typeface="Arial" pitchFamily="34" charset="0"/>
              </a:rPr>
              <a:t>Separate special classes are arranged for re-explaining difficult topics and clarifying the doubts.</a:t>
            </a:r>
          </a:p>
          <a:p>
            <a:pPr marL="180975" indent="-180975" algn="just">
              <a:spcBef>
                <a:spcPts val="600"/>
              </a:spcBef>
              <a:buFont typeface="Arial" pitchFamily="34" charset="0"/>
              <a:buChar char="•"/>
            </a:pPr>
            <a:r>
              <a:rPr lang="en-US" dirty="0" smtClean="0">
                <a:latin typeface="Arial" pitchFamily="34" charset="0"/>
                <a:cs typeface="Arial" pitchFamily="34" charset="0"/>
              </a:rPr>
              <a:t>Counseled by Mentor.</a:t>
            </a:r>
          </a:p>
          <a:p>
            <a:pPr marL="180975" indent="-180975" algn="just">
              <a:spcBef>
                <a:spcPts val="600"/>
              </a:spcBef>
              <a:buFont typeface="Arial" pitchFamily="34" charset="0"/>
              <a:buChar char="•"/>
            </a:pPr>
            <a:r>
              <a:rPr lang="en-US" dirty="0" smtClean="0">
                <a:latin typeface="Arial" pitchFamily="34" charset="0"/>
                <a:cs typeface="Arial" pitchFamily="34" charset="0"/>
              </a:rPr>
              <a:t>Regular monitoring and observing them during teaching-learning.</a:t>
            </a:r>
          </a:p>
          <a:p>
            <a:pPr marL="180975" indent="-180975" algn="just">
              <a:spcBef>
                <a:spcPts val="600"/>
              </a:spcBef>
              <a:buFont typeface="Arial" pitchFamily="34" charset="0"/>
              <a:buChar char="•"/>
            </a:pPr>
            <a:r>
              <a:rPr lang="en-US" dirty="0" smtClean="0">
                <a:latin typeface="Arial" pitchFamily="34" charset="0"/>
                <a:cs typeface="Arial" pitchFamily="34" charset="0"/>
              </a:rPr>
              <a:t>Providing reading material and lecture notes.</a:t>
            </a:r>
          </a:p>
          <a:p>
            <a:pPr marL="180975" indent="-180975" algn="just">
              <a:spcBef>
                <a:spcPts val="600"/>
              </a:spcBef>
              <a:buFont typeface="Arial" pitchFamily="34" charset="0"/>
              <a:buChar char="•"/>
            </a:pPr>
            <a:r>
              <a:rPr lang="en-US" dirty="0" smtClean="0">
                <a:latin typeface="Arial" pitchFamily="34" charset="0"/>
                <a:cs typeface="Arial" pitchFamily="34" charset="0"/>
              </a:rPr>
              <a:t>Question bank based on previous years question papers.</a:t>
            </a:r>
            <a:endParaRPr lang="en-US" dirty="0">
              <a:latin typeface="Arial" pitchFamily="34" charset="0"/>
              <a:cs typeface="Arial" pitchFamily="34" charset="0"/>
            </a:endParaRPr>
          </a:p>
        </p:txBody>
      </p:sp>
      <p:sp>
        <p:nvSpPr>
          <p:cNvPr id="4" name="TextBox 3"/>
          <p:cNvSpPr txBox="1"/>
          <p:nvPr/>
        </p:nvSpPr>
        <p:spPr>
          <a:xfrm>
            <a:off x="214282" y="3356007"/>
            <a:ext cx="8572560" cy="3216265"/>
          </a:xfrm>
          <a:prstGeom prst="rect">
            <a:avLst/>
          </a:prstGeom>
          <a:noFill/>
        </p:spPr>
        <p:txBody>
          <a:bodyPr wrap="square" rtlCol="0">
            <a:spAutoFit/>
          </a:bodyPr>
          <a:lstStyle/>
          <a:p>
            <a:pPr marL="180975" indent="-180975" algn="just">
              <a:buFont typeface="Arial" pitchFamily="34" charset="0"/>
              <a:buChar char="•"/>
            </a:pPr>
            <a:endParaRPr lang="en-US" sz="1600" dirty="0" smtClean="0">
              <a:latin typeface="Arial" pitchFamily="34" charset="0"/>
              <a:cs typeface="Arial" pitchFamily="34" charset="0"/>
            </a:endParaRPr>
          </a:p>
          <a:p>
            <a:pPr marL="180975" indent="-180975" algn="just"/>
            <a:r>
              <a:rPr lang="en-US" sz="1600" b="1" dirty="0" smtClean="0">
                <a:solidFill>
                  <a:srgbClr val="0000CC"/>
                </a:solidFill>
                <a:latin typeface="Arial" pitchFamily="34" charset="0"/>
                <a:cs typeface="Arial" pitchFamily="34" charset="0"/>
              </a:rPr>
              <a:t>  </a:t>
            </a:r>
            <a:r>
              <a:rPr lang="en-US" b="1" dirty="0" smtClean="0">
                <a:solidFill>
                  <a:srgbClr val="0000CC"/>
                </a:solidFill>
                <a:latin typeface="Arial" pitchFamily="34" charset="0"/>
                <a:cs typeface="Arial" pitchFamily="34" charset="0"/>
              </a:rPr>
              <a:t>Methodologies to encourage bright students </a:t>
            </a:r>
          </a:p>
          <a:p>
            <a:pPr marL="180975" indent="-180975" algn="just"/>
            <a:endParaRPr lang="en-US" sz="1000" b="1" dirty="0" smtClean="0">
              <a:solidFill>
                <a:srgbClr val="0000CC"/>
              </a:solidFill>
              <a:latin typeface="Arial" pitchFamily="34" charset="0"/>
              <a:cs typeface="Arial" pitchFamily="34" charset="0"/>
            </a:endParaRPr>
          </a:p>
          <a:p>
            <a:pPr marL="180975" indent="-180975" algn="just">
              <a:spcBef>
                <a:spcPts val="600"/>
              </a:spcBef>
              <a:buFont typeface="Arial" pitchFamily="34" charset="0"/>
              <a:buChar char="•"/>
            </a:pPr>
            <a:r>
              <a:rPr lang="en-US" dirty="0" smtClean="0">
                <a:latin typeface="Arial" pitchFamily="34" charset="0"/>
                <a:cs typeface="Arial" pitchFamily="34" charset="0"/>
              </a:rPr>
              <a:t>The bright students are identified from their participation in classroom discussion, performance in the class tests, university result analysis and interest in co- curricular activities</a:t>
            </a:r>
          </a:p>
          <a:p>
            <a:pPr marL="180975" indent="-180975" algn="just">
              <a:spcBef>
                <a:spcPts val="600"/>
              </a:spcBef>
              <a:buFont typeface="Arial" pitchFamily="34" charset="0"/>
              <a:buChar char="•"/>
            </a:pPr>
            <a:r>
              <a:rPr lang="en-US" dirty="0" smtClean="0">
                <a:latin typeface="Arial" pitchFamily="34" charset="0"/>
                <a:cs typeface="Arial" pitchFamily="34" charset="0"/>
              </a:rPr>
              <a:t>Additional book facilities are provided in Library.</a:t>
            </a:r>
          </a:p>
          <a:p>
            <a:pPr marL="180975" indent="-180975" algn="just">
              <a:spcBef>
                <a:spcPts val="600"/>
              </a:spcBef>
              <a:buFont typeface="Arial" pitchFamily="34" charset="0"/>
              <a:buChar char="•"/>
            </a:pPr>
            <a:r>
              <a:rPr lang="en-US" dirty="0" smtClean="0">
                <a:latin typeface="Arial" pitchFamily="34" charset="0"/>
                <a:cs typeface="Arial" pitchFamily="34" charset="0"/>
              </a:rPr>
              <a:t>Encouraged to publish papers and to participate in technical events.</a:t>
            </a:r>
          </a:p>
          <a:p>
            <a:pPr marL="180975" indent="-180975" algn="just">
              <a:spcBef>
                <a:spcPts val="600"/>
              </a:spcBef>
              <a:buFont typeface="Arial" pitchFamily="34" charset="0"/>
              <a:buChar char="•"/>
            </a:pPr>
            <a:r>
              <a:rPr lang="en-US" dirty="0" smtClean="0">
                <a:latin typeface="Arial" pitchFamily="34" charset="0"/>
                <a:cs typeface="Arial" pitchFamily="34" charset="0"/>
              </a:rPr>
              <a:t>Encouraged to pursue online certifications such as Spoken Tutorial and NPTEL.</a:t>
            </a:r>
          </a:p>
          <a:p>
            <a:pPr marL="180975" indent="-180975" algn="just">
              <a:spcBef>
                <a:spcPts val="600"/>
              </a:spcBef>
              <a:buFont typeface="Arial" pitchFamily="34" charset="0"/>
              <a:buChar char="•"/>
            </a:pPr>
            <a:r>
              <a:rPr lang="en-US" dirty="0" smtClean="0">
                <a:latin typeface="Arial" pitchFamily="34" charset="0"/>
                <a:cs typeface="Arial" pitchFamily="34" charset="0"/>
              </a:rPr>
              <a:t>Provided more conceptual question set from GATE previous years.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785918" y="535430"/>
            <a:ext cx="5143536" cy="6251156"/>
          </a:xfrm>
          <a:prstGeom prst="rect">
            <a:avLst/>
          </a:prstGeom>
        </p:spPr>
      </p:pic>
      <p:sp>
        <p:nvSpPr>
          <p:cNvPr id="14" name="Rectangle 13"/>
          <p:cNvSpPr/>
          <p:nvPr/>
        </p:nvSpPr>
        <p:spPr>
          <a:xfrm>
            <a:off x="357158" y="49389"/>
            <a:ext cx="8786842" cy="338554"/>
          </a:xfrm>
          <a:prstGeom prst="rect">
            <a:avLst/>
          </a:prstGeom>
        </p:spPr>
        <p:txBody>
          <a:bodyPr wrap="square">
            <a:spAutoFit/>
          </a:bodyPr>
          <a:lstStyle/>
          <a:p>
            <a:r>
              <a:rPr lang="en-US" sz="1600" b="1" dirty="0" smtClean="0">
                <a:solidFill>
                  <a:srgbClr val="0000CC"/>
                </a:solidFill>
                <a:latin typeface="Arial" pitchFamily="34" charset="0"/>
                <a:ea typeface="Calibri" panose="020F0502020204030204" pitchFamily="34" charset="0"/>
                <a:cs typeface="Arial" pitchFamily="34" charset="0"/>
              </a:rPr>
              <a:t>Process of </a:t>
            </a:r>
            <a:r>
              <a:rPr lang="en-US" sz="1600" b="1" dirty="0">
                <a:solidFill>
                  <a:srgbClr val="0000CC"/>
                </a:solidFill>
                <a:latin typeface="Arial" pitchFamily="34" charset="0"/>
                <a:ea typeface="Calibri" panose="020F0502020204030204" pitchFamily="34" charset="0"/>
                <a:cs typeface="Arial" pitchFamily="34" charset="0"/>
              </a:rPr>
              <a:t>question </a:t>
            </a:r>
            <a:r>
              <a:rPr lang="en-US" sz="1600" b="1" dirty="0" smtClean="0">
                <a:solidFill>
                  <a:srgbClr val="0000CC"/>
                </a:solidFill>
                <a:latin typeface="Arial" pitchFamily="34" charset="0"/>
                <a:ea typeface="Calibri" panose="020F0502020204030204" pitchFamily="34" charset="0"/>
                <a:cs typeface="Arial" pitchFamily="34" charset="0"/>
              </a:rPr>
              <a:t>papers setting, </a:t>
            </a:r>
            <a:r>
              <a:rPr lang="en-US" sz="1600" b="1" dirty="0">
                <a:solidFill>
                  <a:srgbClr val="0000CC"/>
                </a:solidFill>
                <a:latin typeface="Arial" pitchFamily="34" charset="0"/>
                <a:ea typeface="Calibri" panose="020F0502020204030204" pitchFamily="34" charset="0"/>
                <a:cs typeface="Arial" pitchFamily="34" charset="0"/>
              </a:rPr>
              <a:t>evaluation and </a:t>
            </a:r>
            <a:r>
              <a:rPr lang="en-US" sz="1600" b="1" dirty="0" smtClean="0">
                <a:solidFill>
                  <a:srgbClr val="0000CC"/>
                </a:solidFill>
                <a:latin typeface="Arial" pitchFamily="34" charset="0"/>
                <a:ea typeface="Calibri" panose="020F0502020204030204" pitchFamily="34" charset="0"/>
                <a:cs typeface="Arial" pitchFamily="34" charset="0"/>
              </a:rPr>
              <a:t>effective process </a:t>
            </a:r>
            <a:r>
              <a:rPr lang="en-US" sz="1600" b="1" dirty="0">
                <a:solidFill>
                  <a:srgbClr val="0000CC"/>
                </a:solidFill>
                <a:latin typeface="Arial" pitchFamily="34" charset="0"/>
                <a:ea typeface="Calibri" panose="020F0502020204030204" pitchFamily="34" charset="0"/>
                <a:cs typeface="Arial" pitchFamily="34" charset="0"/>
              </a:rPr>
              <a:t>implementation</a:t>
            </a:r>
            <a:endParaRPr lang="en-US" sz="1600" b="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xmlns="" val="314584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f3.jpg"/>
          <p:cNvPicPr>
            <a:picLocks noChangeAspect="1" noChangeArrowheads="1"/>
          </p:cNvPicPr>
          <p:nvPr/>
        </p:nvPicPr>
        <p:blipFill>
          <a:blip r:embed="rId2" cstate="print"/>
          <a:srcRect l="21507" t="15909" r="12316" b="45739"/>
          <a:stretch>
            <a:fillRect/>
          </a:stretch>
        </p:blipFill>
        <p:spPr bwMode="auto">
          <a:xfrm>
            <a:off x="4278281" y="2476166"/>
            <a:ext cx="4722875" cy="3643338"/>
          </a:xfrm>
          <a:prstGeom prst="rect">
            <a:avLst/>
          </a:prstGeom>
          <a:noFill/>
        </p:spPr>
      </p:pic>
      <p:pic>
        <p:nvPicPr>
          <p:cNvPr id="2051" name="Picture 3" descr="C:\Users\admin\Downloads\f2 (1).jpg"/>
          <p:cNvPicPr>
            <a:picLocks noChangeAspect="1" noChangeArrowheads="1"/>
          </p:cNvPicPr>
          <p:nvPr/>
        </p:nvPicPr>
        <p:blipFill>
          <a:blip r:embed="rId3" cstate="print"/>
          <a:srcRect l="13235" t="13778" r="21507" b="25852"/>
          <a:stretch>
            <a:fillRect/>
          </a:stretch>
        </p:blipFill>
        <p:spPr bwMode="auto">
          <a:xfrm>
            <a:off x="214282" y="1183269"/>
            <a:ext cx="4000496" cy="4960375"/>
          </a:xfrm>
          <a:prstGeom prst="rect">
            <a:avLst/>
          </a:prstGeom>
          <a:noFill/>
        </p:spPr>
      </p:pic>
      <p:sp>
        <p:nvSpPr>
          <p:cNvPr id="4" name="Rectangle 3"/>
          <p:cNvSpPr/>
          <p:nvPr/>
        </p:nvSpPr>
        <p:spPr>
          <a:xfrm>
            <a:off x="3053423" y="130710"/>
            <a:ext cx="3018775" cy="369332"/>
          </a:xfrm>
          <a:prstGeom prst="rect">
            <a:avLst/>
          </a:prstGeom>
        </p:spPr>
        <p:txBody>
          <a:bodyPr wrap="none">
            <a:spAutoFit/>
          </a:bodyPr>
          <a:lstStyle/>
          <a:p>
            <a:r>
              <a:rPr lang="en-US" b="1" dirty="0" smtClean="0">
                <a:solidFill>
                  <a:srgbClr val="0000CC"/>
                </a:solidFill>
                <a:latin typeface="Arial" pitchFamily="34" charset="0"/>
                <a:ea typeface="Times New Roman" panose="02020603050405020304" pitchFamily="18" charset="0"/>
                <a:cs typeface="Arial" pitchFamily="34" charset="0"/>
              </a:rPr>
              <a:t>Quality </a:t>
            </a:r>
            <a:r>
              <a:rPr lang="en-US" b="1" dirty="0">
                <a:solidFill>
                  <a:srgbClr val="0000CC"/>
                </a:solidFill>
                <a:latin typeface="Arial" pitchFamily="34" charset="0"/>
                <a:ea typeface="Times New Roman" panose="02020603050405020304" pitchFamily="18" charset="0"/>
                <a:cs typeface="Arial" pitchFamily="34" charset="0"/>
              </a:rPr>
              <a:t>of Student Project</a:t>
            </a:r>
            <a:endParaRPr lang="en-US" dirty="0">
              <a:solidFill>
                <a:srgbClr val="0000CC"/>
              </a:solidFill>
              <a:latin typeface="Arial" pitchFamily="34" charset="0"/>
              <a:cs typeface="Arial" pitchFamily="34" charset="0"/>
            </a:endParaRPr>
          </a:p>
        </p:txBody>
      </p:sp>
      <p:sp>
        <p:nvSpPr>
          <p:cNvPr id="5" name="Rectangle 4"/>
          <p:cNvSpPr/>
          <p:nvPr/>
        </p:nvSpPr>
        <p:spPr>
          <a:xfrm>
            <a:off x="500034" y="571480"/>
            <a:ext cx="8358246" cy="369332"/>
          </a:xfrm>
          <a:prstGeom prst="rect">
            <a:avLst/>
          </a:prstGeom>
        </p:spPr>
        <p:txBody>
          <a:bodyPr wrap="square">
            <a:spAutoFit/>
          </a:bodyPr>
          <a:lstStyle/>
          <a:p>
            <a:r>
              <a:rPr lang="en-US" b="1" dirty="0" smtClean="0">
                <a:solidFill>
                  <a:srgbClr val="0000CC"/>
                </a:solidFill>
                <a:latin typeface="Arial" pitchFamily="34" charset="0"/>
                <a:ea typeface="Times New Roman" panose="02020603050405020304" pitchFamily="18" charset="0"/>
                <a:cs typeface="Arial" pitchFamily="34" charset="0"/>
              </a:rPr>
              <a:t>Identification </a:t>
            </a:r>
            <a:r>
              <a:rPr lang="en-US" b="1" dirty="0">
                <a:solidFill>
                  <a:srgbClr val="0000CC"/>
                </a:solidFill>
                <a:latin typeface="Arial" pitchFamily="34" charset="0"/>
                <a:ea typeface="Times New Roman" panose="02020603050405020304" pitchFamily="18" charset="0"/>
                <a:cs typeface="Arial" pitchFamily="34" charset="0"/>
              </a:rPr>
              <a:t>of projects and allocation methodology to Faculty Members</a:t>
            </a:r>
            <a:endParaRPr lang="en-US"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143108" y="59272"/>
            <a:ext cx="47628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Initiatives Related to Industry Interaction</a:t>
            </a:r>
            <a:endParaRPr kumimoji="0" lang="en-US" b="0" i="0" u="none" strike="noStrike" cap="none" normalizeH="0" baseline="0" dirty="0" smtClean="0">
              <a:ln>
                <a:noFill/>
              </a:ln>
              <a:solidFill>
                <a:srgbClr val="0000CC"/>
              </a:solidFill>
              <a:effectLst/>
              <a:latin typeface="Arial" pitchFamily="34" charset="0"/>
              <a:cs typeface="Arial" pitchFamily="34" charset="0"/>
            </a:endParaRPr>
          </a:p>
        </p:txBody>
      </p:sp>
      <p:sp>
        <p:nvSpPr>
          <p:cNvPr id="4" name="Rectangle 3"/>
          <p:cNvSpPr/>
          <p:nvPr/>
        </p:nvSpPr>
        <p:spPr>
          <a:xfrm>
            <a:off x="285720" y="500042"/>
            <a:ext cx="8358246" cy="338554"/>
          </a:xfrm>
          <a:prstGeom prst="rect">
            <a:avLst/>
          </a:prstGeom>
        </p:spPr>
        <p:txBody>
          <a:bodyPr wrap="square">
            <a:spAutoFit/>
          </a:bodyPr>
          <a:lstStyle/>
          <a:p>
            <a:pPr algn="ctr"/>
            <a:r>
              <a:rPr lang="en-US" sz="1600" b="1" dirty="0" smtClean="0">
                <a:latin typeface="Arial" pitchFamily="34" charset="0"/>
                <a:cs typeface="Arial" pitchFamily="34" charset="0"/>
              </a:rPr>
              <a:t>MOUs with industries and training organisations</a:t>
            </a:r>
            <a:endParaRPr lang="en-US" sz="1600" b="1" dirty="0">
              <a:latin typeface="Arial" pitchFamily="34" charset="0"/>
              <a:cs typeface="Arial" pitchFamily="34" charset="0"/>
            </a:endParaRPr>
          </a:p>
        </p:txBody>
      </p:sp>
      <p:graphicFrame>
        <p:nvGraphicFramePr>
          <p:cNvPr id="5" name="Table 4"/>
          <p:cNvGraphicFramePr>
            <a:graphicFrameLocks noGrp="1"/>
          </p:cNvGraphicFramePr>
          <p:nvPr/>
        </p:nvGraphicFramePr>
        <p:xfrm>
          <a:off x="857224" y="928670"/>
          <a:ext cx="7143800" cy="2044916"/>
        </p:xfrm>
        <a:graphic>
          <a:graphicData uri="http://schemas.openxmlformats.org/drawingml/2006/table">
            <a:tbl>
              <a:tblPr/>
              <a:tblGrid>
                <a:gridCol w="1571793"/>
                <a:gridCol w="5572007"/>
              </a:tblGrid>
              <a:tr h="96762">
                <a:tc>
                  <a:txBody>
                    <a:bodyPr/>
                    <a:lstStyle/>
                    <a:p>
                      <a:pPr algn="ctr">
                        <a:lnSpc>
                          <a:spcPct val="115000"/>
                        </a:lnSpc>
                        <a:spcAft>
                          <a:spcPts val="0"/>
                        </a:spcAft>
                      </a:pPr>
                      <a:r>
                        <a:rPr lang="en-IN" sz="1600" b="1" dirty="0">
                          <a:latin typeface="Arial" pitchFamily="34" charset="0"/>
                          <a:ea typeface="Times New Roman"/>
                          <a:cs typeface="Arial" pitchFamily="34" charset="0"/>
                        </a:rPr>
                        <a:t>Academic Year</a:t>
                      </a:r>
                      <a:endParaRPr lang="en-US" sz="160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Times New Roman"/>
                          <a:cs typeface="Arial" pitchFamily="34" charset="0"/>
                        </a:rPr>
                        <a:t>Name of the Organization</a:t>
                      </a:r>
                      <a:endParaRPr lang="en-US" sz="160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474">
                <a:tc>
                  <a:txBody>
                    <a:bodyPr/>
                    <a:lstStyle/>
                    <a:p>
                      <a:pPr algn="ctr">
                        <a:lnSpc>
                          <a:spcPct val="115000"/>
                        </a:lnSpc>
                        <a:spcAft>
                          <a:spcPts val="0"/>
                        </a:spcAft>
                      </a:pPr>
                      <a:r>
                        <a:rPr lang="en-IN" sz="1600" b="0" dirty="0">
                          <a:latin typeface="Arial" pitchFamily="34" charset="0"/>
                          <a:ea typeface="Times New Roman"/>
                          <a:cs typeface="Arial" pitchFamily="34" charset="0"/>
                        </a:rPr>
                        <a:t>2017-18</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600" b="0" dirty="0">
                          <a:latin typeface="Arial" pitchFamily="34" charset="0"/>
                          <a:ea typeface="Times New Roman"/>
                          <a:cs typeface="Arial" pitchFamily="34" charset="0"/>
                        </a:rPr>
                        <a:t>Metal Handicrafts Service Centre, </a:t>
                      </a:r>
                      <a:r>
                        <a:rPr lang="en-IN" sz="1600" b="0" dirty="0" smtClean="0">
                          <a:latin typeface="Arial" pitchFamily="34" charset="0"/>
                          <a:ea typeface="Times New Roman"/>
                          <a:cs typeface="Arial" pitchFamily="34" charset="0"/>
                        </a:rPr>
                        <a:t>Moradabad, </a:t>
                      </a:r>
                      <a:r>
                        <a:rPr lang="en-IN" sz="1600" b="0" dirty="0">
                          <a:latin typeface="Arial" pitchFamily="34" charset="0"/>
                          <a:ea typeface="Times New Roman"/>
                          <a:cs typeface="Arial" pitchFamily="34" charset="0"/>
                        </a:rPr>
                        <a:t>Govt. of </a:t>
                      </a:r>
                      <a:r>
                        <a:rPr lang="en-IN" sz="1600" b="0" dirty="0" smtClean="0">
                          <a:latin typeface="Arial" pitchFamily="34" charset="0"/>
                          <a:ea typeface="Times New Roman"/>
                          <a:cs typeface="Arial" pitchFamily="34" charset="0"/>
                        </a:rPr>
                        <a:t>India</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Aft>
                          <a:spcPts val="0"/>
                        </a:spcAft>
                      </a:pPr>
                      <a:r>
                        <a:rPr lang="en-IN" sz="1600" b="0" dirty="0">
                          <a:latin typeface="Arial" pitchFamily="34" charset="0"/>
                          <a:ea typeface="Times New Roman"/>
                          <a:cs typeface="Arial" pitchFamily="34" charset="0"/>
                        </a:rPr>
                        <a:t>2017-18</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600" b="0" dirty="0">
                          <a:latin typeface="Arial" pitchFamily="34" charset="0"/>
                          <a:ea typeface="Times New Roman"/>
                          <a:cs typeface="Arial" pitchFamily="34" charset="0"/>
                        </a:rPr>
                        <a:t>AKGEC Skills Pvt. Ltd., Ghaziabad</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08">
                <a:tc>
                  <a:txBody>
                    <a:bodyPr/>
                    <a:lstStyle/>
                    <a:p>
                      <a:pPr algn="ctr">
                        <a:lnSpc>
                          <a:spcPct val="115000"/>
                        </a:lnSpc>
                        <a:spcAft>
                          <a:spcPts val="0"/>
                        </a:spcAft>
                      </a:pPr>
                      <a:r>
                        <a:rPr lang="en-IN" sz="1600" b="0" dirty="0">
                          <a:latin typeface="Arial" pitchFamily="34" charset="0"/>
                          <a:ea typeface="Times New Roman"/>
                          <a:cs typeface="Arial" pitchFamily="34" charset="0"/>
                        </a:rPr>
                        <a:t>2017-18</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600" b="0" dirty="0" err="1">
                          <a:latin typeface="Arial" pitchFamily="34" charset="0"/>
                          <a:ea typeface="Times New Roman"/>
                          <a:cs typeface="Arial" pitchFamily="34" charset="0"/>
                        </a:rPr>
                        <a:t>SofconPvt</a:t>
                      </a:r>
                      <a:r>
                        <a:rPr lang="en-IN" sz="1600" b="0" dirty="0">
                          <a:latin typeface="Arial" pitchFamily="34" charset="0"/>
                          <a:ea typeface="Times New Roman"/>
                          <a:cs typeface="Arial" pitchFamily="34" charset="0"/>
                        </a:rPr>
                        <a:t>. Ltd., Delhi</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lnSpc>
                          <a:spcPct val="115000"/>
                        </a:lnSpc>
                        <a:spcAft>
                          <a:spcPts val="0"/>
                        </a:spcAft>
                      </a:pPr>
                      <a:r>
                        <a:rPr lang="en-IN" sz="1600" b="0" dirty="0">
                          <a:latin typeface="Arial" pitchFamily="34" charset="0"/>
                          <a:ea typeface="Times New Roman"/>
                          <a:cs typeface="Arial" pitchFamily="34" charset="0"/>
                        </a:rPr>
                        <a:t>2017-18</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IN" sz="1600" b="0" dirty="0" err="1">
                          <a:solidFill>
                            <a:srgbClr val="000000"/>
                          </a:solidFill>
                          <a:latin typeface="Arial" pitchFamily="34" charset="0"/>
                          <a:ea typeface="Times New Roman"/>
                          <a:cs typeface="Arial" pitchFamily="34" charset="0"/>
                        </a:rPr>
                        <a:t>Sainik</a:t>
                      </a:r>
                      <a:r>
                        <a:rPr lang="en-IN" sz="1600" b="0" dirty="0">
                          <a:solidFill>
                            <a:srgbClr val="000000"/>
                          </a:solidFill>
                          <a:latin typeface="Arial" pitchFamily="34" charset="0"/>
                          <a:ea typeface="Times New Roman"/>
                          <a:cs typeface="Arial" pitchFamily="34" charset="0"/>
                        </a:rPr>
                        <a:t> Enterprises, Moradabad</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Aft>
                          <a:spcPts val="0"/>
                        </a:spcAft>
                      </a:pPr>
                      <a:r>
                        <a:rPr lang="en-IN" sz="1600" b="0" dirty="0" smtClean="0">
                          <a:latin typeface="Arial" pitchFamily="34" charset="0"/>
                          <a:ea typeface="Times New Roman"/>
                          <a:cs typeface="Arial" pitchFamily="34" charset="0"/>
                        </a:rPr>
                        <a:t>2019-20</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IN" sz="1600" b="0" dirty="0">
                          <a:solidFill>
                            <a:srgbClr val="000000"/>
                          </a:solidFill>
                          <a:latin typeface="Arial" pitchFamily="34" charset="0"/>
                          <a:ea typeface="Times New Roman"/>
                          <a:cs typeface="Arial" pitchFamily="34" charset="0"/>
                        </a:rPr>
                        <a:t>Excelling Technologies</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algn="ctr">
                        <a:lnSpc>
                          <a:spcPct val="115000"/>
                        </a:lnSpc>
                        <a:spcAft>
                          <a:spcPts val="0"/>
                        </a:spcAft>
                      </a:pPr>
                      <a:r>
                        <a:rPr lang="en-IN" sz="1600" b="0" dirty="0" smtClean="0">
                          <a:latin typeface="Arial" pitchFamily="34" charset="0"/>
                          <a:ea typeface="Times New Roman"/>
                          <a:cs typeface="Arial" pitchFamily="34" charset="0"/>
                        </a:rPr>
                        <a:t>2020-21</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IN" sz="1600" b="0" dirty="0" smtClean="0">
                          <a:latin typeface="Arial" pitchFamily="34" charset="0"/>
                          <a:ea typeface="Times New Roman"/>
                          <a:cs typeface="Arial" pitchFamily="34" charset="0"/>
                        </a:rPr>
                        <a:t>Centre</a:t>
                      </a:r>
                      <a:r>
                        <a:rPr lang="en-IN" sz="1600" b="0" baseline="0" dirty="0" smtClean="0">
                          <a:latin typeface="Arial" pitchFamily="34" charset="0"/>
                          <a:ea typeface="Times New Roman"/>
                          <a:cs typeface="Arial" pitchFamily="34" charset="0"/>
                        </a:rPr>
                        <a:t> of Skill &amp; Entrepreneurship Development, Gurugram</a:t>
                      </a:r>
                      <a:endParaRPr lang="en-US" sz="1600" b="0" dirty="0">
                        <a:latin typeface="Arial" pitchFamily="34" charset="0"/>
                        <a:ea typeface="Times New Roman"/>
                        <a:cs typeface="Arial" pitchFamily="34" charset="0"/>
                      </a:endParaRPr>
                    </a:p>
                  </a:txBody>
                  <a:tcPr marL="31553" marR="31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214414" y="3571876"/>
          <a:ext cx="6500858" cy="2082800"/>
        </p:xfrm>
        <a:graphic>
          <a:graphicData uri="http://schemas.openxmlformats.org/drawingml/2006/table">
            <a:tbl>
              <a:tblPr firstRow="1" bandRow="1">
                <a:tableStyleId>{5C22544A-7EE6-4342-B048-85BDC9FD1C3A}</a:tableStyleId>
              </a:tblPr>
              <a:tblGrid>
                <a:gridCol w="1792992"/>
                <a:gridCol w="2064660"/>
                <a:gridCol w="2643206"/>
              </a:tblGrid>
              <a:tr h="370840">
                <a:tc>
                  <a:txBody>
                    <a:bodyPr/>
                    <a:lstStyle/>
                    <a:p>
                      <a:r>
                        <a:rPr lang="en-US" sz="1600" dirty="0" smtClean="0">
                          <a:latin typeface="Arial" pitchFamily="34" charset="0"/>
                          <a:cs typeface="Arial" pitchFamily="34" charset="0"/>
                        </a:rPr>
                        <a:t>Session </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of lectures</a:t>
                      </a:r>
                      <a:endParaRPr lang="en-US" sz="16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No. of Industrial visits</a:t>
                      </a:r>
                    </a:p>
                  </a:txBody>
                  <a:tcPr/>
                </a:tc>
              </a:tr>
              <a:tr h="370840">
                <a:tc>
                  <a:txBody>
                    <a:bodyPr/>
                    <a:lstStyle/>
                    <a:p>
                      <a:r>
                        <a:rPr lang="en-US" sz="1600" dirty="0" smtClean="0">
                          <a:latin typeface="Arial" pitchFamily="34" charset="0"/>
                          <a:cs typeface="Arial" pitchFamily="34" charset="0"/>
                        </a:rPr>
                        <a:t>2016-17</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5</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a:txBody>
                  <a:tcPr/>
                </a:tc>
              </a:tr>
              <a:tr h="329890">
                <a:tc>
                  <a:txBody>
                    <a:bodyPr/>
                    <a:lstStyle/>
                    <a:p>
                      <a:r>
                        <a:rPr lang="en-US" sz="1600" dirty="0" smtClean="0">
                          <a:latin typeface="Arial" pitchFamily="34" charset="0"/>
                          <a:cs typeface="Arial" pitchFamily="34" charset="0"/>
                        </a:rPr>
                        <a:t>2017-18</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4</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5</a:t>
                      </a:r>
                      <a:endParaRPr lang="en-US" sz="1600" dirty="0">
                        <a:latin typeface="Arial" pitchFamily="34" charset="0"/>
                        <a:cs typeface="Arial" pitchFamily="34" charset="0"/>
                      </a:endParaRPr>
                    </a:p>
                  </a:txBody>
                  <a:tcPr/>
                </a:tc>
              </a:tr>
              <a:tr h="280362">
                <a:tc>
                  <a:txBody>
                    <a:bodyPr/>
                    <a:lstStyle/>
                    <a:p>
                      <a:r>
                        <a:rPr lang="en-US" sz="1600" dirty="0" smtClean="0">
                          <a:latin typeface="Arial" pitchFamily="34" charset="0"/>
                          <a:cs typeface="Arial" pitchFamily="34" charset="0"/>
                        </a:rPr>
                        <a:t>2018-19</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6</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3</a:t>
                      </a:r>
                      <a:endParaRPr lang="en-US" sz="1600" dirty="0">
                        <a:latin typeface="Arial" pitchFamily="34" charset="0"/>
                        <a:cs typeface="Arial" pitchFamily="34" charset="0"/>
                      </a:endParaRPr>
                    </a:p>
                  </a:txBody>
                  <a:tcPr/>
                </a:tc>
              </a:tr>
              <a:tr h="302272">
                <a:tc>
                  <a:txBody>
                    <a:bodyPr/>
                    <a:lstStyle/>
                    <a:p>
                      <a:r>
                        <a:rPr lang="en-US" sz="1600" dirty="0" smtClean="0">
                          <a:latin typeface="Arial" pitchFamily="34" charset="0"/>
                          <a:cs typeface="Arial" pitchFamily="34" charset="0"/>
                        </a:rPr>
                        <a:t>2019-20</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5</a:t>
                      </a:r>
                      <a:endParaRPr lang="en-US" sz="1600" dirty="0">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5</a:t>
                      </a:r>
                      <a:endParaRPr lang="en-US" sz="1600" dirty="0">
                        <a:latin typeface="Arial" pitchFamily="34" charset="0"/>
                        <a:cs typeface="Arial" pitchFamily="34" charset="0"/>
                      </a:endParaRPr>
                    </a:p>
                  </a:txBody>
                  <a:tcPr/>
                </a:tc>
              </a:tr>
              <a:tr h="263841">
                <a:tc>
                  <a:txBody>
                    <a:bodyPr/>
                    <a:lstStyle/>
                    <a:p>
                      <a:r>
                        <a:rPr lang="en-US" sz="1600" dirty="0" smtClean="0">
                          <a:latin typeface="Arial" pitchFamily="34" charset="0"/>
                          <a:cs typeface="Arial" pitchFamily="34" charset="0"/>
                        </a:rPr>
                        <a:t>2020-21</a:t>
                      </a:r>
                      <a:endParaRPr lang="en-US" sz="1600" dirty="0">
                        <a:latin typeface="Arial" pitchFamily="34" charset="0"/>
                        <a:cs typeface="Arial" pitchFamily="34" charset="0"/>
                      </a:endParaRPr>
                    </a:p>
                  </a:txBody>
                  <a:tcPr/>
                </a:tc>
                <a:tc>
                  <a:txBody>
                    <a:bodyPr/>
                    <a:lstStyle/>
                    <a:p>
                      <a:pPr algn="ctr"/>
                      <a:r>
                        <a:rPr lang="en-IN" sz="1600" dirty="0" smtClean="0">
                          <a:latin typeface="Arial" pitchFamily="34" charset="0"/>
                          <a:cs typeface="Arial" pitchFamily="34" charset="0"/>
                        </a:rPr>
                        <a:t>9</a:t>
                      </a:r>
                      <a:endParaRPr lang="en-US" sz="16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a:t>
                      </a:r>
                    </a:p>
                  </a:txBody>
                  <a:tcPr/>
                </a:tc>
              </a:tr>
            </a:tbl>
          </a:graphicData>
        </a:graphic>
      </p:graphicFrame>
      <p:sp>
        <p:nvSpPr>
          <p:cNvPr id="8" name="Rectangle 7"/>
          <p:cNvSpPr/>
          <p:nvPr/>
        </p:nvSpPr>
        <p:spPr>
          <a:xfrm>
            <a:off x="214282" y="3143248"/>
            <a:ext cx="8715436" cy="338554"/>
          </a:xfrm>
          <a:prstGeom prst="rect">
            <a:avLst/>
          </a:prstGeom>
        </p:spPr>
        <p:txBody>
          <a:bodyPr wrap="square">
            <a:spAutoFit/>
          </a:bodyPr>
          <a:lstStyle/>
          <a:p>
            <a:pPr lvl="0" fontAlgn="base">
              <a:spcBef>
                <a:spcPct val="0"/>
              </a:spcBef>
              <a:spcAft>
                <a:spcPct val="0"/>
              </a:spcAft>
            </a:pPr>
            <a:r>
              <a:rPr lang="en-US" sz="1600" b="1" dirty="0" smtClean="0">
                <a:latin typeface="Arial" pitchFamily="34" charset="0"/>
                <a:ea typeface="Times New Roman" pitchFamily="18" charset="0"/>
                <a:cs typeface="Arial" pitchFamily="34" charset="0"/>
              </a:rPr>
              <a:t>Summary of  </a:t>
            </a:r>
            <a:r>
              <a:rPr lang="en-US" sz="1600" b="1" dirty="0" smtClean="0">
                <a:solidFill>
                  <a:srgbClr val="C00000"/>
                </a:solidFill>
                <a:latin typeface="Arial" pitchFamily="34" charset="0"/>
                <a:ea typeface="Times New Roman" pitchFamily="18" charset="0"/>
                <a:cs typeface="Arial" pitchFamily="34" charset="0"/>
              </a:rPr>
              <a:t>lectures</a:t>
            </a:r>
            <a:r>
              <a:rPr lang="en-US" sz="1600" b="1" dirty="0" smtClean="0">
                <a:latin typeface="Arial" pitchFamily="34" charset="0"/>
                <a:ea typeface="Times New Roman" pitchFamily="18" charset="0"/>
                <a:cs typeface="Arial" pitchFamily="34" charset="0"/>
              </a:rPr>
              <a:t> delivered by Industry Experts and </a:t>
            </a:r>
            <a:r>
              <a:rPr lang="en-US" sz="1600" b="1" dirty="0" smtClean="0">
                <a:solidFill>
                  <a:srgbClr val="C00000"/>
                </a:solidFill>
                <a:latin typeface="Arial" pitchFamily="34" charset="0"/>
                <a:ea typeface="Times New Roman" pitchFamily="18" charset="0"/>
                <a:cs typeface="Arial" pitchFamily="34" charset="0"/>
              </a:rPr>
              <a:t>Industrial Visits </a:t>
            </a:r>
            <a:r>
              <a:rPr lang="en-US" sz="1600" b="1" dirty="0" smtClean="0">
                <a:latin typeface="Arial" pitchFamily="34" charset="0"/>
                <a:ea typeface="Times New Roman" pitchFamily="18" charset="0"/>
                <a:cs typeface="Arial" pitchFamily="34" charset="0"/>
              </a:rPr>
              <a:t>by students </a:t>
            </a:r>
            <a:endParaRPr lang="en-US" sz="1600" dirty="0" smtClean="0">
              <a:latin typeface="Arial" pitchFamily="34" charset="0"/>
              <a:cs typeface="Arial" pitchFamily="34" charset="0"/>
            </a:endParaRPr>
          </a:p>
        </p:txBody>
      </p:sp>
      <p:sp>
        <p:nvSpPr>
          <p:cNvPr id="9" name="Rectangle 8"/>
          <p:cNvSpPr/>
          <p:nvPr/>
        </p:nvSpPr>
        <p:spPr>
          <a:xfrm>
            <a:off x="71438" y="5955589"/>
            <a:ext cx="8786842" cy="830997"/>
          </a:xfrm>
          <a:prstGeom prst="rect">
            <a:avLst/>
          </a:prstGeom>
        </p:spPr>
        <p:txBody>
          <a:bodyPr wrap="square">
            <a:spAutoFit/>
          </a:bodyPr>
          <a:lstStyle/>
          <a:p>
            <a:pPr marL="180975" indent="-180975">
              <a:buFont typeface="Arial" pitchFamily="34" charset="0"/>
              <a:buChar char="•"/>
            </a:pPr>
            <a:r>
              <a:rPr lang="en-US" sz="1600" dirty="0" smtClean="0">
                <a:latin typeface="Arial" pitchFamily="34" charset="0"/>
                <a:ea typeface="Times New Roman" pitchFamily="18" charset="0"/>
                <a:cs typeface="Arial" pitchFamily="34" charset="0"/>
              </a:rPr>
              <a:t>e–</a:t>
            </a:r>
            <a:r>
              <a:rPr lang="en-US" sz="1600" dirty="0" err="1" smtClean="0">
                <a:latin typeface="Arial" pitchFamily="34" charset="0"/>
                <a:ea typeface="Times New Roman" pitchFamily="18" charset="0"/>
                <a:cs typeface="Arial" pitchFamily="34" charset="0"/>
              </a:rPr>
              <a:t>Yantra</a:t>
            </a:r>
            <a:r>
              <a:rPr lang="en-US" sz="1600" dirty="0" smtClean="0">
                <a:latin typeface="Arial" pitchFamily="34" charset="0"/>
                <a:ea typeface="Times New Roman" pitchFamily="18" charset="0"/>
                <a:cs typeface="Arial" pitchFamily="34" charset="0"/>
              </a:rPr>
              <a:t> Lab is established in collaboration with IIT Mumbai.</a:t>
            </a:r>
          </a:p>
          <a:p>
            <a:pPr marL="180975" indent="-180975">
              <a:buFont typeface="Arial" pitchFamily="34" charset="0"/>
              <a:buChar char="•"/>
            </a:pPr>
            <a:r>
              <a:rPr lang="en-US" sz="1600" dirty="0" smtClean="0">
                <a:solidFill>
                  <a:srgbClr val="000000"/>
                </a:solidFill>
                <a:latin typeface="Arial" pitchFamily="34" charset="0"/>
                <a:ea typeface="Times New Roman" pitchFamily="18" charset="0"/>
                <a:cs typeface="Arial" pitchFamily="34" charset="0"/>
              </a:rPr>
              <a:t>VCR Diesel engine equipped with Engine Performance Analysis software "</a:t>
            </a:r>
            <a:r>
              <a:rPr lang="en-US" sz="1600" dirty="0" err="1" smtClean="0">
                <a:solidFill>
                  <a:srgbClr val="000000"/>
                </a:solidFill>
                <a:latin typeface="Arial" pitchFamily="34" charset="0"/>
                <a:ea typeface="Times New Roman" pitchFamily="18" charset="0"/>
                <a:cs typeface="Arial" pitchFamily="34" charset="0"/>
              </a:rPr>
              <a:t>Enginesoft</a:t>
            </a:r>
            <a:r>
              <a:rPr lang="en-US" sz="1600" dirty="0" smtClean="0">
                <a:solidFill>
                  <a:srgbClr val="000000"/>
                </a:solidFill>
                <a:latin typeface="Arial" pitchFamily="34" charset="0"/>
                <a:ea typeface="Times New Roman" pitchFamily="18" charset="0"/>
                <a:cs typeface="Arial" pitchFamily="34" charset="0"/>
              </a:rPr>
              <a:t>” collaboration with Apex Innovations Pvt. Ltd.</a:t>
            </a:r>
            <a:endParaRPr lang="en-US"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xpert visit webinar poster\expert lecture by mahesh shinde.jpg"/>
          <p:cNvPicPr>
            <a:picLocks noChangeAspect="1" noChangeArrowheads="1"/>
          </p:cNvPicPr>
          <p:nvPr/>
        </p:nvPicPr>
        <p:blipFill>
          <a:blip r:embed="rId2"/>
          <a:srcRect b="11662"/>
          <a:stretch>
            <a:fillRect/>
          </a:stretch>
        </p:blipFill>
        <p:spPr bwMode="auto">
          <a:xfrm>
            <a:off x="185772" y="714380"/>
            <a:ext cx="3017489" cy="3429000"/>
          </a:xfrm>
          <a:prstGeom prst="rect">
            <a:avLst/>
          </a:prstGeom>
          <a:noFill/>
          <a:ln w="12700">
            <a:solidFill>
              <a:schemeClr val="tx1"/>
            </a:solidFill>
          </a:ln>
        </p:spPr>
      </p:pic>
      <p:pic>
        <p:nvPicPr>
          <p:cNvPr id="1027" name="Picture 3" descr="H:\expert visit webinar poster\Cheema Boiler.jpg"/>
          <p:cNvPicPr>
            <a:picLocks noChangeAspect="1" noChangeArrowheads="1"/>
          </p:cNvPicPr>
          <p:nvPr/>
        </p:nvPicPr>
        <p:blipFill>
          <a:blip r:embed="rId3"/>
          <a:srcRect/>
          <a:stretch>
            <a:fillRect/>
          </a:stretch>
        </p:blipFill>
        <p:spPr bwMode="auto">
          <a:xfrm>
            <a:off x="42863" y="4357694"/>
            <a:ext cx="4916945" cy="2357454"/>
          </a:xfrm>
          <a:prstGeom prst="rect">
            <a:avLst/>
          </a:prstGeom>
          <a:noFill/>
        </p:spPr>
      </p:pic>
      <p:pic>
        <p:nvPicPr>
          <p:cNvPr id="1028" name="Picture 4" descr="H:\expert visit webinar poster\welding expert talk .jpg"/>
          <p:cNvPicPr>
            <a:picLocks noChangeAspect="1" noChangeArrowheads="1"/>
          </p:cNvPicPr>
          <p:nvPr/>
        </p:nvPicPr>
        <p:blipFill>
          <a:blip r:embed="rId4"/>
          <a:srcRect b="12239"/>
          <a:stretch>
            <a:fillRect/>
          </a:stretch>
        </p:blipFill>
        <p:spPr bwMode="auto">
          <a:xfrm>
            <a:off x="3329660" y="725243"/>
            <a:ext cx="2857520" cy="3413136"/>
          </a:xfrm>
          <a:prstGeom prst="rect">
            <a:avLst/>
          </a:prstGeom>
          <a:noFill/>
          <a:ln w="6350">
            <a:solidFill>
              <a:schemeClr val="tx1"/>
            </a:solidFill>
          </a:ln>
        </p:spPr>
      </p:pic>
      <p:pic>
        <p:nvPicPr>
          <p:cNvPr id="6" name="Picture 2"/>
          <p:cNvPicPr>
            <a:picLocks noChangeAspect="1" noChangeArrowheads="1"/>
          </p:cNvPicPr>
          <p:nvPr/>
        </p:nvPicPr>
        <p:blipFill>
          <a:blip r:embed="rId5" cstate="print"/>
          <a:srcRect l="7547" t="14243" r="5661" b="14540"/>
          <a:stretch>
            <a:fillRect/>
          </a:stretch>
        </p:blipFill>
        <p:spPr bwMode="auto">
          <a:xfrm>
            <a:off x="5043491" y="4357694"/>
            <a:ext cx="4000496" cy="2357454"/>
          </a:xfrm>
          <a:prstGeom prst="rect">
            <a:avLst/>
          </a:prstGeom>
          <a:noFill/>
          <a:ln w="9525">
            <a:noFill/>
            <a:miter lim="800000"/>
            <a:headEnd/>
            <a:tailEnd/>
          </a:ln>
          <a:effectLst/>
        </p:spPr>
      </p:pic>
      <p:pic>
        <p:nvPicPr>
          <p:cNvPr id="7" name="Picture 2" descr="H:\expert visit webinar poster\Webinar on electrical vehicle MIT Moradabad.jpg"/>
          <p:cNvPicPr>
            <a:picLocks noChangeAspect="1" noChangeArrowheads="1"/>
          </p:cNvPicPr>
          <p:nvPr/>
        </p:nvPicPr>
        <p:blipFill>
          <a:blip r:embed="rId6" cstate="print"/>
          <a:srcRect/>
          <a:stretch>
            <a:fillRect/>
          </a:stretch>
        </p:blipFill>
        <p:spPr bwMode="auto">
          <a:xfrm>
            <a:off x="6286512" y="714356"/>
            <a:ext cx="2714644" cy="3429024"/>
          </a:xfrm>
          <a:prstGeom prst="rect">
            <a:avLst/>
          </a:prstGeom>
          <a:noFill/>
          <a:ln w="12700">
            <a:solidFill>
              <a:srgbClr val="0000CC"/>
            </a:solidFill>
          </a:ln>
        </p:spPr>
      </p:pic>
      <p:sp>
        <p:nvSpPr>
          <p:cNvPr id="8" name="Rectangle 7"/>
          <p:cNvSpPr/>
          <p:nvPr/>
        </p:nvSpPr>
        <p:spPr>
          <a:xfrm>
            <a:off x="1857356" y="130710"/>
            <a:ext cx="5891356" cy="369332"/>
          </a:xfrm>
          <a:prstGeom prst="rect">
            <a:avLst/>
          </a:prstGeom>
        </p:spPr>
        <p:txBody>
          <a:bodyPr wrap="none">
            <a:spAutoFit/>
          </a:bodyPr>
          <a:lstStyle/>
          <a:p>
            <a:r>
              <a:rPr lang="en-US" b="1" dirty="0" smtClean="0">
                <a:latin typeface="Arial" pitchFamily="34" charset="0"/>
                <a:ea typeface="Times New Roman" pitchFamily="18" charset="0"/>
                <a:cs typeface="Arial" pitchFamily="34" charset="0"/>
              </a:rPr>
              <a:t>Glimpses of Lectures Delivered by Industry Experts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57166"/>
            <a:ext cx="8077917" cy="1123384"/>
          </a:xfrm>
          <a:prstGeom prst="rect">
            <a:avLst/>
          </a:prstGeom>
          <a:noFill/>
        </p:spPr>
        <p:txBody>
          <a:bodyPr wrap="none" rtlCol="0">
            <a:spAutoFit/>
          </a:bodyPr>
          <a:lstStyle/>
          <a:p>
            <a:r>
              <a:rPr lang="en-IN" sz="2700" b="1" dirty="0" smtClean="0">
                <a:solidFill>
                  <a:srgbClr val="0000CC"/>
                </a:solidFill>
                <a:latin typeface="Arial" pitchFamily="34" charset="0"/>
                <a:cs typeface="Arial" pitchFamily="34" charset="0"/>
              </a:rPr>
              <a:t>DEPARTMENT OF MECHANICAL ENGINEERING</a:t>
            </a:r>
          </a:p>
          <a:p>
            <a:pPr algn="ctr"/>
            <a:endParaRPr lang="en-IN" sz="1300" b="1" dirty="0" smtClean="0">
              <a:solidFill>
                <a:srgbClr val="C00000"/>
              </a:solidFill>
              <a:latin typeface="Arial" pitchFamily="34" charset="0"/>
              <a:cs typeface="Arial" pitchFamily="34" charset="0"/>
            </a:endParaRPr>
          </a:p>
          <a:p>
            <a:pPr algn="ctr"/>
            <a:r>
              <a:rPr lang="en-IN" sz="2700" b="1" dirty="0" smtClean="0">
                <a:solidFill>
                  <a:srgbClr val="C00000"/>
                </a:solidFill>
                <a:latin typeface="Arial" pitchFamily="34" charset="0"/>
                <a:cs typeface="Arial" pitchFamily="34" charset="0"/>
              </a:rPr>
              <a:t>Introduction</a:t>
            </a:r>
            <a:endParaRPr lang="en-US" sz="2700" b="1" dirty="0">
              <a:solidFill>
                <a:srgbClr val="C00000"/>
              </a:solidFill>
              <a:latin typeface="Arial" pitchFamily="34" charset="0"/>
              <a:cs typeface="Arial" pitchFamily="34" charset="0"/>
            </a:endParaRPr>
          </a:p>
        </p:txBody>
      </p:sp>
      <p:sp>
        <p:nvSpPr>
          <p:cNvPr id="73729" name="Rectangle 1"/>
          <p:cNvSpPr>
            <a:spLocks noChangeArrowheads="1"/>
          </p:cNvSpPr>
          <p:nvPr/>
        </p:nvSpPr>
        <p:spPr bwMode="auto">
          <a:xfrm>
            <a:off x="285720" y="1436922"/>
            <a:ext cx="8643934"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indent="-355600" fontAlgn="base">
              <a:lnSpc>
                <a:spcPct val="200000"/>
              </a:lnSpc>
              <a:spcBef>
                <a:spcPct val="0"/>
              </a:spcBef>
              <a:spcAft>
                <a:spcPct val="0"/>
              </a:spcAft>
              <a:buFont typeface="Wingdings" pitchFamily="2" charset="2"/>
              <a:buChar char="Ø"/>
            </a:pPr>
            <a:r>
              <a:rPr lang="en-US" sz="1600" b="1" dirty="0" smtClean="0">
                <a:latin typeface="Arial" pitchFamily="34" charset="0"/>
                <a:cs typeface="Arial" pitchFamily="34" charset="0"/>
              </a:rPr>
              <a:t>Year of Establishment: 1996</a:t>
            </a:r>
          </a:p>
          <a:p>
            <a:pPr marL="355600" indent="-355600" fontAlgn="base">
              <a:lnSpc>
                <a:spcPct val="200000"/>
              </a:lnSpc>
              <a:spcBef>
                <a:spcPct val="0"/>
              </a:spcBef>
              <a:spcAft>
                <a:spcPct val="0"/>
              </a:spcAft>
              <a:buFont typeface="Wingdings" pitchFamily="2" charset="2"/>
              <a:buChar char="Ø"/>
            </a:pPr>
            <a:r>
              <a:rPr lang="en-US" sz="1600" b="1" dirty="0" smtClean="0">
                <a:latin typeface="Arial" pitchFamily="34" charset="0"/>
                <a:cs typeface="Arial" pitchFamily="34" charset="0"/>
              </a:rPr>
              <a:t>Affiliated to Dr. APJ Abdul Kalam Technical University, Lucknow</a:t>
            </a:r>
          </a:p>
          <a:p>
            <a:pPr marL="355600" indent="-355600" fontAlgn="base">
              <a:lnSpc>
                <a:spcPct val="200000"/>
              </a:lnSpc>
              <a:spcBef>
                <a:spcPct val="0"/>
              </a:spcBef>
              <a:spcAft>
                <a:spcPct val="0"/>
              </a:spcAft>
              <a:buFont typeface="Wingdings" pitchFamily="2" charset="2"/>
              <a:buChar char="Ø"/>
            </a:pPr>
            <a:r>
              <a:rPr lang="en-US" sz="1600" b="1" dirty="0" smtClean="0">
                <a:latin typeface="Arial" pitchFamily="34" charset="0"/>
                <a:cs typeface="Arial" pitchFamily="34" charset="0"/>
              </a:rPr>
              <a:t>Present Intake: 60</a:t>
            </a:r>
          </a:p>
          <a:p>
            <a:pPr marL="355600" lvl="0" indent="-355600" fontAlgn="base">
              <a:lnSpc>
                <a:spcPct val="200000"/>
              </a:lnSpc>
              <a:spcBef>
                <a:spcPct val="0"/>
              </a:spcBef>
              <a:spcAft>
                <a:spcPct val="0"/>
              </a:spcAft>
              <a:buFont typeface="Wingdings" pitchFamily="2" charset="2"/>
              <a:buChar char="Ø"/>
            </a:pPr>
            <a:r>
              <a:rPr lang="en-US" sz="1600" b="1" dirty="0" smtClean="0">
                <a:latin typeface="Arial" pitchFamily="34" charset="0"/>
                <a:cs typeface="Arial" pitchFamily="34" charset="0"/>
              </a:rPr>
              <a:t>NBA Accredited: 2004, 2008, 2013</a:t>
            </a:r>
            <a:endParaRPr kumimoji="0" lang="en-US" sz="1600" b="1" i="0" u="none" strike="noStrike" cap="none" normalizeH="0" baseline="0" dirty="0" smtClean="0">
              <a:ln>
                <a:noFill/>
              </a:ln>
              <a:effectLst/>
              <a:latin typeface="Arial" pitchFamily="34" charset="0"/>
              <a:ea typeface="Calibri" pitchFamily="34" charset="0"/>
              <a:cs typeface="Arial" pitchFamily="34" charset="0"/>
            </a:endParaRPr>
          </a:p>
          <a:p>
            <a:pPr marL="355600" marR="0" lvl="0" indent="-355600" algn="l" defTabSz="914400" rtl="0" eaLnBrk="1" fontAlgn="base" latinLnBrk="0" hangingPunct="1">
              <a:lnSpc>
                <a:spcPct val="200000"/>
              </a:lnSpc>
              <a:spcBef>
                <a:spcPct val="0"/>
              </a:spcBef>
              <a:spcAft>
                <a:spcPct val="0"/>
              </a:spcAft>
              <a:buClrTx/>
              <a:buSzTx/>
              <a:buFont typeface="Wingdings" pitchFamily="2" charset="2"/>
              <a:buChar char="Ø"/>
              <a:tabLst/>
            </a:pPr>
            <a:r>
              <a:rPr kumimoji="0" lang="en-US" sz="1600" b="1" i="0" u="none" strike="noStrike" cap="none" normalizeH="0" baseline="0" dirty="0" smtClean="0">
                <a:ln>
                  <a:noFill/>
                </a:ln>
                <a:effectLst/>
                <a:latin typeface="Arial" pitchFamily="34" charset="0"/>
                <a:ea typeface="Calibri" pitchFamily="34" charset="0"/>
                <a:cs typeface="Arial" pitchFamily="34" charset="0"/>
              </a:rPr>
              <a:t>Competent and well qualified faculty members</a:t>
            </a:r>
          </a:p>
          <a:p>
            <a:pPr marL="355600" marR="0" lvl="0" indent="-355600" algn="l" defTabSz="914400" rtl="0" eaLnBrk="1" fontAlgn="base" latinLnBrk="0" hangingPunct="1">
              <a:lnSpc>
                <a:spcPct val="200000"/>
              </a:lnSpc>
              <a:spcBef>
                <a:spcPct val="0"/>
              </a:spcBef>
              <a:spcAft>
                <a:spcPct val="0"/>
              </a:spcAft>
              <a:buClrTx/>
              <a:buSzTx/>
              <a:buFont typeface="Wingdings" pitchFamily="2" charset="2"/>
              <a:buChar char="Ø"/>
              <a:tabLst/>
            </a:pPr>
            <a:r>
              <a:rPr kumimoji="0" lang="en-US" sz="1600" b="1" i="0" u="none" strike="noStrike" cap="none" normalizeH="0" baseline="0" dirty="0" smtClean="0">
                <a:ln>
                  <a:noFill/>
                </a:ln>
                <a:effectLst/>
                <a:latin typeface="Arial" pitchFamily="34" charset="0"/>
                <a:ea typeface="Calibri" pitchFamily="34" charset="0"/>
                <a:cs typeface="Arial" pitchFamily="34" charset="0"/>
              </a:rPr>
              <a:t>Skilled technical staff</a:t>
            </a:r>
            <a:r>
              <a:rPr kumimoji="0" lang="en-US" sz="1600" b="1" i="0" u="none" strike="noStrike" cap="none" normalizeH="0" dirty="0" smtClean="0">
                <a:ln>
                  <a:noFill/>
                </a:ln>
                <a:effectLst/>
                <a:latin typeface="Arial" pitchFamily="34" charset="0"/>
                <a:ea typeface="Calibri" pitchFamily="34" charset="0"/>
                <a:cs typeface="Arial" pitchFamily="34" charset="0"/>
              </a:rPr>
              <a:t> </a:t>
            </a:r>
            <a:endParaRPr kumimoji="0" lang="en-US" sz="1600" b="1" i="0" u="none" strike="noStrike" cap="none" normalizeH="0" baseline="0" dirty="0" smtClean="0">
              <a:ln>
                <a:noFill/>
              </a:ln>
              <a:effectLst/>
              <a:latin typeface="Arial" pitchFamily="34" charset="0"/>
              <a:cs typeface="Arial" pitchFamily="34" charset="0"/>
            </a:endParaRPr>
          </a:p>
          <a:p>
            <a:pPr marL="355600" marR="0" lvl="0" indent="-355600" algn="l" defTabSz="914400" rtl="0" eaLnBrk="0" fontAlgn="base" latinLnBrk="0" hangingPunct="0">
              <a:lnSpc>
                <a:spcPct val="200000"/>
              </a:lnSpc>
              <a:spcBef>
                <a:spcPct val="0"/>
              </a:spcBef>
              <a:spcAft>
                <a:spcPct val="0"/>
              </a:spcAft>
              <a:buClrTx/>
              <a:buSzTx/>
              <a:buFont typeface="Wingdings" pitchFamily="2" charset="2"/>
              <a:buChar char="Ø"/>
              <a:tabLst/>
            </a:pPr>
            <a:r>
              <a:rPr kumimoji="0" lang="en-US" sz="1600" b="1" i="0" u="none" strike="noStrike" cap="none" normalizeH="0" baseline="0" dirty="0" smtClean="0">
                <a:ln>
                  <a:noFill/>
                </a:ln>
                <a:effectLst/>
                <a:latin typeface="Arial" pitchFamily="34" charset="0"/>
                <a:ea typeface="Calibri" pitchFamily="34" charset="0"/>
                <a:cs typeface="Arial" pitchFamily="34" charset="0"/>
              </a:rPr>
              <a:t>Well equipped laboratories</a:t>
            </a:r>
            <a:endParaRPr kumimoji="0" lang="en-US" sz="1600" b="1" i="0" u="none" strike="noStrike" cap="none" normalizeH="0" baseline="0" dirty="0" smtClean="0">
              <a:ln>
                <a:noFill/>
              </a:ln>
              <a:effectLst/>
              <a:latin typeface="Arial" pitchFamily="34" charset="0"/>
              <a:cs typeface="Arial" pitchFamily="34" charset="0"/>
            </a:endParaRPr>
          </a:p>
          <a:p>
            <a:pPr marL="355600" marR="0" lvl="0" indent="-355600" algn="l" defTabSz="914400" rtl="0" eaLnBrk="0" fontAlgn="base" latinLnBrk="0" hangingPunct="0">
              <a:lnSpc>
                <a:spcPct val="200000"/>
              </a:lnSpc>
              <a:spcBef>
                <a:spcPct val="0"/>
              </a:spcBef>
              <a:spcAft>
                <a:spcPct val="0"/>
              </a:spcAft>
              <a:buClrTx/>
              <a:buSzTx/>
              <a:buFont typeface="Wingdings" pitchFamily="2" charset="2"/>
              <a:buChar char="Ø"/>
              <a:tabLst/>
            </a:pPr>
            <a:r>
              <a:rPr kumimoji="0" lang="en-US" sz="1600" b="1" i="0" u="none" strike="noStrike" cap="none" normalizeH="0" baseline="0" dirty="0" smtClean="0">
                <a:ln>
                  <a:noFill/>
                </a:ln>
                <a:effectLst/>
                <a:latin typeface="Arial" pitchFamily="34" charset="0"/>
                <a:ea typeface="Calibri" pitchFamily="34" charset="0"/>
                <a:cs typeface="Arial" pitchFamily="34" charset="0"/>
              </a:rPr>
              <a:t>Adequate infrastructure (Smart class rooms, Internet</a:t>
            </a:r>
            <a:r>
              <a:rPr kumimoji="0" lang="en-US" sz="1600" b="1" i="0" u="none" strike="noStrike" cap="none" normalizeH="0" dirty="0" smtClean="0">
                <a:ln>
                  <a:noFill/>
                </a:ln>
                <a:effectLst/>
                <a:latin typeface="Arial" pitchFamily="34" charset="0"/>
                <a:ea typeface="Calibri" pitchFamily="34" charset="0"/>
                <a:cs typeface="Arial" pitchFamily="34" charset="0"/>
              </a:rPr>
              <a:t> facility etc.)</a:t>
            </a:r>
            <a:r>
              <a:rPr kumimoji="0" lang="en-US" sz="1600" b="1" i="0" u="none" strike="noStrike" cap="none" normalizeH="0" baseline="0" dirty="0" smtClean="0">
                <a:ln>
                  <a:noFill/>
                </a:ln>
                <a:effectLst/>
                <a:latin typeface="Arial" pitchFamily="34" charset="0"/>
                <a:ea typeface="Calibri" pitchFamily="34" charset="0"/>
                <a:cs typeface="Arial" pitchFamily="34" charset="0"/>
              </a:rPr>
              <a:t> </a:t>
            </a:r>
          </a:p>
          <a:p>
            <a:pPr marL="355600" marR="0" lvl="0" indent="-355600" algn="l" defTabSz="914400" rtl="0" eaLnBrk="0" fontAlgn="base" latinLnBrk="0" hangingPunct="0">
              <a:lnSpc>
                <a:spcPct val="200000"/>
              </a:lnSpc>
              <a:spcBef>
                <a:spcPct val="0"/>
              </a:spcBef>
              <a:spcAft>
                <a:spcPct val="0"/>
              </a:spcAft>
              <a:buClrTx/>
              <a:buSzTx/>
              <a:buFont typeface="Wingdings" pitchFamily="2" charset="2"/>
              <a:buChar char="Ø"/>
              <a:tabLst/>
            </a:pPr>
            <a:r>
              <a:rPr lang="en-IN" sz="1600" b="1" dirty="0" smtClean="0">
                <a:latin typeface="Arial" pitchFamily="34" charset="0"/>
                <a:ea typeface="Calibri" pitchFamily="34" charset="0"/>
                <a:cs typeface="Arial" pitchFamily="34" charset="0"/>
              </a:rPr>
              <a:t>Conducive environment for teaching-learning and overall development of students</a:t>
            </a:r>
          </a:p>
          <a:p>
            <a:pPr marL="0" marR="0" lvl="0" indent="0" algn="l"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838199" y="500042"/>
            <a:ext cx="3478531" cy="1976438"/>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4978400" y="517050"/>
            <a:ext cx="3251200" cy="1905000"/>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862010" y="2764286"/>
            <a:ext cx="3352800" cy="1752600"/>
          </a:xfrm>
          <a:prstGeom prst="rect">
            <a:avLst/>
          </a:prstGeom>
          <a:noFill/>
          <a:ln w="9525">
            <a:noFill/>
            <a:miter lim="800000"/>
            <a:headEnd/>
            <a:tailEnd/>
          </a:ln>
          <a:effectLst/>
        </p:spPr>
      </p:pic>
      <p:pic>
        <p:nvPicPr>
          <p:cNvPr id="5" name="Picture 3"/>
          <p:cNvPicPr>
            <a:picLocks noChangeAspect="1" noChangeArrowheads="1"/>
          </p:cNvPicPr>
          <p:nvPr/>
        </p:nvPicPr>
        <p:blipFill>
          <a:blip r:embed="rId5" cstate="print"/>
          <a:srcRect/>
          <a:stretch>
            <a:fillRect/>
          </a:stretch>
        </p:blipFill>
        <p:spPr bwMode="auto">
          <a:xfrm>
            <a:off x="4953000" y="2764286"/>
            <a:ext cx="3276601" cy="1752600"/>
          </a:xfrm>
          <a:prstGeom prst="rect">
            <a:avLst/>
          </a:prstGeom>
          <a:noFill/>
          <a:ln w="9525">
            <a:noFill/>
            <a:miter lim="800000"/>
            <a:headEnd/>
            <a:tailEnd/>
          </a:ln>
          <a:effectLst/>
        </p:spPr>
      </p:pic>
      <p:sp>
        <p:nvSpPr>
          <p:cNvPr id="6" name="TextBox 5"/>
          <p:cNvSpPr txBox="1"/>
          <p:nvPr/>
        </p:nvSpPr>
        <p:spPr>
          <a:xfrm>
            <a:off x="1066800" y="2422050"/>
            <a:ext cx="3200400" cy="307777"/>
          </a:xfrm>
          <a:prstGeom prst="rect">
            <a:avLst/>
          </a:prstGeom>
          <a:noFill/>
        </p:spPr>
        <p:txBody>
          <a:bodyPr wrap="square" rtlCol="0">
            <a:spAutoFit/>
          </a:bodyPr>
          <a:lstStyle/>
          <a:p>
            <a:pPr>
              <a:buFont typeface="Wingdings" pitchFamily="2" charset="2"/>
              <a:buChar char="Ø"/>
            </a:pPr>
            <a:r>
              <a:rPr lang="en-US" sz="1400" b="1" dirty="0" smtClean="0">
                <a:solidFill>
                  <a:schemeClr val="tx2"/>
                </a:solidFill>
                <a:latin typeface="Arial" pitchFamily="34" charset="0"/>
                <a:cs typeface="Arial" pitchFamily="34" charset="0"/>
              </a:rPr>
              <a:t> </a:t>
            </a:r>
            <a:r>
              <a:rPr lang="en-US" sz="1400" b="1" dirty="0" smtClean="0">
                <a:latin typeface="Arial" pitchFamily="34" charset="0"/>
                <a:cs typeface="Arial" pitchFamily="34" charset="0"/>
              </a:rPr>
              <a:t>Mahindra &amp; Mahindra- </a:t>
            </a:r>
            <a:r>
              <a:rPr lang="en-US" sz="1400" b="1" dirty="0" smtClean="0">
                <a:solidFill>
                  <a:schemeClr val="tx2"/>
                </a:solidFill>
                <a:latin typeface="Arial" pitchFamily="34" charset="0"/>
                <a:cs typeface="Arial" pitchFamily="34" charset="0"/>
              </a:rPr>
              <a:t>08.03.2018</a:t>
            </a:r>
            <a:endParaRPr lang="en-US" sz="1400" b="1" dirty="0">
              <a:solidFill>
                <a:schemeClr val="tx2"/>
              </a:solidFill>
              <a:latin typeface="Arial" pitchFamily="34" charset="0"/>
              <a:cs typeface="Arial" pitchFamily="34" charset="0"/>
            </a:endParaRPr>
          </a:p>
        </p:txBody>
      </p:sp>
      <p:sp>
        <p:nvSpPr>
          <p:cNvPr id="7" name="TextBox 6"/>
          <p:cNvSpPr txBox="1"/>
          <p:nvPr/>
        </p:nvSpPr>
        <p:spPr>
          <a:xfrm>
            <a:off x="5286380" y="2422050"/>
            <a:ext cx="2724176" cy="307777"/>
          </a:xfrm>
          <a:prstGeom prst="rect">
            <a:avLst/>
          </a:prstGeom>
          <a:noFill/>
        </p:spPr>
        <p:txBody>
          <a:bodyPr wrap="square" rtlCol="0">
            <a:spAutoFit/>
          </a:bodyPr>
          <a:lstStyle/>
          <a:p>
            <a:pPr algn="ctr">
              <a:buFont typeface="Wingdings" pitchFamily="2" charset="2"/>
              <a:buChar char="Ø"/>
            </a:pPr>
            <a:r>
              <a:rPr lang="en-US" sz="1400" b="1" dirty="0" smtClean="0">
                <a:solidFill>
                  <a:schemeClr val="tx2"/>
                </a:solidFill>
                <a:latin typeface="Arial" pitchFamily="34" charset="0"/>
                <a:cs typeface="Arial" pitchFamily="34" charset="0"/>
              </a:rPr>
              <a:t> </a:t>
            </a:r>
            <a:r>
              <a:rPr lang="en-US" sz="1400" b="1" dirty="0" smtClean="0">
                <a:latin typeface="Arial" pitchFamily="34" charset="0"/>
                <a:cs typeface="Arial" pitchFamily="34" charset="0"/>
              </a:rPr>
              <a:t>Parle G – </a:t>
            </a:r>
            <a:r>
              <a:rPr lang="en-US" sz="1400" b="1" dirty="0" smtClean="0">
                <a:solidFill>
                  <a:schemeClr val="tx2"/>
                </a:solidFill>
                <a:latin typeface="Arial" pitchFamily="34" charset="0"/>
                <a:cs typeface="Arial" pitchFamily="34" charset="0"/>
              </a:rPr>
              <a:t>21.02.2019</a:t>
            </a:r>
            <a:endParaRPr lang="en-US" sz="1400" b="1" dirty="0">
              <a:solidFill>
                <a:schemeClr val="tx2"/>
              </a:solidFill>
              <a:latin typeface="Arial" pitchFamily="34" charset="0"/>
              <a:cs typeface="Arial" pitchFamily="34" charset="0"/>
            </a:endParaRPr>
          </a:p>
        </p:txBody>
      </p:sp>
      <p:sp>
        <p:nvSpPr>
          <p:cNvPr id="8" name="TextBox 7"/>
          <p:cNvSpPr txBox="1"/>
          <p:nvPr/>
        </p:nvSpPr>
        <p:spPr>
          <a:xfrm>
            <a:off x="1219200" y="4517578"/>
            <a:ext cx="3200400" cy="307777"/>
          </a:xfrm>
          <a:prstGeom prst="rect">
            <a:avLst/>
          </a:prstGeom>
          <a:noFill/>
        </p:spPr>
        <p:txBody>
          <a:bodyPr wrap="square" rtlCol="0">
            <a:spAutoFit/>
          </a:bodyPr>
          <a:lstStyle/>
          <a:p>
            <a:pPr>
              <a:buFont typeface="Wingdings" pitchFamily="2" charset="2"/>
              <a:buChar char="Ø"/>
            </a:pPr>
            <a:r>
              <a:rPr lang="en-US" sz="1400" b="1" dirty="0" smtClean="0">
                <a:solidFill>
                  <a:schemeClr val="tx2"/>
                </a:solidFill>
                <a:latin typeface="Arial" pitchFamily="34" charset="0"/>
                <a:cs typeface="Arial" pitchFamily="34" charset="0"/>
              </a:rPr>
              <a:t> </a:t>
            </a:r>
            <a:r>
              <a:rPr lang="en-US" sz="1400" b="1" dirty="0" smtClean="0">
                <a:latin typeface="Arial" pitchFamily="34" charset="0"/>
                <a:cs typeface="Arial" pitchFamily="34" charset="0"/>
              </a:rPr>
              <a:t>UNO MINDA - </a:t>
            </a:r>
            <a:r>
              <a:rPr lang="en-US" sz="1400" b="1" dirty="0" smtClean="0">
                <a:solidFill>
                  <a:schemeClr val="tx2"/>
                </a:solidFill>
                <a:latin typeface="Arial" pitchFamily="34" charset="0"/>
                <a:cs typeface="Arial" pitchFamily="34" charset="0"/>
              </a:rPr>
              <a:t>24.04.2019</a:t>
            </a:r>
            <a:endParaRPr lang="en-US" sz="1400" b="1" dirty="0">
              <a:solidFill>
                <a:schemeClr val="tx2"/>
              </a:solidFill>
              <a:latin typeface="Arial" pitchFamily="34" charset="0"/>
              <a:cs typeface="Arial" pitchFamily="34" charset="0"/>
            </a:endParaRPr>
          </a:p>
        </p:txBody>
      </p:sp>
      <p:sp>
        <p:nvSpPr>
          <p:cNvPr id="9" name="TextBox 8"/>
          <p:cNvSpPr txBox="1"/>
          <p:nvPr/>
        </p:nvSpPr>
        <p:spPr>
          <a:xfrm>
            <a:off x="4929190" y="4517578"/>
            <a:ext cx="3100414" cy="307777"/>
          </a:xfrm>
          <a:prstGeom prst="rect">
            <a:avLst/>
          </a:prstGeom>
          <a:noFill/>
        </p:spPr>
        <p:txBody>
          <a:bodyPr wrap="square" rtlCol="0">
            <a:spAutoFit/>
          </a:bodyPr>
          <a:lstStyle/>
          <a:p>
            <a:pPr algn="ctr">
              <a:buFont typeface="Wingdings" pitchFamily="2" charset="2"/>
              <a:buChar char="Ø"/>
            </a:pPr>
            <a:r>
              <a:rPr lang="en-US" sz="1400" b="1" dirty="0" smtClean="0">
                <a:solidFill>
                  <a:schemeClr val="tx2"/>
                </a:solidFill>
                <a:latin typeface="Arial" pitchFamily="34" charset="0"/>
                <a:cs typeface="Arial" pitchFamily="34" charset="0"/>
              </a:rPr>
              <a:t> </a:t>
            </a:r>
            <a:r>
              <a:rPr lang="en-US" sz="1400" b="1" dirty="0" smtClean="0">
                <a:latin typeface="Arial" pitchFamily="34" charset="0"/>
                <a:cs typeface="Arial" pitchFamily="34" charset="0"/>
              </a:rPr>
              <a:t>SPARK MINDA– </a:t>
            </a:r>
            <a:r>
              <a:rPr lang="en-US" sz="1400" b="1" dirty="0" smtClean="0">
                <a:solidFill>
                  <a:schemeClr val="tx2"/>
                </a:solidFill>
                <a:latin typeface="Arial" pitchFamily="34" charset="0"/>
                <a:cs typeface="Arial" pitchFamily="34" charset="0"/>
              </a:rPr>
              <a:t>11.02.2020</a:t>
            </a:r>
            <a:endParaRPr lang="en-US" sz="1400" b="1" dirty="0">
              <a:solidFill>
                <a:schemeClr val="tx2"/>
              </a:solidFill>
              <a:latin typeface="Arial" pitchFamily="34" charset="0"/>
              <a:cs typeface="Arial" pitchFamily="34" charset="0"/>
            </a:endParaRPr>
          </a:p>
        </p:txBody>
      </p:sp>
      <p:sp>
        <p:nvSpPr>
          <p:cNvPr id="10" name="Rectangle 9"/>
          <p:cNvSpPr/>
          <p:nvPr/>
        </p:nvSpPr>
        <p:spPr>
          <a:xfrm>
            <a:off x="2786050" y="71414"/>
            <a:ext cx="3283912" cy="369332"/>
          </a:xfrm>
          <a:prstGeom prst="rect">
            <a:avLst/>
          </a:prstGeom>
        </p:spPr>
        <p:txBody>
          <a:bodyPr wrap="none">
            <a:spAutoFit/>
          </a:bodyPr>
          <a:lstStyle/>
          <a:p>
            <a:pPr lvl="0" fontAlgn="base">
              <a:spcBef>
                <a:spcPct val="0"/>
              </a:spcBef>
              <a:spcAft>
                <a:spcPct val="0"/>
              </a:spcAft>
            </a:pPr>
            <a:r>
              <a:rPr lang="en-US" b="1" dirty="0" smtClean="0">
                <a:latin typeface="Arial" pitchFamily="34" charset="0"/>
                <a:ea typeface="Times New Roman" pitchFamily="18" charset="0"/>
                <a:cs typeface="Arial" pitchFamily="34" charset="0"/>
              </a:rPr>
              <a:t>Glimpses of Industrial Visits</a:t>
            </a:r>
            <a:endParaRPr lang="en-US" dirty="0" smtClean="0">
              <a:latin typeface="Arial" pitchFamily="34" charset="0"/>
              <a:cs typeface="Arial" pitchFamily="34" charset="0"/>
            </a:endParaRPr>
          </a:p>
        </p:txBody>
      </p:sp>
      <p:pic>
        <p:nvPicPr>
          <p:cNvPr id="10242" name="Picture 2" descr="https://www.mitmoradabad.edu.in/wp-content/uploads/2020/05/parle-g-2-300x225.jpg"/>
          <p:cNvPicPr>
            <a:picLocks noChangeAspect="1" noChangeArrowheads="1"/>
          </p:cNvPicPr>
          <p:nvPr/>
        </p:nvPicPr>
        <p:blipFill>
          <a:blip r:embed="rId6"/>
          <a:srcRect/>
          <a:stretch>
            <a:fillRect/>
          </a:stretch>
        </p:blipFill>
        <p:spPr bwMode="auto">
          <a:xfrm>
            <a:off x="1928793" y="4913480"/>
            <a:ext cx="2428893" cy="1700213"/>
          </a:xfrm>
          <a:prstGeom prst="rect">
            <a:avLst/>
          </a:prstGeom>
          <a:noFill/>
        </p:spPr>
      </p:pic>
      <p:pic>
        <p:nvPicPr>
          <p:cNvPr id="10243" name="Picture 3" descr="https://www.mitmoradabad.edu.in/wp-content/uploads/2020/05/PARLE-G-300x225.jpg"/>
          <p:cNvPicPr>
            <a:picLocks noChangeAspect="1" noChangeArrowheads="1"/>
          </p:cNvPicPr>
          <p:nvPr/>
        </p:nvPicPr>
        <p:blipFill>
          <a:blip r:embed="rId7"/>
          <a:srcRect/>
          <a:stretch>
            <a:fillRect/>
          </a:stretch>
        </p:blipFill>
        <p:spPr bwMode="auto">
          <a:xfrm>
            <a:off x="4857752" y="4929197"/>
            <a:ext cx="2238391" cy="1678793"/>
          </a:xfrm>
          <a:prstGeom prst="rect">
            <a:avLst/>
          </a:prstGeom>
          <a:noFill/>
        </p:spPr>
      </p:pic>
      <p:sp>
        <p:nvSpPr>
          <p:cNvPr id="14" name="Rectangle 13"/>
          <p:cNvSpPr/>
          <p:nvPr/>
        </p:nvSpPr>
        <p:spPr>
          <a:xfrm>
            <a:off x="1714480" y="6572272"/>
            <a:ext cx="6429420" cy="307777"/>
          </a:xfrm>
          <a:prstGeom prst="rect">
            <a:avLst/>
          </a:prstGeom>
        </p:spPr>
        <p:txBody>
          <a:bodyPr wrap="square">
            <a:spAutoFit/>
          </a:bodyPr>
          <a:lstStyle/>
          <a:p>
            <a:pPr lvl="0" eaLnBrk="0" fontAlgn="base" hangingPunct="0">
              <a:spcBef>
                <a:spcPct val="0"/>
              </a:spcBef>
              <a:spcAft>
                <a:spcPct val="0"/>
              </a:spcAft>
            </a:pPr>
            <a:r>
              <a:rPr lang="en-US" sz="1400" b="1" dirty="0" smtClean="0">
                <a:solidFill>
                  <a:srgbClr val="000000"/>
                </a:solidFill>
                <a:latin typeface="Arial" pitchFamily="34" charset="0"/>
                <a:cs typeface="Arial" pitchFamily="34" charset="0"/>
              </a:rPr>
              <a:t>Industrial Visit to Parle Biscuits Pvt. Ltd. </a:t>
            </a:r>
            <a:r>
              <a:rPr lang="en-US" sz="1400" b="1" dirty="0" err="1" smtClean="0">
                <a:solidFill>
                  <a:srgbClr val="000000"/>
                </a:solidFill>
                <a:latin typeface="Arial" pitchFamily="34" charset="0"/>
                <a:cs typeface="Arial" pitchFamily="34" charset="0"/>
              </a:rPr>
              <a:t>Pantnagar</a:t>
            </a:r>
            <a:r>
              <a:rPr lang="en-US" sz="1400" b="1" dirty="0" smtClean="0">
                <a:solidFill>
                  <a:srgbClr val="000000"/>
                </a:solidFill>
                <a:latin typeface="Arial" pitchFamily="34" charset="0"/>
                <a:cs typeface="Arial" pitchFamily="34" charset="0"/>
              </a:rPr>
              <a:t> - 03.03.2020</a:t>
            </a:r>
            <a:endParaRPr lang="en-US" sz="1400"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214290"/>
            <a:ext cx="7572428" cy="369332"/>
          </a:xfrm>
          <a:prstGeom prst="rect">
            <a:avLst/>
          </a:prstGeom>
        </p:spPr>
        <p:txBody>
          <a:bodyPr wrap="square">
            <a:spAutoFit/>
          </a:bodyPr>
          <a:lstStyle/>
          <a:p>
            <a:pPr algn="ctr"/>
            <a:r>
              <a:rPr lang="en-US" b="1" dirty="0" smtClean="0">
                <a:solidFill>
                  <a:srgbClr val="0000CC"/>
                </a:solidFill>
                <a:latin typeface="Arial" pitchFamily="34" charset="0"/>
                <a:cs typeface="Arial" pitchFamily="34" charset="0"/>
              </a:rPr>
              <a:t>Initiatives Related to Industry Internships/ Summer training </a:t>
            </a:r>
            <a:endParaRPr lang="en-US" dirty="0">
              <a:solidFill>
                <a:srgbClr val="0000CC"/>
              </a:solidFill>
              <a:latin typeface="Arial" pitchFamily="34" charset="0"/>
              <a:cs typeface="Arial" pitchFamily="34" charset="0"/>
            </a:endParaRPr>
          </a:p>
        </p:txBody>
      </p:sp>
      <p:sp>
        <p:nvSpPr>
          <p:cNvPr id="33793" name="Rectangle 1"/>
          <p:cNvSpPr>
            <a:spLocks noChangeArrowheads="1"/>
          </p:cNvSpPr>
          <p:nvPr/>
        </p:nvSpPr>
        <p:spPr bwMode="auto">
          <a:xfrm>
            <a:off x="428596" y="642918"/>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Training/ Internship is the </a:t>
            </a:r>
            <a:r>
              <a:rPr kumimoji="0" lang="en-US" b="0" i="0" u="none" strike="noStrike" cap="none" normalizeH="0" baseline="0" dirty="0" smtClean="0">
                <a:ln>
                  <a:noFill/>
                </a:ln>
                <a:solidFill>
                  <a:srgbClr val="0000CC"/>
                </a:solidFill>
                <a:effectLst/>
                <a:latin typeface="Arial" pitchFamily="34" charset="0"/>
                <a:ea typeface="Calibri" pitchFamily="34" charset="0"/>
                <a:cs typeface="Arial" pitchFamily="34" charset="0"/>
              </a:rPr>
              <a:t>mandatory part of curriculum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mechanical engineering as per </a:t>
            </a:r>
            <a:r>
              <a:rPr kumimoji="0" lang="en-US" b="0" i="0" u="none" strike="noStrike" cap="none" normalizeH="0" baseline="0" dirty="0" smtClean="0">
                <a:ln>
                  <a:noFill/>
                </a:ln>
                <a:solidFill>
                  <a:srgbClr val="0000CC"/>
                </a:solidFill>
                <a:effectLst/>
                <a:latin typeface="Arial" pitchFamily="34" charset="0"/>
                <a:ea typeface="Calibri" pitchFamily="34" charset="0"/>
                <a:cs typeface="Arial" pitchFamily="34" charset="0"/>
              </a:rPr>
              <a:t>AKTU guidelines</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Students of </a:t>
            </a:r>
            <a:r>
              <a:rPr kumimoji="0" lang="en-US" b="0" i="0" u="none" strike="noStrike" cap="none" normalizeH="0" baseline="0" dirty="0" smtClean="0">
                <a:ln>
                  <a:noFill/>
                </a:ln>
                <a:solidFill>
                  <a:srgbClr val="0000CC"/>
                </a:solidFill>
                <a:effectLst/>
                <a:latin typeface="Arial" pitchFamily="34" charset="0"/>
                <a:ea typeface="Calibri" pitchFamily="34" charset="0"/>
                <a:cs typeface="Arial" pitchFamily="34" charset="0"/>
              </a:rPr>
              <a:t>second year </a:t>
            </a:r>
            <a:r>
              <a:rPr kumimoji="0" lang="en-US" b="0" i="0" u="none" strike="noStrike" cap="none" normalizeH="0" baseline="0" dirty="0" smtClean="0">
                <a:ln>
                  <a:noFill/>
                </a:ln>
                <a:effectLst/>
                <a:latin typeface="Arial" pitchFamily="34" charset="0"/>
                <a:ea typeface="Calibri" pitchFamily="34" charset="0"/>
                <a:cs typeface="Arial" pitchFamily="34" charset="0"/>
              </a:rPr>
              <a:t>and</a:t>
            </a:r>
            <a:r>
              <a:rPr kumimoji="0" lang="en-US" b="0" i="0" u="none" strike="noStrike" cap="none" normalizeH="0" baseline="0" dirty="0" smtClean="0">
                <a:ln>
                  <a:noFill/>
                </a:ln>
                <a:solidFill>
                  <a:srgbClr val="0000CC"/>
                </a:solidFill>
                <a:effectLst/>
                <a:latin typeface="Arial" pitchFamily="34" charset="0"/>
                <a:ea typeface="Calibri" pitchFamily="34" charset="0"/>
                <a:cs typeface="Arial" pitchFamily="34" charset="0"/>
              </a:rPr>
              <a:t> third year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are required to do Industrial Training or Internship of 4 to 6 weeks compulsorily.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Screenshot_20200830-163234.jpg"/>
          <p:cNvPicPr/>
          <p:nvPr/>
        </p:nvPicPr>
        <p:blipFill>
          <a:blip r:embed="rId2" cstate="print"/>
          <a:srcRect t="2071" b="52403"/>
          <a:stretch>
            <a:fillRect/>
          </a:stretch>
        </p:blipFill>
        <p:spPr>
          <a:xfrm>
            <a:off x="543578" y="2071678"/>
            <a:ext cx="3714776" cy="3425618"/>
          </a:xfrm>
          <a:prstGeom prst="rect">
            <a:avLst/>
          </a:prstGeom>
        </p:spPr>
      </p:pic>
      <p:pic>
        <p:nvPicPr>
          <p:cNvPr id="6" name="Picture 5" descr="Screenshot_20200830-163234.jpg"/>
          <p:cNvPicPr/>
          <p:nvPr/>
        </p:nvPicPr>
        <p:blipFill>
          <a:blip r:embed="rId3" cstate="print"/>
          <a:srcRect t="59985" r="11110"/>
          <a:stretch>
            <a:fillRect/>
          </a:stretch>
        </p:blipFill>
        <p:spPr>
          <a:xfrm>
            <a:off x="4329792" y="2071678"/>
            <a:ext cx="4214842" cy="3429024"/>
          </a:xfrm>
          <a:prstGeom prst="rect">
            <a:avLst/>
          </a:prstGeom>
        </p:spPr>
      </p:pic>
      <p:sp>
        <p:nvSpPr>
          <p:cNvPr id="7" name="TextBox 6">
            <a:hlinkClick r:id="rId4" action="ppaction://hlinkfile"/>
          </p:cNvPr>
          <p:cNvSpPr txBox="1"/>
          <p:nvPr/>
        </p:nvSpPr>
        <p:spPr>
          <a:xfrm>
            <a:off x="500034" y="5643578"/>
            <a:ext cx="4006225" cy="369332"/>
          </a:xfrm>
          <a:prstGeom prst="rect">
            <a:avLst/>
          </a:prstGeom>
          <a:noFill/>
          <a:ln>
            <a:solidFill>
              <a:srgbClr val="0000CC"/>
            </a:solidFill>
          </a:ln>
        </p:spPr>
        <p:txBody>
          <a:bodyPr wrap="none" rtlCol="0">
            <a:spAutoFit/>
          </a:bodyPr>
          <a:lstStyle/>
          <a:p>
            <a:r>
              <a:rPr lang="en-US" dirty="0" smtClean="0">
                <a:latin typeface="Arial" pitchFamily="34" charset="0"/>
                <a:cs typeface="Arial" pitchFamily="34" charset="0"/>
              </a:rPr>
              <a:t>     List of  trainings done by students </a:t>
            </a:r>
            <a:endParaRPr lang="en-US" dirty="0">
              <a:latin typeface="Arial" pitchFamily="34" charset="0"/>
              <a:cs typeface="Arial" pitchFamily="34" charset="0"/>
            </a:endParaRPr>
          </a:p>
        </p:txBody>
      </p:sp>
      <p:sp>
        <p:nvSpPr>
          <p:cNvPr id="8" name="TextBox 7"/>
          <p:cNvSpPr txBox="1"/>
          <p:nvPr/>
        </p:nvSpPr>
        <p:spPr>
          <a:xfrm>
            <a:off x="428596" y="6072206"/>
            <a:ext cx="8404930" cy="646331"/>
          </a:xfrm>
          <a:prstGeom prst="rect">
            <a:avLst/>
          </a:prstGeom>
          <a:noFill/>
        </p:spPr>
        <p:txBody>
          <a:bodyPr wrap="none" rtlCol="0">
            <a:spAutoFit/>
          </a:bodyPr>
          <a:lstStyle/>
          <a:p>
            <a:pPr lvl="0"/>
            <a:r>
              <a:rPr lang="en-US" dirty="0" smtClean="0">
                <a:latin typeface="Arial" pitchFamily="34" charset="0"/>
                <a:cs typeface="Arial" pitchFamily="34" charset="0"/>
              </a:rPr>
              <a:t>A committee for </a:t>
            </a:r>
            <a:r>
              <a:rPr lang="en-US" dirty="0" smtClean="0">
                <a:solidFill>
                  <a:srgbClr val="0000CC"/>
                </a:solidFill>
                <a:latin typeface="Arial" pitchFamily="34" charset="0"/>
                <a:cs typeface="Arial" pitchFamily="34" charset="0"/>
              </a:rPr>
              <a:t>assessment of industrial training </a:t>
            </a:r>
            <a:r>
              <a:rPr lang="en-US" dirty="0" smtClean="0">
                <a:latin typeface="Arial" pitchFamily="34" charset="0"/>
                <a:cs typeface="Arial" pitchFamily="34" charset="0"/>
              </a:rPr>
              <a:t>is formed by the department to </a:t>
            </a:r>
          </a:p>
          <a:p>
            <a:pPr lvl="0"/>
            <a:r>
              <a:rPr lang="en-US" dirty="0" smtClean="0">
                <a:latin typeface="Arial" pitchFamily="34" charset="0"/>
                <a:cs typeface="Arial" pitchFamily="34" charset="0"/>
              </a:rPr>
              <a:t>assess the learning of students from training.</a:t>
            </a:r>
            <a:endParaRPr lang="en-US" dirty="0">
              <a:latin typeface="Arial" pitchFamily="34" charset="0"/>
              <a:cs typeface="Arial" pitchFamily="34" charset="0"/>
            </a:endParaRPr>
          </a:p>
        </p:txBody>
      </p:sp>
      <p:sp>
        <p:nvSpPr>
          <p:cNvPr id="9" name="Oval 8"/>
          <p:cNvSpPr/>
          <p:nvPr/>
        </p:nvSpPr>
        <p:spPr>
          <a:xfrm>
            <a:off x="630666" y="576468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56412366"/>
              </p:ext>
            </p:extLst>
          </p:nvPr>
        </p:nvGraphicFramePr>
        <p:xfrm>
          <a:off x="428596" y="642918"/>
          <a:ext cx="4286280" cy="3566160"/>
        </p:xfrm>
        <a:graphic>
          <a:graphicData uri="http://schemas.openxmlformats.org/drawingml/2006/table">
            <a:tbl>
              <a:tblPr firstRow="1" firstCol="1" bandRow="1">
                <a:tableStyleId>{21E4AEA4-8DFA-4A89-87EB-49C32662AFE0}</a:tableStyleId>
              </a:tblPr>
              <a:tblGrid>
                <a:gridCol w="632136"/>
                <a:gridCol w="3654144"/>
              </a:tblGrid>
              <a:tr h="274320">
                <a:tc>
                  <a:txBody>
                    <a:bodyPr/>
                    <a:lstStyle/>
                    <a:p>
                      <a:pPr marL="0" marR="0">
                        <a:spcBef>
                          <a:spcPts val="0"/>
                        </a:spcBef>
                        <a:spcAft>
                          <a:spcPts val="0"/>
                        </a:spcAft>
                      </a:pP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Program Outcomes (POs)</a:t>
                      </a:r>
                      <a:endParaRPr lang="en-US" sz="1400"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txBody>
                  <a:tcPr marL="47050" marR="47050" marT="0" marB="0" anchor="ctr"/>
                </a:tc>
              </a:tr>
              <a:tr h="274320">
                <a:tc>
                  <a:txBody>
                    <a:bodyPr/>
                    <a:lstStyle/>
                    <a:p>
                      <a:pPr marL="0" marR="0">
                        <a:spcBef>
                          <a:spcPts val="0"/>
                        </a:spcBef>
                        <a:spcAft>
                          <a:spcPts val="0"/>
                        </a:spcAft>
                      </a:pPr>
                      <a:r>
                        <a:rPr lang="en-US" sz="1400" dirty="0">
                          <a:effectLst/>
                          <a:latin typeface="Arial" pitchFamily="34" charset="0"/>
                          <a:cs typeface="Arial" pitchFamily="34" charset="0"/>
                        </a:rPr>
                        <a:t>PO1</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just">
                        <a:spcBef>
                          <a:spcPts val="0"/>
                        </a:spcBef>
                        <a:spcAft>
                          <a:spcPts val="0"/>
                        </a:spcAft>
                      </a:pPr>
                      <a:r>
                        <a:rPr lang="en-US" sz="1400" dirty="0">
                          <a:effectLst/>
                          <a:latin typeface="Arial" pitchFamily="34" charset="0"/>
                          <a:cs typeface="Arial" pitchFamily="34" charset="0"/>
                        </a:rPr>
                        <a:t>Engineering </a:t>
                      </a:r>
                      <a:r>
                        <a:rPr lang="en-US" sz="1400" dirty="0" smtClean="0">
                          <a:effectLst/>
                          <a:latin typeface="Arial" pitchFamily="34" charset="0"/>
                          <a:cs typeface="Arial" pitchFamily="34" charset="0"/>
                        </a:rPr>
                        <a:t>Knowledge</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dirty="0">
                          <a:effectLst/>
                          <a:latin typeface="Arial" pitchFamily="34" charset="0"/>
                          <a:cs typeface="Arial" pitchFamily="34" charset="0"/>
                        </a:rPr>
                        <a:t>PO2</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Problem </a:t>
                      </a:r>
                      <a:r>
                        <a:rPr lang="en-US" sz="1400" dirty="0" smtClean="0">
                          <a:effectLst/>
                          <a:latin typeface="Arial" pitchFamily="34" charset="0"/>
                          <a:cs typeface="Arial" pitchFamily="34" charset="0"/>
                        </a:rPr>
                        <a:t>analysis</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PO3</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Design/development of </a:t>
                      </a:r>
                      <a:r>
                        <a:rPr lang="en-US" sz="1400" dirty="0" smtClean="0">
                          <a:effectLst/>
                          <a:latin typeface="Arial" pitchFamily="34" charset="0"/>
                          <a:cs typeface="Arial" pitchFamily="34" charset="0"/>
                        </a:rPr>
                        <a:t>solutions</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PO4</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Conduct investigations of complex </a:t>
                      </a:r>
                      <a:r>
                        <a:rPr lang="en-US" sz="1400" dirty="0" smtClean="0">
                          <a:effectLst/>
                          <a:latin typeface="Arial" pitchFamily="34" charset="0"/>
                          <a:cs typeface="Arial" pitchFamily="34" charset="0"/>
                        </a:rPr>
                        <a:t>problems</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PO5</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Modern tool </a:t>
                      </a:r>
                      <a:r>
                        <a:rPr lang="en-US" sz="1400" dirty="0" smtClean="0">
                          <a:effectLst/>
                          <a:latin typeface="Arial" pitchFamily="34" charset="0"/>
                          <a:cs typeface="Arial" pitchFamily="34" charset="0"/>
                        </a:rPr>
                        <a:t>usage</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PO6</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The engineer and </a:t>
                      </a:r>
                      <a:r>
                        <a:rPr lang="en-US" sz="1400" dirty="0" smtClean="0">
                          <a:effectLst/>
                          <a:latin typeface="Arial" pitchFamily="34" charset="0"/>
                          <a:cs typeface="Arial" pitchFamily="34" charset="0"/>
                        </a:rPr>
                        <a:t>society</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PO7</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Environment and </a:t>
                      </a:r>
                      <a:r>
                        <a:rPr lang="en-US" sz="1400" dirty="0" smtClean="0">
                          <a:effectLst/>
                          <a:latin typeface="Arial" pitchFamily="34" charset="0"/>
                          <a:cs typeface="Arial" pitchFamily="34" charset="0"/>
                        </a:rPr>
                        <a:t>sustainability</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PO8</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smtClean="0">
                          <a:effectLst/>
                          <a:latin typeface="Arial" pitchFamily="34" charset="0"/>
                          <a:cs typeface="Arial" pitchFamily="34" charset="0"/>
                        </a:rPr>
                        <a:t>Ethics</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PO9</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Individual and team </a:t>
                      </a:r>
                      <a:r>
                        <a:rPr lang="en-US" sz="1400" dirty="0" smtClean="0">
                          <a:effectLst/>
                          <a:latin typeface="Arial" pitchFamily="34" charset="0"/>
                          <a:cs typeface="Arial" pitchFamily="34" charset="0"/>
                        </a:rPr>
                        <a:t>work</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PO10</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smtClean="0">
                          <a:effectLst/>
                          <a:latin typeface="Arial" pitchFamily="34" charset="0"/>
                          <a:cs typeface="Arial" pitchFamily="34" charset="0"/>
                        </a:rPr>
                        <a:t>Communication</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a:effectLst/>
                          <a:latin typeface="Arial" pitchFamily="34" charset="0"/>
                          <a:cs typeface="Arial" pitchFamily="34" charset="0"/>
                        </a:rPr>
                        <a:t>PO11</a:t>
                      </a:r>
                      <a:endParaRPr lang="en-US" sz="140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Project management and </a:t>
                      </a:r>
                      <a:r>
                        <a:rPr lang="en-US" sz="1400" dirty="0" smtClean="0">
                          <a:effectLst/>
                          <a:latin typeface="Arial" pitchFamily="34" charset="0"/>
                          <a:cs typeface="Arial" pitchFamily="34" charset="0"/>
                        </a:rPr>
                        <a:t>finance</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r h="274320">
                <a:tc>
                  <a:txBody>
                    <a:bodyPr/>
                    <a:lstStyle/>
                    <a:p>
                      <a:pPr marL="0" marR="0">
                        <a:spcBef>
                          <a:spcPts val="0"/>
                        </a:spcBef>
                        <a:spcAft>
                          <a:spcPts val="0"/>
                        </a:spcAft>
                      </a:pPr>
                      <a:r>
                        <a:rPr lang="en-US" sz="1400" dirty="0">
                          <a:effectLst/>
                          <a:latin typeface="Arial" pitchFamily="34" charset="0"/>
                          <a:cs typeface="Arial" pitchFamily="34" charset="0"/>
                        </a:rPr>
                        <a:t>PO12</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c>
                  <a:txBody>
                    <a:bodyPr/>
                    <a:lstStyle/>
                    <a:p>
                      <a:pPr marL="0" marR="0" algn="l">
                        <a:spcBef>
                          <a:spcPts val="0"/>
                        </a:spcBef>
                        <a:spcAft>
                          <a:spcPts val="0"/>
                        </a:spcAft>
                      </a:pPr>
                      <a:r>
                        <a:rPr lang="en-US" sz="1400" dirty="0">
                          <a:effectLst/>
                          <a:latin typeface="Arial" pitchFamily="34" charset="0"/>
                          <a:cs typeface="Arial" pitchFamily="34" charset="0"/>
                        </a:rPr>
                        <a:t> Life-long </a:t>
                      </a:r>
                      <a:r>
                        <a:rPr lang="en-US" sz="1400" dirty="0" smtClean="0">
                          <a:effectLst/>
                          <a:latin typeface="Arial" pitchFamily="34" charset="0"/>
                          <a:cs typeface="Arial" pitchFamily="34" charset="0"/>
                        </a:rPr>
                        <a:t>learning</a:t>
                      </a:r>
                      <a:endParaRPr lang="en-US" sz="1400" dirty="0">
                        <a:effectLst/>
                        <a:latin typeface="Arial" pitchFamily="34" charset="0"/>
                        <a:ea typeface="Times New Roman" panose="02020603050405020304" pitchFamily="18" charset="0"/>
                        <a:cs typeface="Arial" pitchFamily="34" charset="0"/>
                      </a:endParaRPr>
                    </a:p>
                  </a:txBody>
                  <a:tcPr marL="47050" marR="4705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51533841"/>
              </p:ext>
            </p:extLst>
          </p:nvPr>
        </p:nvGraphicFramePr>
        <p:xfrm>
          <a:off x="285720" y="4786322"/>
          <a:ext cx="8643934" cy="1958922"/>
        </p:xfrm>
        <a:graphic>
          <a:graphicData uri="http://schemas.openxmlformats.org/drawingml/2006/table">
            <a:tbl>
              <a:tblPr firstRow="1" firstCol="1" bandRow="1">
                <a:tableStyleId>{5940675A-B579-460E-94D1-54222C63F5DA}</a:tableStyleId>
              </a:tblPr>
              <a:tblGrid>
                <a:gridCol w="714379"/>
                <a:gridCol w="7929555"/>
              </a:tblGrid>
              <a:tr h="190500">
                <a:tc>
                  <a:txBody>
                    <a:bodyPr/>
                    <a:lstStyle/>
                    <a:p>
                      <a:pPr marL="0" marR="0">
                        <a:spcBef>
                          <a:spcPts val="0"/>
                        </a:spcBef>
                        <a:spcAft>
                          <a:spcPts val="0"/>
                        </a:spcAft>
                      </a:pPr>
                      <a:r>
                        <a:rPr lang="en-US" sz="1500" b="1" dirty="0">
                          <a:effectLst/>
                          <a:latin typeface="Arial" pitchFamily="34" charset="0"/>
                          <a:cs typeface="Arial" pitchFamily="34" charset="0"/>
                        </a:rPr>
                        <a:t>PSO1</a:t>
                      </a:r>
                      <a:endParaRPr lang="en-US" sz="1500" b="1"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marL="0" marR="0">
                        <a:spcBef>
                          <a:spcPts val="0"/>
                        </a:spcBef>
                        <a:spcAft>
                          <a:spcPts val="0"/>
                        </a:spcAft>
                      </a:pPr>
                      <a:r>
                        <a:rPr lang="en-US" sz="1500" dirty="0">
                          <a:effectLst/>
                          <a:latin typeface="Arial" pitchFamily="34" charset="0"/>
                          <a:cs typeface="Arial" pitchFamily="34" charset="0"/>
                        </a:rPr>
                        <a:t>Identify and solve problems of thermal engineering, strength of materials, fluid mechanics, refrigeration &amp; air conditioning, Design, dynamics of machines, mathematics and engineering science.</a:t>
                      </a:r>
                      <a:endParaRPr lang="en-US" sz="1500" dirty="0">
                        <a:effectLst/>
                        <a:latin typeface="Arial" pitchFamily="34" charset="0"/>
                        <a:ea typeface="Times New Roman" panose="02020603050405020304" pitchFamily="18" charset="0"/>
                        <a:cs typeface="Arial" pitchFamily="34" charset="0"/>
                      </a:endParaRPr>
                    </a:p>
                  </a:txBody>
                  <a:tcPr marL="68580" marR="68580" marT="0" marB="0" anchor="b"/>
                </a:tc>
              </a:tr>
              <a:tr h="505121">
                <a:tc>
                  <a:txBody>
                    <a:bodyPr/>
                    <a:lstStyle/>
                    <a:p>
                      <a:pPr marL="0" marR="0">
                        <a:spcBef>
                          <a:spcPts val="0"/>
                        </a:spcBef>
                        <a:spcAft>
                          <a:spcPts val="0"/>
                        </a:spcAft>
                      </a:pPr>
                      <a:r>
                        <a:rPr lang="en-US" sz="1500" b="1" dirty="0">
                          <a:effectLst/>
                          <a:latin typeface="Arial" pitchFamily="34" charset="0"/>
                          <a:cs typeface="Arial" pitchFamily="34" charset="0"/>
                        </a:rPr>
                        <a:t>PSO2</a:t>
                      </a:r>
                      <a:endParaRPr lang="en-US" sz="1500" b="1"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marL="0" marR="0">
                        <a:spcBef>
                          <a:spcPts val="0"/>
                        </a:spcBef>
                        <a:spcAft>
                          <a:spcPts val="0"/>
                        </a:spcAft>
                      </a:pPr>
                      <a:r>
                        <a:rPr lang="en-US" sz="1500" dirty="0">
                          <a:effectLst/>
                          <a:latin typeface="Arial" pitchFamily="34" charset="0"/>
                          <a:cs typeface="Arial" pitchFamily="34" charset="0"/>
                        </a:rPr>
                        <a:t>Get fundamental knowledge and hand-on experience of different manufacturing processes, material testing techniques and CAD/CAM tooling to apply in various industries.</a:t>
                      </a:r>
                      <a:endParaRPr lang="en-US" sz="1500" dirty="0">
                        <a:effectLst/>
                        <a:latin typeface="Arial" pitchFamily="34" charset="0"/>
                        <a:ea typeface="Times New Roman" panose="02020603050405020304" pitchFamily="18" charset="0"/>
                        <a:cs typeface="Arial" pitchFamily="34" charset="0"/>
                      </a:endParaRPr>
                    </a:p>
                  </a:txBody>
                  <a:tcPr marL="68580" marR="68580" marT="0" marB="0" anchor="b"/>
                </a:tc>
              </a:tr>
              <a:tr h="768001">
                <a:tc>
                  <a:txBody>
                    <a:bodyPr/>
                    <a:lstStyle/>
                    <a:p>
                      <a:pPr marL="0" marR="0">
                        <a:spcBef>
                          <a:spcPts val="0"/>
                        </a:spcBef>
                        <a:spcAft>
                          <a:spcPts val="0"/>
                        </a:spcAft>
                      </a:pPr>
                      <a:r>
                        <a:rPr lang="en-US" sz="1500" b="1" dirty="0">
                          <a:effectLst/>
                          <a:latin typeface="Arial" pitchFamily="34" charset="0"/>
                          <a:cs typeface="Arial" pitchFamily="34" charset="0"/>
                        </a:rPr>
                        <a:t>PSO3</a:t>
                      </a:r>
                      <a:endParaRPr lang="en-US" sz="1500" b="1"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marL="0" marR="0">
                        <a:spcBef>
                          <a:spcPts val="0"/>
                        </a:spcBef>
                        <a:spcAft>
                          <a:spcPts val="0"/>
                        </a:spcAft>
                      </a:pPr>
                      <a:r>
                        <a:rPr lang="en-US" sz="1500" dirty="0">
                          <a:effectLst/>
                          <a:latin typeface="Arial" pitchFamily="34" charset="0"/>
                          <a:cs typeface="Arial" pitchFamily="34" charset="0"/>
                        </a:rPr>
                        <a:t>Learn quality and industrial management concepts, communication and soft skills along with other interdisciplinary subjects such as programming language, electrical engineering and basic electronics to enhance their employability.</a:t>
                      </a:r>
                      <a:endParaRPr lang="en-US" sz="1500" dirty="0">
                        <a:effectLst/>
                        <a:latin typeface="Arial" pitchFamily="34" charset="0"/>
                        <a:ea typeface="Times New Roman" panose="02020603050405020304" pitchFamily="18" charset="0"/>
                        <a:cs typeface="Arial" pitchFamily="34" charset="0"/>
                      </a:endParaRPr>
                    </a:p>
                  </a:txBody>
                  <a:tcPr marL="68580" marR="68580" marT="0" marB="0" anchor="b"/>
                </a:tc>
              </a:tr>
            </a:tbl>
          </a:graphicData>
        </a:graphic>
      </p:graphicFrame>
      <p:sp>
        <p:nvSpPr>
          <p:cNvPr id="6" name="Rectangle 5"/>
          <p:cNvSpPr/>
          <p:nvPr/>
        </p:nvSpPr>
        <p:spPr>
          <a:xfrm>
            <a:off x="285720" y="4216935"/>
            <a:ext cx="6678488" cy="569387"/>
          </a:xfrm>
          <a:prstGeom prst="rect">
            <a:avLst/>
          </a:prstGeom>
        </p:spPr>
        <p:txBody>
          <a:bodyPr wrap="square">
            <a:spAutoFit/>
          </a:bodyPr>
          <a:lstStyle/>
          <a:p>
            <a:pPr algn="just"/>
            <a:r>
              <a:rPr lang="en-US" sz="1600" b="1" dirty="0">
                <a:solidFill>
                  <a:srgbClr val="0000CC"/>
                </a:solidFill>
                <a:latin typeface="Arial" panose="020B0604020202020204" pitchFamily="34" charset="0"/>
                <a:ea typeface="Times New Roman" panose="02020603050405020304" pitchFamily="18" charset="0"/>
                <a:cs typeface="Arial" panose="020B0604020202020204" pitchFamily="34" charset="0"/>
              </a:rPr>
              <a:t>Program specific outcomes (PSOs)</a:t>
            </a:r>
          </a:p>
          <a:p>
            <a:r>
              <a:rPr lang="en-US" sz="1500" dirty="0">
                <a:latin typeface="Arial" panose="020B0604020202020204" pitchFamily="34" charset="0"/>
                <a:ea typeface="Times New Roman" panose="02020603050405020304" pitchFamily="18" charset="0"/>
                <a:cs typeface="Arial" panose="020B0604020202020204" pitchFamily="34" charset="0"/>
              </a:rPr>
              <a:t>Mechanical Engineering graduates will be able to</a:t>
            </a:r>
            <a:endParaRPr lang="en-US" sz="1500" dirty="0">
              <a:latin typeface="Arial" panose="020B0604020202020204" pitchFamily="34" charset="0"/>
              <a:cs typeface="Arial" panose="020B0604020202020204" pitchFamily="34" charset="0"/>
            </a:endParaRPr>
          </a:p>
        </p:txBody>
      </p:sp>
      <p:sp>
        <p:nvSpPr>
          <p:cNvPr id="8" name="TextBox 7"/>
          <p:cNvSpPr txBox="1"/>
          <p:nvPr/>
        </p:nvSpPr>
        <p:spPr>
          <a:xfrm>
            <a:off x="714348" y="-24"/>
            <a:ext cx="7820372"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CRITERIA-3</a:t>
            </a:r>
            <a:endParaRPr lang="en-US"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 </a:t>
            </a:r>
            <a:r>
              <a:rPr lang="en-US" b="1" dirty="0" smtClean="0">
                <a:latin typeface="Arial" pitchFamily="34" charset="0"/>
                <a:cs typeface="Arial" pitchFamily="34" charset="0"/>
              </a:rPr>
              <a:t>COURSE OUTCOMES AND PROGRAM OUTCOMES</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3528319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44" y="1285860"/>
          <a:ext cx="8786842" cy="4389120"/>
        </p:xfrm>
        <a:graphic>
          <a:graphicData uri="http://schemas.openxmlformats.org/drawingml/2006/table">
            <a:tbl>
              <a:tblPr/>
              <a:tblGrid>
                <a:gridCol w="1300205"/>
                <a:gridCol w="7486637"/>
              </a:tblGrid>
              <a:tr h="0">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Arial" pitchFamily="34" charset="0"/>
                          <a:ea typeface="Times New Roman"/>
                          <a:cs typeface="Arial" pitchFamily="34" charset="0"/>
                        </a:rPr>
                        <a:t>Course: </a:t>
                      </a:r>
                      <a:r>
                        <a:rPr lang="en-US" sz="1600" b="1" dirty="0" smtClean="0">
                          <a:solidFill>
                            <a:srgbClr val="000000"/>
                          </a:solidFill>
                          <a:latin typeface="Arial" pitchFamily="34" charset="0"/>
                          <a:ea typeface="Times New Roman"/>
                          <a:cs typeface="Arial" pitchFamily="34" charset="0"/>
                        </a:rPr>
                        <a:t>IC Engine&amp; Compressor </a:t>
                      </a:r>
                      <a:r>
                        <a:rPr lang="en-US" sz="1600" b="1" dirty="0" smtClean="0">
                          <a:latin typeface="Arial" pitchFamily="34" charset="0"/>
                          <a:ea typeface="Times New Roman"/>
                          <a:cs typeface="Arial" pitchFamily="34" charset="0"/>
                        </a:rPr>
                        <a:t>(NME-505)     Semester: V      Year of study: 2017-2018</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0">
                <a:tc>
                  <a:txBody>
                    <a:bodyPr/>
                    <a:lstStyle/>
                    <a:p>
                      <a:pPr>
                        <a:lnSpc>
                          <a:spcPct val="150000"/>
                        </a:lnSpc>
                        <a:spcAft>
                          <a:spcPts val="0"/>
                        </a:spcAft>
                      </a:pPr>
                      <a:r>
                        <a:rPr lang="en-US" sz="1600" b="1" dirty="0">
                          <a:latin typeface="Arial" pitchFamily="34" charset="0"/>
                          <a:ea typeface="Times New Roman"/>
                          <a:cs typeface="Arial" pitchFamily="34" charset="0"/>
                        </a:rPr>
                        <a:t>S</a:t>
                      </a:r>
                      <a:r>
                        <a:rPr lang="en-US" sz="1600" b="1" dirty="0" smtClean="0">
                          <a:latin typeface="Arial" pitchFamily="34" charset="0"/>
                          <a:ea typeface="Times New Roman"/>
                          <a:cs typeface="Arial" pitchFamily="34" charset="0"/>
                        </a:rPr>
                        <a:t>. No</a:t>
                      </a:r>
                      <a:r>
                        <a:rPr lang="en-US" sz="1600" b="1" dirty="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600" b="1" dirty="0">
                          <a:latin typeface="Arial" pitchFamily="34" charset="0"/>
                          <a:ea typeface="Times New Roman"/>
                          <a:cs typeface="Arial" pitchFamily="34" charset="0"/>
                        </a:rPr>
                        <a:t>Course outcome</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nSpc>
                          <a:spcPct val="150000"/>
                        </a:lnSpc>
                        <a:spcAft>
                          <a:spcPts val="0"/>
                        </a:spcAft>
                      </a:pPr>
                      <a:r>
                        <a:rPr lang="en-US" sz="1600" b="1" dirty="0">
                          <a:solidFill>
                            <a:srgbClr val="000000"/>
                          </a:solidFill>
                          <a:latin typeface="Arial" pitchFamily="34" charset="0"/>
                          <a:ea typeface="Times New Roman"/>
                          <a:cs typeface="Arial" pitchFamily="34" charset="0"/>
                        </a:rPr>
                        <a:t>NME505.1</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600" dirty="0">
                          <a:solidFill>
                            <a:srgbClr val="000000"/>
                          </a:solidFill>
                          <a:latin typeface="Arial" pitchFamily="34" charset="0"/>
                          <a:ea typeface="Times New Roman"/>
                          <a:cs typeface="Arial" pitchFamily="34" charset="0"/>
                        </a:rPr>
                        <a:t>Demonstrate the ability to perform a thermodynamic analysis of Otto, Diesel, and Dual cycle models.</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600" b="1">
                          <a:solidFill>
                            <a:srgbClr val="000000"/>
                          </a:solidFill>
                          <a:latin typeface="Arial" pitchFamily="34" charset="0"/>
                          <a:ea typeface="Times New Roman"/>
                          <a:cs typeface="Arial" pitchFamily="34" charset="0"/>
                        </a:rPr>
                        <a:t>NME505.2</a:t>
                      </a:r>
                      <a:endParaRPr lang="en-US"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600" dirty="0">
                          <a:solidFill>
                            <a:srgbClr val="000000"/>
                          </a:solidFill>
                          <a:latin typeface="Arial" pitchFamily="34" charset="0"/>
                          <a:ea typeface="Times New Roman"/>
                          <a:cs typeface="Arial" pitchFamily="34" charset="0"/>
                        </a:rPr>
                        <a:t>Understand the mechanism behind fuel supply and the ignition systems in different types of engines. </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600" b="1">
                          <a:solidFill>
                            <a:srgbClr val="000000"/>
                          </a:solidFill>
                          <a:latin typeface="Arial" pitchFamily="34" charset="0"/>
                          <a:ea typeface="Times New Roman"/>
                          <a:cs typeface="Arial" pitchFamily="34" charset="0"/>
                        </a:rPr>
                        <a:t>NME505.3</a:t>
                      </a:r>
                      <a:endParaRPr lang="en-US"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600" dirty="0">
                          <a:solidFill>
                            <a:srgbClr val="000000"/>
                          </a:solidFill>
                          <a:latin typeface="Arial" pitchFamily="34" charset="0"/>
                          <a:ea typeface="Times New Roman"/>
                          <a:cs typeface="Arial" pitchFamily="34" charset="0"/>
                        </a:rPr>
                        <a:t>Analyze different electronic fuel injection system, supercharging and its effect on performance of SI and CI engine. </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600" b="1">
                          <a:solidFill>
                            <a:srgbClr val="000000"/>
                          </a:solidFill>
                          <a:latin typeface="Arial" pitchFamily="34" charset="0"/>
                          <a:ea typeface="Times New Roman"/>
                          <a:cs typeface="Arial" pitchFamily="34" charset="0"/>
                        </a:rPr>
                        <a:t>NME505.4</a:t>
                      </a:r>
                      <a:endParaRPr lang="en-US"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600" dirty="0">
                          <a:solidFill>
                            <a:srgbClr val="000000"/>
                          </a:solidFill>
                          <a:latin typeface="Arial" pitchFamily="34" charset="0"/>
                          <a:ea typeface="Times New Roman"/>
                          <a:cs typeface="Arial" pitchFamily="34" charset="0"/>
                        </a:rPr>
                        <a:t>Interpret data and analysis of alternative fuels and their emission characteristics and also to understand concepts of engine cooling and friction.</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n-US" sz="1600" b="1">
                          <a:solidFill>
                            <a:srgbClr val="000000"/>
                          </a:solidFill>
                          <a:latin typeface="Arial" pitchFamily="34" charset="0"/>
                          <a:ea typeface="Times New Roman"/>
                          <a:cs typeface="Arial" pitchFamily="34" charset="0"/>
                        </a:rPr>
                        <a:t>NME505.5</a:t>
                      </a:r>
                      <a:endParaRPr lang="en-US" sz="16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600" dirty="0">
                          <a:solidFill>
                            <a:srgbClr val="000000"/>
                          </a:solidFill>
                          <a:latin typeface="Arial" pitchFamily="34" charset="0"/>
                          <a:ea typeface="Times New Roman"/>
                          <a:cs typeface="Arial" pitchFamily="34" charset="0"/>
                        </a:rPr>
                        <a:t>Analyze different types of compressor and effect of various factors on performance of compressor. </a:t>
                      </a:r>
                      <a:endParaRPr lang="en-US" sz="1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Google Shape;429;p65"/>
          <p:cNvSpPr txBox="1">
            <a:spLocks/>
          </p:cNvSpPr>
          <p:nvPr/>
        </p:nvSpPr>
        <p:spPr>
          <a:xfrm>
            <a:off x="373004" y="285728"/>
            <a:ext cx="8270962" cy="572700"/>
          </a:xfrm>
          <a:prstGeom prst="rect">
            <a:avLst/>
          </a:prstGeom>
        </p:spPr>
        <p:txBody>
          <a:bodyPr spcFirstLastPara="1" vert="horz" wrap="square" lIns="91425" tIns="91425" rIns="91425" bIns="91425" rtlCol="0" anchor="t"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mn-lt"/>
                <a:ea typeface="Times New Roman"/>
                <a:cs typeface="Times New Roman"/>
              </a:rPr>
              <a:t> </a:t>
            </a:r>
            <a:r>
              <a:rPr kumimoji="0" lang="en-US" sz="2400" b="1" i="0" u="none" strike="noStrike" kern="1200" cap="none" spc="0" normalizeH="0" baseline="0" noProof="0" dirty="0" smtClean="0">
                <a:ln>
                  <a:noFill/>
                </a:ln>
                <a:solidFill>
                  <a:srgbClr val="0000CC"/>
                </a:solidFill>
                <a:effectLst/>
                <a:uLnTx/>
                <a:uFillTx/>
                <a:latin typeface="Arial" pitchFamily="34" charset="0"/>
                <a:ea typeface="Times New Roman"/>
                <a:cs typeface="Arial" pitchFamily="34" charset="0"/>
              </a:rPr>
              <a:t>Course Outcome Sample</a:t>
            </a:r>
            <a:endParaRPr kumimoji="0" lang="en-US" sz="2400" b="1" i="0" u="none" strike="noStrike" kern="1200" cap="none" spc="0" normalizeH="0" baseline="0" noProof="0" dirty="0">
              <a:ln>
                <a:noFill/>
              </a:ln>
              <a:solidFill>
                <a:srgbClr val="0000CC"/>
              </a:solidFill>
              <a:effectLst/>
              <a:uLnTx/>
              <a:uFillTx/>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72" y="1794512"/>
          <a:ext cx="7858182" cy="2563182"/>
        </p:xfrm>
        <a:graphic>
          <a:graphicData uri="http://schemas.openxmlformats.org/drawingml/2006/table">
            <a:tbl>
              <a:tblPr/>
              <a:tblGrid>
                <a:gridCol w="1106751"/>
                <a:gridCol w="538507"/>
                <a:gridCol w="538507"/>
                <a:gridCol w="538507"/>
                <a:gridCol w="538507"/>
                <a:gridCol w="538507"/>
                <a:gridCol w="538507"/>
                <a:gridCol w="538507"/>
                <a:gridCol w="538507"/>
                <a:gridCol w="538507"/>
                <a:gridCol w="634956"/>
                <a:gridCol w="634956"/>
                <a:gridCol w="634956"/>
              </a:tblGrid>
              <a:tr h="179569">
                <a:tc gridSpan="13">
                  <a:txBody>
                    <a:bodyPr/>
                    <a:lstStyle/>
                    <a:p>
                      <a:pPr>
                        <a:lnSpc>
                          <a:spcPct val="150000"/>
                        </a:lnSpc>
                        <a:spcAft>
                          <a:spcPts val="0"/>
                        </a:spcAft>
                      </a:pPr>
                      <a:r>
                        <a:rPr lang="en-US" sz="1400" b="1" dirty="0">
                          <a:latin typeface="Arial" pitchFamily="34" charset="0"/>
                          <a:ea typeface="Times New Roman"/>
                          <a:cs typeface="Arial" pitchFamily="34" charset="0"/>
                        </a:rPr>
                        <a:t>Course</a:t>
                      </a:r>
                      <a:r>
                        <a:rPr lang="en-US" sz="1400" b="1" dirty="0" smtClean="0">
                          <a:latin typeface="Arial" pitchFamily="34" charset="0"/>
                          <a:ea typeface="Times New Roman"/>
                          <a:cs typeface="Arial" pitchFamily="34" charset="0"/>
                        </a:rPr>
                        <a:t>: </a:t>
                      </a:r>
                      <a:r>
                        <a:rPr lang="en-US" sz="1400" b="1" dirty="0" smtClean="0">
                          <a:solidFill>
                            <a:srgbClr val="000000"/>
                          </a:solidFill>
                          <a:latin typeface="Arial" pitchFamily="34" charset="0"/>
                          <a:ea typeface="Times New Roman"/>
                          <a:cs typeface="Arial" pitchFamily="34" charset="0"/>
                        </a:rPr>
                        <a:t>IC </a:t>
                      </a:r>
                      <a:r>
                        <a:rPr lang="en-US" sz="1400" b="1" dirty="0">
                          <a:solidFill>
                            <a:srgbClr val="000000"/>
                          </a:solidFill>
                          <a:latin typeface="Arial" pitchFamily="34" charset="0"/>
                          <a:ea typeface="Times New Roman"/>
                          <a:cs typeface="Arial" pitchFamily="34" charset="0"/>
                        </a:rPr>
                        <a:t>Engine&amp; Compressor</a:t>
                      </a:r>
                      <a:r>
                        <a:rPr lang="en-US" sz="1400" b="1" dirty="0">
                          <a:latin typeface="Arial" pitchFamily="34" charset="0"/>
                          <a:ea typeface="Times New Roman"/>
                          <a:cs typeface="Arial" pitchFamily="34" charset="0"/>
                        </a:rPr>
                        <a:t> (NME-505</a:t>
                      </a:r>
                      <a:r>
                        <a:rPr lang="en-US" sz="1400" b="1" dirty="0" smtClean="0">
                          <a:latin typeface="Arial" pitchFamily="34" charset="0"/>
                          <a:ea typeface="Times New Roman"/>
                          <a:cs typeface="Arial" pitchFamily="34" charset="0"/>
                        </a:rPr>
                        <a:t>)  Semester: V    Year </a:t>
                      </a:r>
                      <a:r>
                        <a:rPr lang="en-US" sz="1400" b="1" dirty="0">
                          <a:latin typeface="Arial" pitchFamily="34" charset="0"/>
                          <a:ea typeface="Times New Roman"/>
                          <a:cs typeface="Arial" pitchFamily="34" charset="0"/>
                        </a:rPr>
                        <a:t>of study: 2017-2018</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2902">
                <a:tc>
                  <a:txBody>
                    <a:bodyPr/>
                    <a:lstStyle/>
                    <a:p>
                      <a:pPr>
                        <a:lnSpc>
                          <a:spcPct val="150000"/>
                        </a:lnSpc>
                        <a:spcAft>
                          <a:spcPts val="0"/>
                        </a:spcAft>
                      </a:pPr>
                      <a:r>
                        <a:rPr lang="en-US" sz="1400" b="1" dirty="0">
                          <a:solidFill>
                            <a:srgbClr val="2B2A29"/>
                          </a:solidFill>
                          <a:latin typeface="Arial" pitchFamily="34" charset="0"/>
                          <a:ea typeface="Times New Roman"/>
                          <a:cs typeface="Arial" pitchFamily="34" charset="0"/>
                        </a:rPr>
                        <a:t>Course</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dirty="0">
                          <a:solidFill>
                            <a:srgbClr val="2B2A29"/>
                          </a:solidFill>
                          <a:latin typeface="Arial" pitchFamily="34" charset="0"/>
                          <a:ea typeface="Times New Roman"/>
                          <a:cs typeface="Arial" pitchFamily="34" charset="0"/>
                        </a:rPr>
                        <a:t>PO1</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dirty="0">
                          <a:solidFill>
                            <a:srgbClr val="2B2A29"/>
                          </a:solidFill>
                          <a:latin typeface="Arial" pitchFamily="34" charset="0"/>
                          <a:ea typeface="Times New Roman"/>
                          <a:cs typeface="Arial" pitchFamily="34" charset="0"/>
                        </a:rPr>
                        <a:t>PO2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dirty="0">
                          <a:solidFill>
                            <a:srgbClr val="2B2A29"/>
                          </a:solidFill>
                          <a:latin typeface="Arial" pitchFamily="34" charset="0"/>
                          <a:ea typeface="Times New Roman"/>
                          <a:cs typeface="Arial" pitchFamily="34" charset="0"/>
                        </a:rPr>
                        <a:t>PO3</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PO4</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PO5</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PO6</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PO7</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dirty="0">
                          <a:solidFill>
                            <a:srgbClr val="2B2A29"/>
                          </a:solidFill>
                          <a:latin typeface="Arial" pitchFamily="34" charset="0"/>
                          <a:ea typeface="Times New Roman"/>
                          <a:cs typeface="Arial" pitchFamily="34" charset="0"/>
                        </a:rPr>
                        <a:t>PO8</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PO9</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PO10</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PO11</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en-US" sz="1400" b="1">
                          <a:solidFill>
                            <a:srgbClr val="2B2A29"/>
                          </a:solidFill>
                          <a:latin typeface="Arial" pitchFamily="34" charset="0"/>
                          <a:ea typeface="Times New Roman"/>
                          <a:cs typeface="Arial" pitchFamily="34" charset="0"/>
                        </a:rPr>
                        <a:t>PO12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9569">
                <a:tc>
                  <a:txBody>
                    <a:bodyPr/>
                    <a:lstStyle/>
                    <a:p>
                      <a:pPr>
                        <a:lnSpc>
                          <a:spcPct val="150000"/>
                        </a:lnSpc>
                        <a:spcAft>
                          <a:spcPts val="0"/>
                        </a:spcAft>
                      </a:pPr>
                      <a:r>
                        <a:rPr lang="en-US" sz="1400" b="1" dirty="0">
                          <a:solidFill>
                            <a:srgbClr val="000000"/>
                          </a:solidFill>
                          <a:latin typeface="Arial" pitchFamily="34" charset="0"/>
                          <a:ea typeface="Times New Roman"/>
                          <a:cs typeface="Arial" pitchFamily="34" charset="0"/>
                        </a:rPr>
                        <a:t>NME505.1</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400">
                        <a:solidFill>
                          <a:srgbClr val="000000"/>
                        </a:solidFill>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9">
                <a:tc>
                  <a:txBody>
                    <a:bodyPr/>
                    <a:lstStyle/>
                    <a:p>
                      <a:pPr>
                        <a:lnSpc>
                          <a:spcPct val="150000"/>
                        </a:lnSpc>
                        <a:spcAft>
                          <a:spcPts val="0"/>
                        </a:spcAft>
                      </a:pPr>
                      <a:r>
                        <a:rPr lang="en-US" sz="1400" b="1">
                          <a:solidFill>
                            <a:srgbClr val="000000"/>
                          </a:solidFill>
                          <a:latin typeface="Arial" pitchFamily="34" charset="0"/>
                          <a:ea typeface="Times New Roman"/>
                          <a:cs typeface="Arial" pitchFamily="34" charset="0"/>
                        </a:rPr>
                        <a:t>NME505.2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9">
                <a:tc>
                  <a:txBody>
                    <a:bodyPr/>
                    <a:lstStyle/>
                    <a:p>
                      <a:pPr>
                        <a:lnSpc>
                          <a:spcPct val="150000"/>
                        </a:lnSpc>
                        <a:spcAft>
                          <a:spcPts val="0"/>
                        </a:spcAft>
                      </a:pPr>
                      <a:r>
                        <a:rPr lang="en-US" sz="1400" b="1">
                          <a:solidFill>
                            <a:srgbClr val="000000"/>
                          </a:solidFill>
                          <a:latin typeface="Arial" pitchFamily="34" charset="0"/>
                          <a:ea typeface="Times New Roman"/>
                          <a:cs typeface="Arial" pitchFamily="34" charset="0"/>
                        </a:rPr>
                        <a:t>NME505.3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400">
                        <a:solidFill>
                          <a:srgbClr val="000000"/>
                        </a:solidFill>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9">
                <a:tc>
                  <a:txBody>
                    <a:bodyPr/>
                    <a:lstStyle/>
                    <a:p>
                      <a:pPr>
                        <a:lnSpc>
                          <a:spcPct val="150000"/>
                        </a:lnSpc>
                        <a:spcAft>
                          <a:spcPts val="0"/>
                        </a:spcAft>
                      </a:pPr>
                      <a:r>
                        <a:rPr lang="en-US" sz="1400" b="1">
                          <a:solidFill>
                            <a:srgbClr val="000000"/>
                          </a:solidFill>
                          <a:latin typeface="Arial" pitchFamily="34" charset="0"/>
                          <a:ea typeface="Times New Roman"/>
                          <a:cs typeface="Arial" pitchFamily="34" charset="0"/>
                        </a:rPr>
                        <a:t>NME505.4</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1</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9">
                <a:tc>
                  <a:txBody>
                    <a:bodyPr/>
                    <a:lstStyle/>
                    <a:p>
                      <a:pPr>
                        <a:lnSpc>
                          <a:spcPct val="150000"/>
                        </a:lnSpc>
                        <a:spcAft>
                          <a:spcPts val="0"/>
                        </a:spcAft>
                      </a:pPr>
                      <a:r>
                        <a:rPr lang="en-US" sz="1400" b="1">
                          <a:solidFill>
                            <a:srgbClr val="000000"/>
                          </a:solidFill>
                          <a:latin typeface="Arial" pitchFamily="34" charset="0"/>
                          <a:ea typeface="Times New Roman"/>
                          <a:cs typeface="Arial" pitchFamily="34" charset="0"/>
                        </a:rPr>
                        <a:t>NME505.5</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rgbClr val="000000"/>
                          </a:solidFill>
                          <a:latin typeface="Arial" pitchFamily="34" charset="0"/>
                          <a:ea typeface="Times New Roman"/>
                          <a:cs typeface="Arial" pitchFamily="34" charset="0"/>
                        </a:rPr>
                        <a:t>-</a:t>
                      </a:r>
                      <a:endParaRPr lang="en-US" sz="1400" dirty="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rgbClr val="000000"/>
                          </a:solidFill>
                          <a:latin typeface="Arial" pitchFamily="34" charset="0"/>
                          <a:ea typeface="Times New Roman"/>
                          <a:cs typeface="Arial" pitchFamily="34" charset="0"/>
                        </a:rPr>
                        <a:t>-</a:t>
                      </a:r>
                      <a:endParaRPr lang="en-US" sz="1400">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69">
                <a:tc>
                  <a:txBody>
                    <a:bodyPr/>
                    <a:lstStyle/>
                    <a:p>
                      <a:pPr>
                        <a:lnSpc>
                          <a:spcPct val="150000"/>
                        </a:lnSpc>
                        <a:spcAft>
                          <a:spcPts val="0"/>
                        </a:spcAft>
                      </a:pPr>
                      <a:r>
                        <a:rPr lang="en-US" sz="1400" b="1" dirty="0">
                          <a:solidFill>
                            <a:srgbClr val="0000CC"/>
                          </a:solidFill>
                          <a:latin typeface="Arial" pitchFamily="34" charset="0"/>
                          <a:ea typeface="Times New Roman"/>
                          <a:cs typeface="Arial" pitchFamily="34" charset="0"/>
                        </a:rPr>
                        <a:t>NME505</a:t>
                      </a:r>
                      <a:endParaRPr lang="en-US" sz="1400" dirty="0">
                        <a:solidFill>
                          <a:srgbClr val="0000CC"/>
                        </a:solidFill>
                        <a:latin typeface="Arial" pitchFamily="34" charset="0"/>
                        <a:ea typeface="Times New Roman"/>
                        <a:cs typeface="Arial" pitchFamily="34" charset="0"/>
                      </a:endParaRPr>
                    </a:p>
                  </a:txBody>
                  <a:tcPr marL="67338" marR="67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2.4</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2.4</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2.5</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2.4</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2.3</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400" dirty="0">
                          <a:solidFill>
                            <a:srgbClr val="0000CC"/>
                          </a:solidFill>
                          <a:latin typeface="Arial" pitchFamily="34" charset="0"/>
                          <a:ea typeface="Times New Roman"/>
                          <a:cs typeface="Arial" pitchFamily="34" charset="0"/>
                        </a:rPr>
                        <a:t>-</a:t>
                      </a:r>
                    </a:p>
                  </a:txBody>
                  <a:tcPr marL="67338" marR="673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nvGraphicFramePr>
        <p:xfrm>
          <a:off x="785786" y="4579640"/>
          <a:ext cx="7358114" cy="1849756"/>
        </p:xfrm>
        <a:graphic>
          <a:graphicData uri="http://schemas.openxmlformats.org/drawingml/2006/table">
            <a:tbl>
              <a:tblPr/>
              <a:tblGrid>
                <a:gridCol w="1409220"/>
                <a:gridCol w="1643927"/>
                <a:gridCol w="2196751"/>
                <a:gridCol w="2108216"/>
              </a:tblGrid>
              <a:tr h="286706">
                <a:tc gridSpan="4">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Course : </a:t>
                      </a:r>
                      <a:r>
                        <a:rPr lang="en-US" sz="1400" b="1" dirty="0" smtClean="0">
                          <a:solidFill>
                            <a:srgbClr val="000000"/>
                          </a:solidFill>
                          <a:latin typeface="Arial" pitchFamily="34" charset="0"/>
                          <a:ea typeface="Times New Roman"/>
                          <a:cs typeface="Arial" pitchFamily="34" charset="0"/>
                        </a:rPr>
                        <a:t>IC </a:t>
                      </a:r>
                      <a:r>
                        <a:rPr lang="en-US" sz="1400" b="1" dirty="0">
                          <a:solidFill>
                            <a:srgbClr val="000000"/>
                          </a:solidFill>
                          <a:latin typeface="Arial" pitchFamily="34" charset="0"/>
                          <a:ea typeface="Times New Roman"/>
                          <a:cs typeface="Arial" pitchFamily="34" charset="0"/>
                        </a:rPr>
                        <a:t>Engine&amp; Compressor</a:t>
                      </a:r>
                      <a:r>
                        <a:rPr lang="en-US" sz="1400" b="1" dirty="0">
                          <a:latin typeface="Arial" pitchFamily="34" charset="0"/>
                          <a:ea typeface="Times New Roman"/>
                          <a:cs typeface="Arial" pitchFamily="34" charset="0"/>
                        </a:rPr>
                        <a:t> (NME-505) </a:t>
                      </a:r>
                      <a:r>
                        <a:rPr lang="en-US" sz="1400" b="1" dirty="0" smtClean="0">
                          <a:latin typeface="Arial" pitchFamily="34" charset="0"/>
                          <a:ea typeface="Times New Roman"/>
                          <a:cs typeface="Arial" pitchFamily="34" charset="0"/>
                        </a:rPr>
                        <a:t>  Semester: V    Year </a:t>
                      </a:r>
                      <a:r>
                        <a:rPr lang="en-US" sz="1400" b="1" dirty="0">
                          <a:latin typeface="Arial" pitchFamily="34" charset="0"/>
                          <a:ea typeface="Times New Roman"/>
                          <a:cs typeface="Arial" pitchFamily="34" charset="0"/>
                        </a:rPr>
                        <a:t>of study: 2017-2018</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7648">
                <a:tc>
                  <a:txBody>
                    <a:bodyPr/>
                    <a:lstStyle/>
                    <a:p>
                      <a:pPr algn="ctr">
                        <a:lnSpc>
                          <a:spcPct val="100000"/>
                        </a:lnSpc>
                        <a:spcAft>
                          <a:spcPts val="0"/>
                        </a:spcAft>
                      </a:pPr>
                      <a:r>
                        <a:rPr lang="en-US" sz="1400" b="1" dirty="0">
                          <a:solidFill>
                            <a:srgbClr val="2B2A29"/>
                          </a:solidFill>
                          <a:latin typeface="Arial" pitchFamily="34" charset="0"/>
                          <a:ea typeface="Times New Roman"/>
                          <a:cs typeface="Arial" pitchFamily="34" charset="0"/>
                        </a:rPr>
                        <a:t>Course</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b="1" dirty="0">
                          <a:solidFill>
                            <a:srgbClr val="2B2A29"/>
                          </a:solidFill>
                          <a:latin typeface="Arial" pitchFamily="34" charset="0"/>
                          <a:ea typeface="Times New Roman"/>
                          <a:cs typeface="Arial" pitchFamily="34" charset="0"/>
                        </a:rPr>
                        <a:t>PSO1</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b="1" dirty="0">
                          <a:solidFill>
                            <a:srgbClr val="2B2A29"/>
                          </a:solidFill>
                          <a:latin typeface="Arial" pitchFamily="34" charset="0"/>
                          <a:ea typeface="Times New Roman"/>
                          <a:cs typeface="Arial" pitchFamily="34" charset="0"/>
                        </a:rPr>
                        <a:t>PSO2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b="1" dirty="0">
                          <a:solidFill>
                            <a:srgbClr val="2B2A29"/>
                          </a:solidFill>
                          <a:latin typeface="Arial" pitchFamily="34" charset="0"/>
                          <a:ea typeface="Times New Roman"/>
                          <a:cs typeface="Arial" pitchFamily="34" charset="0"/>
                        </a:rPr>
                        <a:t>PSO3</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nSpc>
                          <a:spcPct val="100000"/>
                        </a:lnSpc>
                        <a:spcAft>
                          <a:spcPts val="0"/>
                        </a:spcAft>
                      </a:pPr>
                      <a:r>
                        <a:rPr lang="en-US" sz="1400" b="1" dirty="0">
                          <a:solidFill>
                            <a:srgbClr val="000000"/>
                          </a:solidFill>
                          <a:latin typeface="Arial" pitchFamily="34" charset="0"/>
                          <a:ea typeface="Times New Roman"/>
                          <a:cs typeface="Arial" pitchFamily="34" charset="0"/>
                        </a:rPr>
                        <a:t>NME505.1</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latin typeface="Arial" pitchFamily="34" charset="0"/>
                          <a:ea typeface="Times New Roman"/>
                          <a:cs typeface="Arial" pitchFamily="34" charset="0"/>
                        </a:rPr>
                        <a:t>2</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68">
                <a:tc>
                  <a:txBody>
                    <a:bodyPr/>
                    <a:lstStyle/>
                    <a:p>
                      <a:pPr>
                        <a:lnSpc>
                          <a:spcPct val="100000"/>
                        </a:lnSpc>
                        <a:spcAft>
                          <a:spcPts val="0"/>
                        </a:spcAft>
                      </a:pPr>
                      <a:r>
                        <a:rPr lang="en-US" sz="1400" b="1">
                          <a:solidFill>
                            <a:srgbClr val="000000"/>
                          </a:solidFill>
                          <a:latin typeface="Arial" pitchFamily="34" charset="0"/>
                          <a:ea typeface="Times New Roman"/>
                          <a:cs typeface="Arial" pitchFamily="34" charset="0"/>
                        </a:rPr>
                        <a:t>NME505.2</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a:solidFill>
                            <a:srgbClr val="000000"/>
                          </a:solidFill>
                          <a:latin typeface="Arial" pitchFamily="34" charset="0"/>
                          <a:ea typeface="Times New Roman"/>
                          <a:cs typeface="Arial" pitchFamily="34" charset="0"/>
                        </a:rPr>
                        <a:t>3</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1400" b="1">
                          <a:solidFill>
                            <a:srgbClr val="000000"/>
                          </a:solidFill>
                          <a:latin typeface="Arial" pitchFamily="34" charset="0"/>
                          <a:ea typeface="Times New Roman"/>
                          <a:cs typeface="Arial" pitchFamily="34" charset="0"/>
                        </a:rPr>
                        <a:t>NME505.3</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1</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1400" b="1">
                          <a:solidFill>
                            <a:srgbClr val="000000"/>
                          </a:solidFill>
                          <a:latin typeface="Arial" pitchFamily="34" charset="0"/>
                          <a:ea typeface="Times New Roman"/>
                          <a:cs typeface="Arial" pitchFamily="34" charset="0"/>
                        </a:rPr>
                        <a:t>NME505.4</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1</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1400" b="1">
                          <a:solidFill>
                            <a:srgbClr val="000000"/>
                          </a:solidFill>
                          <a:latin typeface="Arial" pitchFamily="34" charset="0"/>
                          <a:ea typeface="Times New Roman"/>
                          <a:cs typeface="Arial" pitchFamily="34" charset="0"/>
                        </a:rPr>
                        <a:t>NME505.5</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US" sz="1400">
                          <a:solidFill>
                            <a:srgbClr val="000000"/>
                          </a:solidFill>
                          <a:latin typeface="Arial" pitchFamily="34" charset="0"/>
                          <a:ea typeface="Times New Roman"/>
                          <a:cs typeface="Arial" pitchFamily="34" charset="0"/>
                        </a:rPr>
                        <a:t>1</a:t>
                      </a:r>
                      <a:endParaRPr lang="en-US"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dirty="0">
                          <a:solidFill>
                            <a:srgbClr val="000000"/>
                          </a:solidFill>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pPr>
                      <a:r>
                        <a:rPr lang="en-US" sz="1400" b="1" dirty="0">
                          <a:solidFill>
                            <a:srgbClr val="0000CC"/>
                          </a:solidFill>
                          <a:latin typeface="Arial" pitchFamily="34" charset="0"/>
                          <a:ea typeface="Times New Roman"/>
                          <a:cs typeface="Arial" pitchFamily="34" charset="0"/>
                        </a:rPr>
                        <a:t>NME505</a:t>
                      </a:r>
                      <a:endParaRPr lang="en-US" sz="1400" dirty="0">
                        <a:solidFill>
                          <a:srgbClr val="0000CC"/>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1400" dirty="0">
                          <a:solidFill>
                            <a:srgbClr val="0000CC"/>
                          </a:solidFill>
                          <a:latin typeface="Arial" pitchFamily="34" charset="0"/>
                          <a:ea typeface="Times New Roman"/>
                          <a:cs typeface="Arial" pitchFamily="34" charset="0"/>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1400" dirty="0">
                          <a:solidFill>
                            <a:srgbClr val="0000CC"/>
                          </a:solidFill>
                          <a:latin typeface="Arial" pitchFamily="34" charset="0"/>
                          <a:ea typeface="Times New Roman"/>
                          <a:cs typeface="Arial" pitchFamily="34" charset="0"/>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1400" dirty="0">
                          <a:solidFill>
                            <a:srgbClr val="0000CC"/>
                          </a:solidFill>
                          <a:latin typeface="Arial" pitchFamily="34" charset="0"/>
                          <a:ea typeface="Times New Roman"/>
                          <a:cs typeface="Arial" pitchFamily="34" charset="0"/>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
        <p:nvSpPr>
          <p:cNvPr id="4" name="Google Shape;436;p66"/>
          <p:cNvSpPr txBox="1">
            <a:spLocks/>
          </p:cNvSpPr>
          <p:nvPr/>
        </p:nvSpPr>
        <p:spPr>
          <a:xfrm>
            <a:off x="1071538" y="71438"/>
            <a:ext cx="6858048" cy="428604"/>
          </a:xfrm>
          <a:prstGeom prst="rect">
            <a:avLst/>
          </a:prstGeom>
        </p:spPr>
        <p:txBody>
          <a:bodyPr spcFirstLastPara="1" vert="horz" wrap="square" lIns="91425" tIns="91425" rIns="91425" bIns="91425" rtlCol="0" anchor="t"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0000CC"/>
                </a:solidFill>
                <a:effectLst/>
                <a:uLnTx/>
                <a:uFillTx/>
                <a:latin typeface="Arial" pitchFamily="34" charset="0"/>
                <a:ea typeface="Times New Roman"/>
                <a:cs typeface="Arial" pitchFamily="34" charset="0"/>
              </a:rPr>
              <a:t>CO – PO &amp; PSO Mapping</a:t>
            </a:r>
            <a:endParaRPr kumimoji="0" lang="en-US" b="1" i="0" u="none" strike="noStrike" kern="1200" cap="none" spc="0" normalizeH="0" baseline="0" noProof="0" dirty="0">
              <a:ln>
                <a:noFill/>
              </a:ln>
              <a:solidFill>
                <a:srgbClr val="0000CC"/>
              </a:solidFill>
              <a:effectLst/>
              <a:uLnTx/>
              <a:uFillTx/>
              <a:latin typeface="Arial" pitchFamily="34" charset="0"/>
              <a:ea typeface="Times New Roman"/>
              <a:cs typeface="Arial" pitchFamily="34" charset="0"/>
            </a:endParaRPr>
          </a:p>
        </p:txBody>
      </p:sp>
      <p:sp>
        <p:nvSpPr>
          <p:cNvPr id="58369" name="Rectangle 1"/>
          <p:cNvSpPr>
            <a:spLocks noChangeArrowheads="1"/>
          </p:cNvSpPr>
          <p:nvPr/>
        </p:nvSpPr>
        <p:spPr bwMode="auto">
          <a:xfrm>
            <a:off x="1143008" y="821936"/>
            <a:ext cx="800099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Correlation levels are taken 1, 2 and 3 : </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Slight (low) </a:t>
            </a:r>
            <a:r>
              <a:rPr lang="en-US" sz="1400" dirty="0" smtClean="0">
                <a:solidFill>
                  <a:srgbClr val="000000"/>
                </a:solidFill>
                <a:latin typeface="Arial" pitchFamily="34" charset="0"/>
                <a:ea typeface="Times New Roman" pitchFamily="18" charset="0"/>
                <a:cs typeface="Arial" pitchFamily="34" charset="0"/>
              </a:rPr>
              <a:t> </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Moderate (medium) </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Substantial (high)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42844" y="558209"/>
            <a:ext cx="8572560" cy="584775"/>
          </a:xfrm>
          <a:prstGeom prst="rect">
            <a:avLst/>
          </a:prstGeom>
        </p:spPr>
        <p:txBody>
          <a:bodyPr wrap="square">
            <a:spAutoFit/>
          </a:bodyPr>
          <a:lstStyle/>
          <a:p>
            <a:r>
              <a:rPr lang="en-US" sz="1600" dirty="0" smtClean="0">
                <a:solidFill>
                  <a:srgbClr val="0000CC"/>
                </a:solidFill>
                <a:latin typeface="Arial" pitchFamily="34" charset="0"/>
                <a:ea typeface="Times New Roman"/>
                <a:cs typeface="Arial" pitchFamily="34" charset="0"/>
              </a:rPr>
              <a:t>Each Course Outcome </a:t>
            </a:r>
            <a:r>
              <a:rPr lang="en-US" sz="1600" dirty="0" smtClean="0">
                <a:latin typeface="Arial" pitchFamily="34" charset="0"/>
                <a:ea typeface="Times New Roman"/>
                <a:cs typeface="Arial" pitchFamily="34" charset="0"/>
              </a:rPr>
              <a:t>of every subject is </a:t>
            </a:r>
            <a:r>
              <a:rPr lang="en-US" sz="1600" dirty="0" smtClean="0">
                <a:solidFill>
                  <a:srgbClr val="0000CC"/>
                </a:solidFill>
                <a:latin typeface="Arial" pitchFamily="34" charset="0"/>
                <a:ea typeface="Times New Roman"/>
                <a:cs typeface="Arial" pitchFamily="34" charset="0"/>
              </a:rPr>
              <a:t>mapped</a:t>
            </a:r>
            <a:r>
              <a:rPr lang="en-US" sz="1600" dirty="0" smtClean="0">
                <a:latin typeface="Arial" pitchFamily="34" charset="0"/>
                <a:ea typeface="Times New Roman"/>
                <a:cs typeface="Arial" pitchFamily="34" charset="0"/>
              </a:rPr>
              <a:t> with its impact level on the programs’ </a:t>
            </a:r>
            <a:r>
              <a:rPr lang="en-US" sz="1600" dirty="0" smtClean="0">
                <a:solidFill>
                  <a:srgbClr val="0000CC"/>
                </a:solidFill>
                <a:latin typeface="Arial" pitchFamily="34" charset="0"/>
                <a:ea typeface="Times New Roman"/>
                <a:cs typeface="Arial" pitchFamily="34" charset="0"/>
              </a:rPr>
              <a:t>POs and PSOs. </a:t>
            </a:r>
            <a:endParaRPr lang="en-US" sz="1600" dirty="0">
              <a:solidFill>
                <a:srgbClr val="0000CC"/>
              </a:solidFill>
              <a:latin typeface="Arial" pitchFamily="34" charset="0"/>
              <a:cs typeface="Arial" pitchFamily="34" charset="0"/>
            </a:endParaRPr>
          </a:p>
        </p:txBody>
      </p:sp>
      <p:sp>
        <p:nvSpPr>
          <p:cNvPr id="7" name="Rectangle 6"/>
          <p:cNvSpPr/>
          <p:nvPr/>
        </p:nvSpPr>
        <p:spPr>
          <a:xfrm>
            <a:off x="142844" y="1129713"/>
            <a:ext cx="8715436" cy="584775"/>
          </a:xfrm>
          <a:prstGeom prst="rect">
            <a:avLst/>
          </a:prstGeom>
        </p:spPr>
        <p:txBody>
          <a:bodyPr wrap="square">
            <a:spAutoFit/>
          </a:bodyPr>
          <a:lstStyle/>
          <a:p>
            <a:r>
              <a:rPr lang="en-US" sz="1600" dirty="0" smtClean="0">
                <a:solidFill>
                  <a:srgbClr val="FF0000"/>
                </a:solidFill>
                <a:latin typeface="Arial" pitchFamily="34" charset="0"/>
                <a:ea typeface="Times New Roman"/>
                <a:cs typeface="Arial" pitchFamily="34" charset="0"/>
              </a:rPr>
              <a:t> </a:t>
            </a:r>
            <a:r>
              <a:rPr lang="en-US" sz="1600" dirty="0" smtClean="0">
                <a:solidFill>
                  <a:srgbClr val="0000CC"/>
                </a:solidFill>
                <a:latin typeface="Arial" pitchFamily="34" charset="0"/>
                <a:ea typeface="Times New Roman"/>
                <a:cs typeface="Arial" pitchFamily="34" charset="0"/>
              </a:rPr>
              <a:t>Average impact </a:t>
            </a:r>
            <a:r>
              <a:rPr lang="en-US" sz="1600" dirty="0" smtClean="0">
                <a:latin typeface="Arial" pitchFamily="34" charset="0"/>
                <a:ea typeface="Times New Roman"/>
                <a:cs typeface="Arial" pitchFamily="34" charset="0"/>
              </a:rPr>
              <a:t>of the particular </a:t>
            </a:r>
            <a:r>
              <a:rPr lang="en-US" sz="1600" dirty="0" smtClean="0">
                <a:solidFill>
                  <a:srgbClr val="0000CC"/>
                </a:solidFill>
                <a:latin typeface="Arial" pitchFamily="34" charset="0"/>
                <a:ea typeface="Times New Roman"/>
                <a:cs typeface="Arial" pitchFamily="34" charset="0"/>
              </a:rPr>
              <a:t>Course</a:t>
            </a:r>
            <a:r>
              <a:rPr lang="en-US" sz="1600" dirty="0" smtClean="0">
                <a:latin typeface="Arial" pitchFamily="34" charset="0"/>
                <a:ea typeface="Times New Roman"/>
                <a:cs typeface="Arial" pitchFamily="34" charset="0"/>
              </a:rPr>
              <a:t> on each POs and PSOs is worked out for </a:t>
            </a:r>
            <a:r>
              <a:rPr lang="en-US" sz="1600" dirty="0" smtClean="0">
                <a:solidFill>
                  <a:srgbClr val="0000CC"/>
                </a:solidFill>
                <a:latin typeface="Arial" pitchFamily="34" charset="0"/>
                <a:ea typeface="Times New Roman"/>
                <a:cs typeface="Arial" pitchFamily="34" charset="0"/>
              </a:rPr>
              <a:t>assessment </a:t>
            </a:r>
            <a:r>
              <a:rPr lang="en-US" sz="1600" dirty="0" smtClean="0">
                <a:latin typeface="Arial" pitchFamily="34" charset="0"/>
                <a:ea typeface="Times New Roman"/>
                <a:cs typeface="Arial" pitchFamily="34" charset="0"/>
              </a:rPr>
              <a:t>of total attainments.</a:t>
            </a:r>
            <a:endParaRPr lang="en-US" sz="1600" dirty="0">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050" y="262598"/>
            <a:ext cx="3788217" cy="369332"/>
          </a:xfrm>
          <a:prstGeom prst="rect">
            <a:avLst/>
          </a:prstGeom>
        </p:spPr>
        <p:txBody>
          <a:bodyPr wrap="none">
            <a:spAutoFit/>
          </a:bodyPr>
          <a:lstStyle/>
          <a:p>
            <a:r>
              <a:rPr lang="en-US" b="1" dirty="0" smtClean="0">
                <a:solidFill>
                  <a:srgbClr val="0000CC"/>
                </a:solidFill>
                <a:latin typeface="Arial" pitchFamily="34" charset="0"/>
                <a:cs typeface="Arial" pitchFamily="34" charset="0"/>
              </a:rPr>
              <a:t>Attainment of Course Outcomes </a:t>
            </a:r>
            <a:endParaRPr lang="en-US" dirty="0">
              <a:solidFill>
                <a:srgbClr val="0000CC"/>
              </a:solidFill>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43108" y="857232"/>
            <a:ext cx="4572032" cy="5643602"/>
          </a:xfrm>
          <a:prstGeom prst="rect">
            <a:avLst/>
          </a:prstGeom>
          <a:noFill/>
          <a:ln>
            <a:noFill/>
          </a:ln>
        </p:spPr>
      </p:pic>
      <p:sp>
        <p:nvSpPr>
          <p:cNvPr id="4" name="Rectangle 3"/>
          <p:cNvSpPr/>
          <p:nvPr/>
        </p:nvSpPr>
        <p:spPr>
          <a:xfrm>
            <a:off x="3071802" y="6519446"/>
            <a:ext cx="2831224" cy="338554"/>
          </a:xfrm>
          <a:prstGeom prst="rect">
            <a:avLst/>
          </a:prstGeom>
        </p:spPr>
        <p:txBody>
          <a:bodyPr wrap="none">
            <a:spAutoFit/>
          </a:bodyPr>
          <a:lstStyle/>
          <a:p>
            <a:r>
              <a:rPr lang="en-US" sz="1600" dirty="0" smtClean="0">
                <a:latin typeface="Arial" pitchFamily="34" charset="0"/>
                <a:cs typeface="Arial" pitchFamily="34" charset="0"/>
              </a:rPr>
              <a:t>Course assessment process </a:t>
            </a:r>
            <a:endParaRPr lang="en-US" sz="1600" dirty="0">
              <a:latin typeface="Arial" pitchFamily="34" charset="0"/>
              <a:cs typeface="Arial" pitchFamily="34" charset="0"/>
            </a:endParaRPr>
          </a:p>
        </p:txBody>
      </p:sp>
      <p:sp>
        <p:nvSpPr>
          <p:cNvPr id="6" name="Oval 5"/>
          <p:cNvSpPr/>
          <p:nvPr/>
        </p:nvSpPr>
        <p:spPr>
          <a:xfrm>
            <a:off x="6500826" y="377814"/>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608401"/>
          <a:ext cx="8643998" cy="6035309"/>
        </p:xfrm>
        <a:graphic>
          <a:graphicData uri="http://schemas.openxmlformats.org/drawingml/2006/table">
            <a:tbl>
              <a:tblPr/>
              <a:tblGrid>
                <a:gridCol w="928694"/>
                <a:gridCol w="1714512"/>
                <a:gridCol w="2786082"/>
                <a:gridCol w="3214710"/>
              </a:tblGrid>
              <a:tr h="615286">
                <a:tc>
                  <a:txBody>
                    <a:bodyPr/>
                    <a:lstStyle/>
                    <a:p>
                      <a:pPr algn="ctr">
                        <a:spcAft>
                          <a:spcPts val="0"/>
                        </a:spcAft>
                      </a:pPr>
                      <a:r>
                        <a:rPr lang="en-US" sz="1400" b="1" dirty="0">
                          <a:latin typeface="Arial" pitchFamily="34" charset="0"/>
                          <a:ea typeface="Times New Roman"/>
                          <a:cs typeface="Arial" pitchFamily="34" charset="0"/>
                        </a:rPr>
                        <a:t>Course</a:t>
                      </a:r>
                      <a:endParaRPr lang="en-US" sz="14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n-US" sz="1400" b="1" dirty="0">
                          <a:latin typeface="Arial" pitchFamily="34" charset="0"/>
                          <a:ea typeface="Times New Roman"/>
                          <a:cs typeface="Arial" pitchFamily="34" charset="0"/>
                        </a:rPr>
                        <a:t>Assessment Plan</a:t>
                      </a:r>
                      <a:endParaRPr lang="en-US" sz="14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en-US" sz="1400" b="1" dirty="0">
                          <a:latin typeface="Arial" pitchFamily="34" charset="0"/>
                          <a:ea typeface="Times New Roman"/>
                          <a:cs typeface="Arial" pitchFamily="34" charset="0"/>
                        </a:rPr>
                        <a:t>Assessment Instruments</a:t>
                      </a:r>
                      <a:endParaRPr lang="en-US" sz="14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400" b="1" dirty="0">
                          <a:latin typeface="Arial" pitchFamily="34" charset="0"/>
                          <a:ea typeface="Times New Roman"/>
                          <a:cs typeface="Arial" pitchFamily="34" charset="0"/>
                        </a:rPr>
                        <a:t>Attainment</a:t>
                      </a:r>
                      <a:endParaRPr lang="en-US" sz="1400" dirty="0">
                        <a:latin typeface="Arial" pitchFamily="34" charset="0"/>
                        <a:ea typeface="Times New Roman"/>
                        <a:cs typeface="Arial" pitchFamily="34" charset="0"/>
                      </a:endParaRPr>
                    </a:p>
                    <a:p>
                      <a:pPr>
                        <a:spcAft>
                          <a:spcPts val="0"/>
                        </a:spcAft>
                      </a:pPr>
                      <a:r>
                        <a:rPr lang="en-US" sz="1300" b="1" dirty="0">
                          <a:latin typeface="Arial" pitchFamily="34" charset="0"/>
                          <a:ea typeface="Times New Roman"/>
                          <a:cs typeface="Arial" pitchFamily="34" charset="0"/>
                        </a:rPr>
                        <a:t>(% of students getting  set percentage of marks)</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820382">
                <a:tc rowSpan="3">
                  <a:txBody>
                    <a:bodyPr/>
                    <a:lstStyle/>
                    <a:p>
                      <a:pPr>
                        <a:spcAft>
                          <a:spcPts val="0"/>
                        </a:spcAft>
                      </a:pPr>
                      <a:r>
                        <a:rPr lang="en-US" sz="1300" b="1" dirty="0">
                          <a:latin typeface="Arial" pitchFamily="34" charset="0"/>
                          <a:ea typeface="Times New Roman"/>
                          <a:cs typeface="Arial" pitchFamily="34" charset="0"/>
                        </a:rPr>
                        <a:t>Theory Courses</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300" dirty="0">
                          <a:latin typeface="Arial" pitchFamily="34" charset="0"/>
                          <a:ea typeface="Times New Roman"/>
                          <a:cs typeface="Arial" pitchFamily="34" charset="0"/>
                        </a:rPr>
                        <a:t>Continuous Internal Evaluation (CIE)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err="1">
                          <a:latin typeface="Arial" pitchFamily="34" charset="0"/>
                          <a:ea typeface="Times New Roman"/>
                          <a:cs typeface="Arial" pitchFamily="34" charset="0"/>
                        </a:rPr>
                        <a:t>Sessional</a:t>
                      </a:r>
                      <a:r>
                        <a:rPr lang="en-US" sz="1300" dirty="0">
                          <a:latin typeface="Arial" pitchFamily="34" charset="0"/>
                          <a:ea typeface="Times New Roman"/>
                          <a:cs typeface="Arial" pitchFamily="34" charset="0"/>
                        </a:rPr>
                        <a:t> </a:t>
                      </a:r>
                      <a:r>
                        <a:rPr lang="en-US" sz="1300" dirty="0" smtClean="0">
                          <a:latin typeface="Arial" pitchFamily="34" charset="0"/>
                          <a:ea typeface="Times New Roman"/>
                          <a:cs typeface="Arial" pitchFamily="34" charset="0"/>
                        </a:rPr>
                        <a:t> Exams/Class </a:t>
                      </a:r>
                      <a:r>
                        <a:rPr lang="en-US" sz="1300" dirty="0">
                          <a:latin typeface="Arial" pitchFamily="34" charset="0"/>
                          <a:ea typeface="Times New Roman"/>
                          <a:cs typeface="Arial" pitchFamily="34" charset="0"/>
                        </a:rPr>
                        <a:t>Tests (Questions are tagged with COs), </a:t>
                      </a:r>
                      <a:r>
                        <a:rPr lang="en-US" sz="1300" dirty="0" smtClean="0">
                          <a:latin typeface="Arial" pitchFamily="34" charset="0"/>
                          <a:ea typeface="Times New Roman"/>
                          <a:cs typeface="Arial" pitchFamily="34" charset="0"/>
                        </a:rPr>
                        <a:t>and Assignments/Quizzes </a:t>
                      </a:r>
                      <a:r>
                        <a:rPr lang="en-US" sz="1300" dirty="0">
                          <a:latin typeface="Arial" pitchFamily="34" charset="0"/>
                          <a:ea typeface="Times New Roman"/>
                          <a:cs typeface="Arial" pitchFamily="34" charset="0"/>
                        </a:rPr>
                        <a:t>(on each CO)</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300" dirty="0">
                          <a:latin typeface="Arial" pitchFamily="34" charset="0"/>
                          <a:ea typeface="Times New Roman"/>
                          <a:cs typeface="Arial" pitchFamily="34" charset="0"/>
                        </a:rPr>
                        <a:t>Direct CO Attainment using CIE, </a:t>
                      </a:r>
                      <a:r>
                        <a:rPr lang="en-US" sz="1300" b="1" dirty="0">
                          <a:latin typeface="Arial" pitchFamily="34" charset="0"/>
                          <a:ea typeface="Times New Roman"/>
                          <a:cs typeface="Arial" pitchFamily="34" charset="0"/>
                        </a:rPr>
                        <a:t>CO_CIE</a:t>
                      </a:r>
                      <a:endParaRPr lang="en-US" sz="1300" dirty="0">
                        <a:latin typeface="Arial" pitchFamily="34" charset="0"/>
                        <a:ea typeface="Times New Roman"/>
                        <a:cs typeface="Arial" pitchFamily="34" charset="0"/>
                      </a:endParaRPr>
                    </a:p>
                    <a:p>
                      <a:pPr>
                        <a:spcAft>
                          <a:spcPts val="0"/>
                        </a:spcAft>
                      </a:pPr>
                      <a:r>
                        <a:rPr lang="en-US" sz="1300" dirty="0">
                          <a:latin typeface="Arial" pitchFamily="34" charset="0"/>
                          <a:ea typeface="Times New Roman"/>
                          <a:cs typeface="Arial" pitchFamily="34" charset="0"/>
                        </a:rPr>
                        <a:t>Direct CO Attainment using SEE, </a:t>
                      </a:r>
                      <a:r>
                        <a:rPr lang="en-US" sz="1300" b="1" dirty="0">
                          <a:latin typeface="Arial" pitchFamily="34" charset="0"/>
                          <a:ea typeface="Times New Roman"/>
                          <a:cs typeface="Arial" pitchFamily="34" charset="0"/>
                        </a:rPr>
                        <a:t>CO_SEE</a:t>
                      </a:r>
                      <a:endParaRPr lang="en-US" sz="1300" dirty="0">
                        <a:latin typeface="Arial" pitchFamily="34" charset="0"/>
                        <a:ea typeface="Times New Roman"/>
                        <a:cs typeface="Arial" pitchFamily="34" charset="0"/>
                      </a:endParaRPr>
                    </a:p>
                    <a:p>
                      <a:pPr>
                        <a:spcAft>
                          <a:spcPts val="0"/>
                        </a:spcAft>
                      </a:pPr>
                      <a:endParaRPr lang="en-US" sz="1300" dirty="0" smtClean="0">
                        <a:latin typeface="Arial" pitchFamily="34" charset="0"/>
                        <a:ea typeface="Times New Roman"/>
                        <a:cs typeface="Arial" pitchFamily="34" charset="0"/>
                      </a:endParaRPr>
                    </a:p>
                    <a:p>
                      <a:pPr>
                        <a:spcAft>
                          <a:spcPts val="0"/>
                        </a:spcAft>
                      </a:pPr>
                      <a:r>
                        <a:rPr lang="en-US" sz="1300" dirty="0" smtClean="0">
                          <a:solidFill>
                            <a:srgbClr val="0000CC"/>
                          </a:solidFill>
                          <a:latin typeface="Arial" pitchFamily="34" charset="0"/>
                          <a:ea typeface="Times New Roman"/>
                          <a:cs typeface="Arial" pitchFamily="34" charset="0"/>
                        </a:rPr>
                        <a:t>Direct CO Attainment</a:t>
                      </a:r>
                      <a:r>
                        <a:rPr lang="en-US" sz="1300" dirty="0">
                          <a:solidFill>
                            <a:srgbClr val="0000CC"/>
                          </a:solidFill>
                          <a:latin typeface="Arial" pitchFamily="34" charset="0"/>
                          <a:ea typeface="Times New Roman"/>
                          <a:cs typeface="Arial" pitchFamily="34" charset="0"/>
                        </a:rPr>
                        <a:t>, </a:t>
                      </a:r>
                    </a:p>
                    <a:p>
                      <a:pPr>
                        <a:spcAft>
                          <a:spcPts val="0"/>
                        </a:spcAft>
                      </a:pPr>
                      <a:r>
                        <a:rPr lang="en-US" sz="1300" b="1" dirty="0" err="1">
                          <a:latin typeface="Arial" pitchFamily="34" charset="0"/>
                          <a:ea typeface="Times New Roman"/>
                          <a:cs typeface="Arial" pitchFamily="34" charset="0"/>
                        </a:rPr>
                        <a:t>CO_Direct</a:t>
                      </a:r>
                      <a:r>
                        <a:rPr lang="en-US" sz="1300" b="1" dirty="0">
                          <a:latin typeface="Arial" pitchFamily="34" charset="0"/>
                          <a:ea typeface="Times New Roman"/>
                          <a:cs typeface="Arial" pitchFamily="34" charset="0"/>
                        </a:rPr>
                        <a:t> =</a:t>
                      </a:r>
                      <a:r>
                        <a:rPr lang="en-US" sz="1300" b="1" dirty="0" smtClean="0">
                          <a:latin typeface="Arial" pitchFamily="34" charset="0"/>
                          <a:ea typeface="Times New Roman"/>
                          <a:cs typeface="Arial" pitchFamily="34" charset="0"/>
                        </a:rPr>
                        <a:t>0.33*CO_CIE+0.67*CO_SEE</a:t>
                      </a:r>
                    </a:p>
                    <a:p>
                      <a:pPr>
                        <a:spcAft>
                          <a:spcPts val="0"/>
                        </a:spcAft>
                      </a:pPr>
                      <a:endParaRPr lang="en-US" sz="1300" dirty="0">
                        <a:latin typeface="Arial" pitchFamily="34" charset="0"/>
                        <a:ea typeface="Times New Roman"/>
                        <a:cs typeface="Arial" pitchFamily="34" charset="0"/>
                      </a:endParaRPr>
                    </a:p>
                    <a:p>
                      <a:pPr>
                        <a:spcAft>
                          <a:spcPts val="0"/>
                        </a:spcAft>
                      </a:pPr>
                      <a:r>
                        <a:rPr lang="en-US" sz="1300" dirty="0">
                          <a:solidFill>
                            <a:srgbClr val="0000CC"/>
                          </a:solidFill>
                          <a:latin typeface="Arial" pitchFamily="34" charset="0"/>
                          <a:ea typeface="Times New Roman"/>
                          <a:cs typeface="Arial" pitchFamily="34" charset="0"/>
                        </a:rPr>
                        <a:t>Indirect CO Attainment using CES, </a:t>
                      </a:r>
                      <a:r>
                        <a:rPr lang="en-US" sz="1300" b="1" dirty="0" err="1" smtClean="0">
                          <a:latin typeface="Arial" pitchFamily="34" charset="0"/>
                          <a:ea typeface="Times New Roman"/>
                          <a:cs typeface="Arial" pitchFamily="34" charset="0"/>
                        </a:rPr>
                        <a:t>CO_Indirect</a:t>
                      </a:r>
                      <a:endParaRPr lang="en-US" sz="1300" b="1" dirty="0" smtClean="0">
                        <a:latin typeface="Arial" pitchFamily="34" charset="0"/>
                        <a:ea typeface="Times New Roman"/>
                        <a:cs typeface="Arial" pitchFamily="34" charset="0"/>
                      </a:endParaRPr>
                    </a:p>
                    <a:p>
                      <a:pPr>
                        <a:spcAft>
                          <a:spcPts val="0"/>
                        </a:spcAft>
                      </a:pPr>
                      <a:endParaRPr lang="en-US" sz="1300" dirty="0">
                        <a:latin typeface="Arial" pitchFamily="34" charset="0"/>
                        <a:ea typeface="Times New Roman"/>
                        <a:cs typeface="Arial" pitchFamily="34" charset="0"/>
                      </a:endParaRPr>
                    </a:p>
                    <a:p>
                      <a:pPr>
                        <a:spcAft>
                          <a:spcPts val="0"/>
                        </a:spcAft>
                      </a:pPr>
                      <a:r>
                        <a:rPr lang="en-US" sz="1300" b="1" dirty="0">
                          <a:solidFill>
                            <a:srgbClr val="0000CC"/>
                          </a:solidFill>
                          <a:latin typeface="Arial" pitchFamily="34" charset="0"/>
                          <a:ea typeface="Times New Roman"/>
                          <a:cs typeface="Arial" pitchFamily="34" charset="0"/>
                        </a:rPr>
                        <a:t>CO </a:t>
                      </a:r>
                      <a:r>
                        <a:rPr lang="en-US" sz="1300" b="1" dirty="0" smtClean="0">
                          <a:solidFill>
                            <a:srgbClr val="0000CC"/>
                          </a:solidFill>
                          <a:latin typeface="Arial" pitchFamily="34" charset="0"/>
                          <a:ea typeface="Times New Roman"/>
                          <a:cs typeface="Arial" pitchFamily="34" charset="0"/>
                        </a:rPr>
                        <a:t>Attainment,</a:t>
                      </a:r>
                      <a:r>
                        <a:rPr lang="en-US" sz="1300" b="1" baseline="0" dirty="0" smtClean="0">
                          <a:solidFill>
                            <a:srgbClr val="0000CC"/>
                          </a:solidFill>
                          <a:latin typeface="Arial" pitchFamily="34" charset="0"/>
                          <a:ea typeface="Times New Roman"/>
                          <a:cs typeface="Arial" pitchFamily="34" charset="0"/>
                        </a:rPr>
                        <a:t> </a:t>
                      </a:r>
                      <a:endParaRPr lang="en-US" sz="1300" b="1" dirty="0">
                        <a:solidFill>
                          <a:srgbClr val="0000CC"/>
                        </a:solidFill>
                        <a:latin typeface="Arial" pitchFamily="34" charset="0"/>
                        <a:ea typeface="Times New Roman"/>
                        <a:cs typeface="Arial" pitchFamily="34" charset="0"/>
                      </a:endParaRPr>
                    </a:p>
                    <a:p>
                      <a:pPr>
                        <a:spcAft>
                          <a:spcPts val="0"/>
                        </a:spcAft>
                      </a:pPr>
                      <a:r>
                        <a:rPr lang="en-US" sz="1300" b="1" dirty="0">
                          <a:latin typeface="Arial" pitchFamily="34" charset="0"/>
                          <a:ea typeface="Times New Roman"/>
                          <a:cs typeface="Arial" pitchFamily="34" charset="0"/>
                        </a:rPr>
                        <a:t>CO = 0.9*</a:t>
                      </a:r>
                      <a:r>
                        <a:rPr lang="en-US" sz="1300" b="1" dirty="0" err="1">
                          <a:latin typeface="Arial" pitchFamily="34" charset="0"/>
                          <a:ea typeface="Times New Roman"/>
                          <a:cs typeface="Arial" pitchFamily="34" charset="0"/>
                        </a:rPr>
                        <a:t>CO_Direct</a:t>
                      </a:r>
                      <a:r>
                        <a:rPr lang="en-US" sz="1300" b="1" dirty="0">
                          <a:latin typeface="Arial" pitchFamily="34" charset="0"/>
                          <a:ea typeface="Times New Roman"/>
                          <a:cs typeface="Arial" pitchFamily="34" charset="0"/>
                        </a:rPr>
                        <a:t> + </a:t>
                      </a:r>
                      <a:r>
                        <a:rPr lang="en-US" sz="1300" b="1" dirty="0" smtClean="0">
                          <a:latin typeface="Arial" pitchFamily="34" charset="0"/>
                          <a:ea typeface="Times New Roman"/>
                          <a:cs typeface="Arial" pitchFamily="34" charset="0"/>
                        </a:rPr>
                        <a:t>0.1*</a:t>
                      </a:r>
                      <a:r>
                        <a:rPr lang="en-US" sz="1300" b="1" dirty="0" err="1" smtClean="0">
                          <a:latin typeface="Arial" pitchFamily="34" charset="0"/>
                          <a:ea typeface="Times New Roman"/>
                          <a:cs typeface="Arial" pitchFamily="34" charset="0"/>
                        </a:rPr>
                        <a:t>CO_Indirect</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1">
                <a:tc vMerge="1">
                  <a:txBody>
                    <a:bodyPr/>
                    <a:lstStyle/>
                    <a:p>
                      <a:endParaRPr lang="en-US"/>
                    </a:p>
                  </a:txBody>
                  <a:tcPr/>
                </a:tc>
                <a:tc>
                  <a:txBody>
                    <a:bodyPr/>
                    <a:lstStyle/>
                    <a:p>
                      <a:pPr>
                        <a:spcAft>
                          <a:spcPts val="0"/>
                        </a:spcAft>
                      </a:pPr>
                      <a:r>
                        <a:rPr lang="en-US" sz="1300" dirty="0">
                          <a:latin typeface="Arial" pitchFamily="34" charset="0"/>
                          <a:ea typeface="Times New Roman"/>
                          <a:cs typeface="Arial" pitchFamily="34" charset="0"/>
                        </a:rPr>
                        <a:t>Semester End Examination (SEE)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Conducted by university.</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007017">
                <a:tc vMerge="1">
                  <a:txBody>
                    <a:bodyPr/>
                    <a:lstStyle/>
                    <a:p>
                      <a:endParaRPr lang="en-US"/>
                    </a:p>
                  </a:txBody>
                  <a:tcPr/>
                </a:tc>
                <a:tc>
                  <a:txBody>
                    <a:bodyPr/>
                    <a:lstStyle/>
                    <a:p>
                      <a:pPr>
                        <a:spcAft>
                          <a:spcPts val="0"/>
                        </a:spcAft>
                      </a:pPr>
                      <a:r>
                        <a:rPr lang="en-US" sz="1300" dirty="0">
                          <a:latin typeface="Arial" pitchFamily="34" charset="0"/>
                          <a:ea typeface="Times New Roman"/>
                          <a:cs typeface="Arial" pitchFamily="34" charset="0"/>
                        </a:rPr>
                        <a:t>Course Exit Survey (CES)</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Survey on each CO taken from students at the end of course.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615286">
                <a:tc rowSpan="2">
                  <a:txBody>
                    <a:bodyPr/>
                    <a:lstStyle/>
                    <a:p>
                      <a:pPr>
                        <a:spcAft>
                          <a:spcPts val="0"/>
                        </a:spcAft>
                      </a:pPr>
                      <a:r>
                        <a:rPr lang="en-US" sz="1300" b="1">
                          <a:latin typeface="Arial" pitchFamily="34" charset="0"/>
                          <a:ea typeface="Times New Roman"/>
                          <a:cs typeface="Arial" pitchFamily="34" charset="0"/>
                        </a:rPr>
                        <a:t>Practical Courses</a:t>
                      </a:r>
                      <a:endParaRPr lang="en-US" sz="130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300" dirty="0">
                          <a:latin typeface="Arial" pitchFamily="34" charset="0"/>
                          <a:ea typeface="Times New Roman"/>
                          <a:cs typeface="Arial" pitchFamily="34" charset="0"/>
                        </a:rPr>
                        <a:t>Continuous Internal Evaluation (CIE)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US" sz="1300" dirty="0">
                          <a:latin typeface="Arial" pitchFamily="34" charset="0"/>
                          <a:ea typeface="Times New Roman"/>
                          <a:cs typeface="Arial" pitchFamily="34" charset="0"/>
                        </a:rPr>
                        <a:t>Rubrics based</a:t>
                      </a:r>
                    </a:p>
                    <a:p>
                      <a:pPr>
                        <a:spcAft>
                          <a:spcPts val="0"/>
                        </a:spcAft>
                      </a:pPr>
                      <a:r>
                        <a:rPr lang="en-US" sz="1300" dirty="0">
                          <a:latin typeface="Arial" pitchFamily="34" charset="0"/>
                          <a:ea typeface="Times New Roman"/>
                          <a:cs typeface="Arial" pitchFamily="34" charset="0"/>
                        </a:rPr>
                        <a:t>Lab Continuous Evaluation and </a:t>
                      </a:r>
                    </a:p>
                    <a:p>
                      <a:pPr>
                        <a:spcAft>
                          <a:spcPts val="0"/>
                        </a:spcAft>
                      </a:pPr>
                      <a:r>
                        <a:rPr lang="en-US" sz="1300" dirty="0">
                          <a:latin typeface="Arial" pitchFamily="34" charset="0"/>
                          <a:ea typeface="Times New Roman"/>
                          <a:cs typeface="Arial" pitchFamily="34" charset="0"/>
                        </a:rPr>
                        <a:t>Lab Internal </a:t>
                      </a:r>
                      <a:r>
                        <a:rPr lang="en-US" sz="1300" dirty="0" smtClean="0">
                          <a:latin typeface="Arial" pitchFamily="34" charset="0"/>
                          <a:ea typeface="Times New Roman"/>
                          <a:cs typeface="Arial" pitchFamily="34" charset="0"/>
                        </a:rPr>
                        <a:t>Examination</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spcAft>
                          <a:spcPts val="0"/>
                        </a:spcAft>
                      </a:pPr>
                      <a:r>
                        <a:rPr lang="en-US" sz="1300" dirty="0">
                          <a:latin typeface="Arial" pitchFamily="34" charset="0"/>
                          <a:ea typeface="Times New Roman"/>
                          <a:cs typeface="Arial" pitchFamily="34" charset="0"/>
                        </a:rPr>
                        <a:t>CO Attainment using CIE, </a:t>
                      </a:r>
                      <a:r>
                        <a:rPr lang="en-US" sz="1300" b="1" dirty="0">
                          <a:latin typeface="Arial" pitchFamily="34" charset="0"/>
                          <a:ea typeface="Times New Roman"/>
                          <a:cs typeface="Arial" pitchFamily="34" charset="0"/>
                        </a:rPr>
                        <a:t>CO_CIE</a:t>
                      </a:r>
                      <a:endParaRPr lang="en-US" sz="1300" dirty="0">
                        <a:latin typeface="Arial" pitchFamily="34" charset="0"/>
                        <a:ea typeface="Times New Roman"/>
                        <a:cs typeface="Arial" pitchFamily="34" charset="0"/>
                      </a:endParaRPr>
                    </a:p>
                    <a:p>
                      <a:pPr>
                        <a:spcAft>
                          <a:spcPts val="0"/>
                        </a:spcAft>
                      </a:pPr>
                      <a:r>
                        <a:rPr lang="en-US" sz="1300" dirty="0">
                          <a:latin typeface="Arial" pitchFamily="34" charset="0"/>
                          <a:ea typeface="Times New Roman"/>
                          <a:cs typeface="Arial" pitchFamily="34" charset="0"/>
                        </a:rPr>
                        <a:t>CO Attainment using SEE, </a:t>
                      </a:r>
                      <a:r>
                        <a:rPr lang="en-US" sz="1300" b="1" dirty="0">
                          <a:latin typeface="Arial" pitchFamily="34" charset="0"/>
                          <a:ea typeface="Times New Roman"/>
                          <a:cs typeface="Arial" pitchFamily="34" charset="0"/>
                        </a:rPr>
                        <a:t>CO_SEE</a:t>
                      </a:r>
                      <a:endParaRPr lang="en-US" sz="1300" dirty="0">
                        <a:latin typeface="Arial" pitchFamily="34" charset="0"/>
                        <a:ea typeface="Times New Roman"/>
                        <a:cs typeface="Arial" pitchFamily="34" charset="0"/>
                      </a:endParaRPr>
                    </a:p>
                    <a:p>
                      <a:pPr>
                        <a:spcAft>
                          <a:spcPts val="0"/>
                        </a:spcAft>
                      </a:pPr>
                      <a:r>
                        <a:rPr lang="en-US" sz="1300" b="1" dirty="0">
                          <a:solidFill>
                            <a:srgbClr val="0000CC"/>
                          </a:solidFill>
                          <a:latin typeface="Arial" pitchFamily="34" charset="0"/>
                          <a:ea typeface="Times New Roman"/>
                          <a:cs typeface="Arial" pitchFamily="34" charset="0"/>
                        </a:rPr>
                        <a:t>CO Attainment, </a:t>
                      </a:r>
                    </a:p>
                    <a:p>
                      <a:pPr>
                        <a:spcAft>
                          <a:spcPts val="0"/>
                        </a:spcAft>
                      </a:pPr>
                      <a:r>
                        <a:rPr lang="en-US" sz="1300" b="1" dirty="0">
                          <a:latin typeface="Arial" pitchFamily="34" charset="0"/>
                          <a:ea typeface="Times New Roman"/>
                          <a:cs typeface="Arial" pitchFamily="34" charset="0"/>
                        </a:rPr>
                        <a:t>CO =0.4*CO_CIE +</a:t>
                      </a:r>
                      <a:r>
                        <a:rPr lang="en-US" sz="1300" b="1" dirty="0" smtClean="0">
                          <a:latin typeface="Arial" pitchFamily="34" charset="0"/>
                          <a:ea typeface="Times New Roman"/>
                          <a:cs typeface="Arial" pitchFamily="34" charset="0"/>
                        </a:rPr>
                        <a:t>0.6*CO_SEE</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10191">
                <a:tc vMerge="1">
                  <a:txBody>
                    <a:bodyPr/>
                    <a:lstStyle/>
                    <a:p>
                      <a:endParaRPr lang="en-US"/>
                    </a:p>
                  </a:txBody>
                  <a:tcPr/>
                </a:tc>
                <a:tc>
                  <a:txBody>
                    <a:bodyPr/>
                    <a:lstStyle/>
                    <a:p>
                      <a:pPr>
                        <a:spcAft>
                          <a:spcPts val="0"/>
                        </a:spcAft>
                      </a:pPr>
                      <a:r>
                        <a:rPr lang="en-US" sz="1300">
                          <a:latin typeface="Arial" pitchFamily="34" charset="0"/>
                          <a:ea typeface="Times New Roman"/>
                          <a:cs typeface="Arial" pitchFamily="34" charset="0"/>
                        </a:rPr>
                        <a:t>Semester End Examination (SEE)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US" sz="1300" dirty="0">
                          <a:latin typeface="Arial" pitchFamily="34" charset="0"/>
                          <a:ea typeface="Times New Roman"/>
                          <a:cs typeface="Arial" pitchFamily="34" charset="0"/>
                        </a:rPr>
                        <a:t>Conducted by university.</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US"/>
                    </a:p>
                  </a:txBody>
                  <a:tcPr/>
                </a:tc>
              </a:tr>
              <a:tr h="820382">
                <a:tc rowSpan="2">
                  <a:txBody>
                    <a:bodyPr/>
                    <a:lstStyle/>
                    <a:p>
                      <a:pPr>
                        <a:spcAft>
                          <a:spcPts val="0"/>
                        </a:spcAft>
                      </a:pPr>
                      <a:r>
                        <a:rPr lang="en-US" sz="1300" b="1" dirty="0">
                          <a:latin typeface="Arial" pitchFamily="34" charset="0"/>
                          <a:ea typeface="Times New Roman"/>
                          <a:cs typeface="Arial" pitchFamily="34" charset="0"/>
                        </a:rPr>
                        <a:t>Project</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300" dirty="0">
                          <a:latin typeface="Arial" pitchFamily="34" charset="0"/>
                          <a:ea typeface="Times New Roman"/>
                          <a:cs typeface="Arial" pitchFamily="34" charset="0"/>
                        </a:rPr>
                        <a:t>Continuous Internal Evaluation (CIE)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Rubrics based </a:t>
                      </a:r>
                      <a:r>
                        <a:rPr lang="en-US" sz="1300" dirty="0" smtClean="0">
                          <a:latin typeface="Arial" pitchFamily="34" charset="0"/>
                          <a:ea typeface="Times New Roman"/>
                          <a:cs typeface="Arial" pitchFamily="34" charset="0"/>
                        </a:rPr>
                        <a:t>Phase-wise </a:t>
                      </a:r>
                      <a:r>
                        <a:rPr lang="en-US" sz="1300" dirty="0">
                          <a:latin typeface="Arial" pitchFamily="34" charset="0"/>
                          <a:ea typeface="Times New Roman"/>
                          <a:cs typeface="Arial" pitchFamily="34" charset="0"/>
                        </a:rPr>
                        <a:t>Evaluation by Project Assessment Committee, </a:t>
                      </a:r>
                      <a:r>
                        <a:rPr lang="en-US" sz="1300" dirty="0" smtClean="0">
                          <a:latin typeface="Arial" pitchFamily="34" charset="0"/>
                          <a:ea typeface="Times New Roman"/>
                          <a:cs typeface="Arial" pitchFamily="34" charset="0"/>
                        </a:rPr>
                        <a:t>and Evaluation </a:t>
                      </a:r>
                      <a:r>
                        <a:rPr lang="en-US" sz="1300" dirty="0">
                          <a:latin typeface="Arial" pitchFamily="34" charset="0"/>
                          <a:ea typeface="Times New Roman"/>
                          <a:cs typeface="Arial" pitchFamily="34" charset="0"/>
                        </a:rPr>
                        <a:t>by Project </a:t>
                      </a:r>
                      <a:r>
                        <a:rPr lang="en-US" sz="1300" dirty="0" smtClean="0">
                          <a:latin typeface="Arial" pitchFamily="34" charset="0"/>
                          <a:ea typeface="Times New Roman"/>
                          <a:cs typeface="Arial" pitchFamily="34" charset="0"/>
                        </a:rPr>
                        <a:t>Supervisor</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300" dirty="0">
                          <a:latin typeface="Arial" pitchFamily="34" charset="0"/>
                          <a:ea typeface="Times New Roman"/>
                          <a:cs typeface="Arial" pitchFamily="34" charset="0"/>
                        </a:rPr>
                        <a:t>CO Attainment using CIE, </a:t>
                      </a:r>
                      <a:r>
                        <a:rPr lang="en-US" sz="1300" b="1" dirty="0">
                          <a:latin typeface="Arial" pitchFamily="34" charset="0"/>
                          <a:ea typeface="Times New Roman"/>
                          <a:cs typeface="Arial" pitchFamily="34" charset="0"/>
                        </a:rPr>
                        <a:t>CO_CIE</a:t>
                      </a:r>
                      <a:endParaRPr lang="en-US" sz="1300" dirty="0">
                        <a:latin typeface="Arial" pitchFamily="34" charset="0"/>
                        <a:ea typeface="Times New Roman"/>
                        <a:cs typeface="Arial" pitchFamily="34" charset="0"/>
                      </a:endParaRPr>
                    </a:p>
                    <a:p>
                      <a:pPr>
                        <a:spcAft>
                          <a:spcPts val="0"/>
                        </a:spcAft>
                      </a:pPr>
                      <a:r>
                        <a:rPr lang="en-US" sz="1300" dirty="0">
                          <a:latin typeface="Arial" pitchFamily="34" charset="0"/>
                          <a:ea typeface="Times New Roman"/>
                          <a:cs typeface="Arial" pitchFamily="34" charset="0"/>
                        </a:rPr>
                        <a:t>CO Attainment using SEE, </a:t>
                      </a:r>
                      <a:r>
                        <a:rPr lang="en-US" sz="1300" b="1" dirty="0">
                          <a:latin typeface="Arial" pitchFamily="34" charset="0"/>
                          <a:ea typeface="Times New Roman"/>
                          <a:cs typeface="Arial" pitchFamily="34" charset="0"/>
                        </a:rPr>
                        <a:t>CO_SEE</a:t>
                      </a:r>
                      <a:endParaRPr lang="en-US" sz="1300" dirty="0">
                        <a:latin typeface="Arial" pitchFamily="34" charset="0"/>
                        <a:ea typeface="Times New Roman"/>
                        <a:cs typeface="Arial" pitchFamily="34" charset="0"/>
                      </a:endParaRPr>
                    </a:p>
                    <a:p>
                      <a:pPr>
                        <a:spcAft>
                          <a:spcPts val="0"/>
                        </a:spcAft>
                      </a:pPr>
                      <a:r>
                        <a:rPr lang="en-US" sz="1300" b="1" dirty="0">
                          <a:solidFill>
                            <a:srgbClr val="0000CC"/>
                          </a:solidFill>
                          <a:latin typeface="Arial" pitchFamily="34" charset="0"/>
                          <a:ea typeface="Times New Roman"/>
                          <a:cs typeface="Arial" pitchFamily="34" charset="0"/>
                        </a:rPr>
                        <a:t>CO Attainment, </a:t>
                      </a:r>
                    </a:p>
                    <a:p>
                      <a:pPr>
                        <a:spcAft>
                          <a:spcPts val="0"/>
                        </a:spcAft>
                      </a:pPr>
                      <a:r>
                        <a:rPr lang="en-US" sz="1300" b="1" dirty="0">
                          <a:latin typeface="Arial" pitchFamily="34" charset="0"/>
                          <a:ea typeface="Times New Roman"/>
                          <a:cs typeface="Arial" pitchFamily="34" charset="0"/>
                        </a:rPr>
                        <a:t>CO =0.33*CO_CIE +</a:t>
                      </a:r>
                      <a:r>
                        <a:rPr lang="en-US" sz="1300" b="1" dirty="0" smtClean="0">
                          <a:latin typeface="Arial" pitchFamily="34" charset="0"/>
                          <a:ea typeface="Times New Roman"/>
                          <a:cs typeface="Arial" pitchFamily="34" charset="0"/>
                        </a:rPr>
                        <a:t>0.67*CO_SEE</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1">
                <a:tc vMerge="1">
                  <a:txBody>
                    <a:bodyPr/>
                    <a:lstStyle/>
                    <a:p>
                      <a:endParaRPr lang="en-US"/>
                    </a:p>
                  </a:txBody>
                  <a:tcPr/>
                </a:tc>
                <a:tc>
                  <a:txBody>
                    <a:bodyPr/>
                    <a:lstStyle/>
                    <a:p>
                      <a:pPr>
                        <a:spcAft>
                          <a:spcPts val="0"/>
                        </a:spcAft>
                      </a:pPr>
                      <a:r>
                        <a:rPr lang="en-US" sz="1300">
                          <a:latin typeface="Arial" pitchFamily="34" charset="0"/>
                          <a:ea typeface="Times New Roman"/>
                          <a:cs typeface="Arial" pitchFamily="34" charset="0"/>
                        </a:rPr>
                        <a:t>Semester End Examination (SEE)</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Conducted by university.</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11097">
                <a:tc>
                  <a:txBody>
                    <a:bodyPr/>
                    <a:lstStyle/>
                    <a:p>
                      <a:pPr>
                        <a:spcAft>
                          <a:spcPts val="0"/>
                        </a:spcAft>
                      </a:pPr>
                      <a:r>
                        <a:rPr lang="en-US" sz="1300" b="1">
                          <a:latin typeface="Arial" pitchFamily="34" charset="0"/>
                          <a:ea typeface="Times New Roman"/>
                          <a:cs typeface="Arial" pitchFamily="34" charset="0"/>
                        </a:rPr>
                        <a:t>Seminar</a:t>
                      </a:r>
                      <a:endParaRPr lang="en-US" sz="130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300" dirty="0">
                          <a:latin typeface="Arial" pitchFamily="34" charset="0"/>
                          <a:ea typeface="Times New Roman"/>
                          <a:cs typeface="Arial" pitchFamily="34" charset="0"/>
                        </a:rPr>
                        <a:t>Internal Evaluation</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US" sz="1300" dirty="0">
                          <a:latin typeface="Arial" pitchFamily="34" charset="0"/>
                          <a:ea typeface="Times New Roman"/>
                          <a:cs typeface="Arial" pitchFamily="34" charset="0"/>
                        </a:rPr>
                        <a:t>Rubrics based evaluation of </a:t>
                      </a:r>
                      <a:r>
                        <a:rPr lang="en-US" sz="1300" dirty="0" smtClean="0">
                          <a:latin typeface="Arial" pitchFamily="34" charset="0"/>
                          <a:ea typeface="Times New Roman"/>
                          <a:cs typeface="Arial" pitchFamily="34" charset="0"/>
                        </a:rPr>
                        <a:t>Seminar</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Aft>
                          <a:spcPts val="0"/>
                        </a:spcAft>
                      </a:pPr>
                      <a:r>
                        <a:rPr lang="en-US" sz="1300" dirty="0">
                          <a:latin typeface="Arial" pitchFamily="34" charset="0"/>
                          <a:ea typeface="Times New Roman"/>
                          <a:cs typeface="Arial" pitchFamily="34" charset="0"/>
                        </a:rPr>
                        <a:t>CO Attainment using Internal </a:t>
                      </a:r>
                      <a:r>
                        <a:rPr lang="en-US" sz="1300" dirty="0" smtClean="0">
                          <a:latin typeface="Arial" pitchFamily="34" charset="0"/>
                          <a:ea typeface="Times New Roman"/>
                          <a:cs typeface="Arial" pitchFamily="34" charset="0"/>
                        </a:rPr>
                        <a:t>Evaluation</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15286">
                <a:tc>
                  <a:txBody>
                    <a:bodyPr/>
                    <a:lstStyle/>
                    <a:p>
                      <a:pPr>
                        <a:spcAft>
                          <a:spcPts val="0"/>
                        </a:spcAft>
                      </a:pPr>
                      <a:r>
                        <a:rPr lang="en-US" sz="1300" b="1">
                          <a:latin typeface="Arial" pitchFamily="34" charset="0"/>
                          <a:ea typeface="Times New Roman"/>
                          <a:cs typeface="Arial" pitchFamily="34" charset="0"/>
                        </a:rPr>
                        <a:t>Industrial Training</a:t>
                      </a:r>
                      <a:endParaRPr lang="en-US" sz="130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US" sz="1300">
                          <a:latin typeface="Arial" pitchFamily="34" charset="0"/>
                          <a:ea typeface="Times New Roman"/>
                          <a:cs typeface="Arial" pitchFamily="34" charset="0"/>
                        </a:rPr>
                        <a:t>Internal Evaluation</a:t>
                      </a: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Rubrics based evaluation of knowledge and skills attained during Industrial </a:t>
                      </a:r>
                      <a:r>
                        <a:rPr lang="en-US" sz="1300" dirty="0" smtClean="0">
                          <a:latin typeface="Arial" pitchFamily="34" charset="0"/>
                          <a:ea typeface="Times New Roman"/>
                          <a:cs typeface="Arial" pitchFamily="34" charset="0"/>
                        </a:rPr>
                        <a:t>Training</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300" dirty="0">
                          <a:latin typeface="Arial" pitchFamily="34" charset="0"/>
                          <a:ea typeface="Times New Roman"/>
                          <a:cs typeface="Arial" pitchFamily="34" charset="0"/>
                        </a:rPr>
                        <a:t>CO Attainment using Internal </a:t>
                      </a:r>
                      <a:r>
                        <a:rPr lang="en-US" sz="1300" dirty="0" smtClean="0">
                          <a:latin typeface="Arial" pitchFamily="34" charset="0"/>
                          <a:ea typeface="Times New Roman"/>
                          <a:cs typeface="Arial" pitchFamily="34" charset="0"/>
                        </a:rPr>
                        <a:t>Evaluation</a:t>
                      </a:r>
                      <a:endParaRPr lang="en-US" sz="1300" dirty="0">
                        <a:latin typeface="Arial" pitchFamily="34" charset="0"/>
                        <a:ea typeface="Times New Roman"/>
                        <a:cs typeface="Arial" pitchFamily="34" charset="0"/>
                      </a:endParaRPr>
                    </a:p>
                  </a:txBody>
                  <a:tcPr marL="30379" marR="30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857272" y="161488"/>
            <a:ext cx="7572380" cy="338554"/>
          </a:xfrm>
          <a:prstGeom prst="rect">
            <a:avLst/>
          </a:prstGeom>
        </p:spPr>
        <p:txBody>
          <a:bodyPr wrap="square">
            <a:spAutoFit/>
          </a:bodyPr>
          <a:lstStyle/>
          <a:p>
            <a:r>
              <a:rPr lang="en-US" sz="1600" b="1" dirty="0" smtClean="0">
                <a:solidFill>
                  <a:srgbClr val="0000CC"/>
                </a:solidFill>
                <a:latin typeface="Arial" pitchFamily="34" charset="0"/>
                <a:cs typeface="Arial" pitchFamily="34" charset="0"/>
              </a:rPr>
              <a:t>Assessment Plan </a:t>
            </a:r>
            <a:r>
              <a:rPr lang="en-US" sz="1600" b="1" dirty="0" smtClean="0">
                <a:latin typeface="Arial" pitchFamily="34" charset="0"/>
                <a:cs typeface="Arial" pitchFamily="34" charset="0"/>
              </a:rPr>
              <a:t>and</a:t>
            </a:r>
            <a:r>
              <a:rPr lang="en-US" sz="1600" b="1" dirty="0" smtClean="0">
                <a:solidFill>
                  <a:srgbClr val="0000CC"/>
                </a:solidFill>
                <a:latin typeface="Arial" pitchFamily="34" charset="0"/>
                <a:cs typeface="Arial" pitchFamily="34" charset="0"/>
              </a:rPr>
              <a:t> Assessment Instruments </a:t>
            </a:r>
            <a:r>
              <a:rPr lang="en-US" sz="1600" b="1" dirty="0" smtClean="0">
                <a:latin typeface="Arial" pitchFamily="34" charset="0"/>
                <a:cs typeface="Arial" pitchFamily="34" charset="0"/>
              </a:rPr>
              <a:t>for</a:t>
            </a:r>
            <a:r>
              <a:rPr lang="en-US" sz="1600" b="1" dirty="0" smtClean="0">
                <a:solidFill>
                  <a:srgbClr val="0000CC"/>
                </a:solidFill>
                <a:latin typeface="Arial" pitchFamily="34" charset="0"/>
                <a:cs typeface="Arial" pitchFamily="34" charset="0"/>
              </a:rPr>
              <a:t> Evaluation of Co</a:t>
            </a:r>
            <a:r>
              <a:rPr lang="en-US" sz="1500" b="1" dirty="0" smtClean="0">
                <a:solidFill>
                  <a:srgbClr val="0000CC"/>
                </a:solidFill>
                <a:latin typeface="Arial" pitchFamily="34" charset="0"/>
                <a:cs typeface="Arial" pitchFamily="34" charset="0"/>
              </a:rPr>
              <a:t>urses </a:t>
            </a:r>
            <a:endParaRPr lang="en-US" sz="1500" b="1"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4" y="416462"/>
            <a:ext cx="9072594" cy="369332"/>
          </a:xfrm>
          <a:prstGeom prst="rect">
            <a:avLst/>
          </a:prstGeom>
        </p:spPr>
        <p:txBody>
          <a:bodyPr wrap="square">
            <a:spAutoFit/>
          </a:bodyPr>
          <a:lstStyle/>
          <a:p>
            <a:pPr algn="ctr"/>
            <a:r>
              <a:rPr lang="en-IN" b="1" dirty="0" smtClean="0">
                <a:solidFill>
                  <a:srgbClr val="0000CC"/>
                </a:solidFill>
                <a:latin typeface="Arial" pitchFamily="34" charset="0"/>
                <a:cs typeface="Arial" pitchFamily="34" charset="0"/>
              </a:rPr>
              <a:t>Attainment of Program Outcomes(POs) and Program Specific Outcomes(PSOs)</a:t>
            </a:r>
            <a:endParaRPr lang="en-US" dirty="0">
              <a:solidFill>
                <a:srgbClr val="0000CC"/>
              </a:solidFill>
              <a:latin typeface="Arial" pitchFamily="34" charset="0"/>
              <a:cs typeface="Arial" pitchFamily="34" charset="0"/>
            </a:endParaRPr>
          </a:p>
        </p:txBody>
      </p:sp>
      <p:graphicFrame>
        <p:nvGraphicFramePr>
          <p:cNvPr id="3" name="Table 2"/>
          <p:cNvGraphicFramePr>
            <a:graphicFrameLocks noGrp="1"/>
          </p:cNvGraphicFramePr>
          <p:nvPr/>
        </p:nvGraphicFramePr>
        <p:xfrm>
          <a:off x="357158" y="1071546"/>
          <a:ext cx="8429684" cy="5214974"/>
        </p:xfrm>
        <a:graphic>
          <a:graphicData uri="http://schemas.openxmlformats.org/drawingml/2006/table">
            <a:tbl>
              <a:tblPr/>
              <a:tblGrid>
                <a:gridCol w="2214578"/>
                <a:gridCol w="2357454"/>
                <a:gridCol w="3857652"/>
              </a:tblGrid>
              <a:tr h="518277">
                <a:tc gridSpan="3">
                  <a:txBody>
                    <a:bodyPr/>
                    <a:lstStyle/>
                    <a:p>
                      <a:pPr algn="ctr">
                        <a:spcAft>
                          <a:spcPts val="0"/>
                        </a:spcAft>
                      </a:pPr>
                      <a:r>
                        <a:rPr lang="en-US" sz="1800" b="1" dirty="0">
                          <a:solidFill>
                            <a:srgbClr val="000000"/>
                          </a:solidFill>
                          <a:latin typeface="Arial" pitchFamily="34" charset="0"/>
                          <a:ea typeface="Times New Roman"/>
                          <a:cs typeface="Arial" pitchFamily="34" charset="0"/>
                        </a:rPr>
                        <a:t>Assessment tools to measure POs and PSOs attainment</a:t>
                      </a:r>
                      <a:endParaRPr lang="en-US" sz="18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a:spcAft>
                          <a:spcPts val="0"/>
                        </a:spcAft>
                      </a:pPr>
                      <a:endParaRPr lang="en-US" sz="1600" dirty="0">
                        <a:solidFill>
                          <a:srgbClr val="000000"/>
                        </a:solidFill>
                        <a:latin typeface="Arial" pitchFamily="34" charset="0"/>
                        <a:ea typeface="Times New Roman"/>
                        <a:cs typeface="Arial" pitchFamily="34" charset="0"/>
                      </a:endParaRPr>
                    </a:p>
                  </a:txBody>
                  <a:tcPr marL="60926" marR="60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77">
                <a:tc>
                  <a:txBody>
                    <a:bodyPr/>
                    <a:lstStyle/>
                    <a:p>
                      <a:pPr algn="ctr">
                        <a:spcAft>
                          <a:spcPts val="0"/>
                        </a:spcAft>
                      </a:pPr>
                      <a:r>
                        <a:rPr lang="en-US" sz="1600" b="1" dirty="0">
                          <a:solidFill>
                            <a:srgbClr val="333333"/>
                          </a:solidFill>
                          <a:latin typeface="Arial" pitchFamily="34" charset="0"/>
                          <a:ea typeface="Times New Roman"/>
                          <a:cs typeface="Arial" pitchFamily="34" charset="0"/>
                        </a:rPr>
                        <a:t>Assessment Plan</a:t>
                      </a:r>
                      <a:endParaRPr lang="en-US" sz="16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n-US" sz="1600" b="1" dirty="0">
                          <a:solidFill>
                            <a:srgbClr val="333333"/>
                          </a:solidFill>
                          <a:latin typeface="Arial" pitchFamily="34" charset="0"/>
                          <a:ea typeface="Times New Roman"/>
                          <a:cs typeface="Arial" pitchFamily="34" charset="0"/>
                        </a:rPr>
                        <a:t>Assessment Instruments</a:t>
                      </a:r>
                      <a:endParaRPr lang="en-US" sz="16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n-US" sz="1600" b="1" dirty="0">
                          <a:solidFill>
                            <a:srgbClr val="333333"/>
                          </a:solidFill>
                          <a:latin typeface="Arial" pitchFamily="34" charset="0"/>
                          <a:ea typeface="Times New Roman"/>
                          <a:cs typeface="Arial" pitchFamily="34" charset="0"/>
                        </a:rPr>
                        <a:t>Attainment calculations</a:t>
                      </a:r>
                      <a:endParaRPr lang="en-US" sz="16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12">
                <a:tc>
                  <a:txBody>
                    <a:bodyPr/>
                    <a:lstStyle/>
                    <a:p>
                      <a:pPr>
                        <a:spcAft>
                          <a:spcPts val="0"/>
                        </a:spcAft>
                      </a:pPr>
                      <a:r>
                        <a:rPr lang="en-US" sz="1600" b="1" dirty="0">
                          <a:solidFill>
                            <a:srgbClr val="000000"/>
                          </a:solidFill>
                          <a:latin typeface="Arial" pitchFamily="34" charset="0"/>
                          <a:ea typeface="Times New Roman"/>
                          <a:cs typeface="Arial" pitchFamily="34" charset="0"/>
                        </a:rPr>
                        <a:t>Direct Assessment (DA) Tools </a:t>
                      </a:r>
                      <a:endParaRPr lang="en-US" sz="16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lvl="0" indent="-174625" algn="l">
                        <a:spcAft>
                          <a:spcPts val="0"/>
                        </a:spcAft>
                        <a:buFont typeface="Wingdings"/>
                        <a:buChar char=""/>
                      </a:pPr>
                      <a:endParaRPr lang="en-US" sz="1600" dirty="0" smtClean="0">
                        <a:solidFill>
                          <a:srgbClr val="000000"/>
                        </a:solidFill>
                        <a:latin typeface="Arial" pitchFamily="34" charset="0"/>
                        <a:ea typeface="Times New Roman"/>
                        <a:cs typeface="Arial" pitchFamily="34" charset="0"/>
                      </a:endParaRPr>
                    </a:p>
                    <a:p>
                      <a:pPr marL="174625" lvl="0" indent="-174625" algn="l">
                        <a:spcAft>
                          <a:spcPts val="0"/>
                        </a:spcAft>
                        <a:buFont typeface="Wingdings"/>
                        <a:buChar char=""/>
                      </a:pPr>
                      <a:r>
                        <a:rPr lang="en-US" sz="1600" dirty="0" smtClean="0">
                          <a:solidFill>
                            <a:srgbClr val="000000"/>
                          </a:solidFill>
                          <a:latin typeface="Arial" pitchFamily="34" charset="0"/>
                          <a:ea typeface="Times New Roman"/>
                          <a:cs typeface="Arial" pitchFamily="34" charset="0"/>
                        </a:rPr>
                        <a:t>Attainment </a:t>
                      </a:r>
                      <a:r>
                        <a:rPr lang="en-US" sz="1600" dirty="0">
                          <a:solidFill>
                            <a:srgbClr val="000000"/>
                          </a:solidFill>
                          <a:latin typeface="Arial" pitchFamily="34" charset="0"/>
                          <a:ea typeface="Times New Roman"/>
                          <a:cs typeface="Arial" pitchFamily="34" charset="0"/>
                        </a:rPr>
                        <a:t>through </a:t>
                      </a:r>
                      <a:r>
                        <a:rPr lang="en-US" sz="1600" dirty="0">
                          <a:solidFill>
                            <a:srgbClr val="0000CC"/>
                          </a:solidFill>
                          <a:latin typeface="Arial" pitchFamily="34" charset="0"/>
                          <a:ea typeface="Times New Roman"/>
                          <a:cs typeface="Arial" pitchFamily="34" charset="0"/>
                        </a:rPr>
                        <a:t>University </a:t>
                      </a:r>
                      <a:r>
                        <a:rPr lang="en-US" sz="1600" dirty="0" smtClean="0">
                          <a:solidFill>
                            <a:srgbClr val="0000CC"/>
                          </a:solidFill>
                          <a:latin typeface="Arial" pitchFamily="34" charset="0"/>
                          <a:ea typeface="Times New Roman"/>
                          <a:cs typeface="Arial" pitchFamily="34" charset="0"/>
                        </a:rPr>
                        <a:t>examination</a:t>
                      </a:r>
                    </a:p>
                    <a:p>
                      <a:pPr marL="174625" lvl="0" indent="-174625" algn="l">
                        <a:spcAft>
                          <a:spcPts val="0"/>
                        </a:spcAft>
                        <a:buFont typeface="Wingdings"/>
                        <a:buNone/>
                      </a:pPr>
                      <a:r>
                        <a:rPr lang="en-US" sz="1600" dirty="0" smtClean="0">
                          <a:solidFill>
                            <a:srgbClr val="000000"/>
                          </a:solidFill>
                          <a:latin typeface="Arial" pitchFamily="34" charset="0"/>
                          <a:ea typeface="Times New Roman"/>
                          <a:cs typeface="Arial" pitchFamily="34" charset="0"/>
                        </a:rPr>
                        <a:t> </a:t>
                      </a:r>
                      <a:endParaRPr lang="en-US" sz="1600" dirty="0">
                        <a:solidFill>
                          <a:srgbClr val="000000"/>
                        </a:solidFill>
                        <a:latin typeface="Arial" pitchFamily="34" charset="0"/>
                        <a:ea typeface="Times New Roman"/>
                        <a:cs typeface="Arial" pitchFamily="34" charset="0"/>
                      </a:endParaRPr>
                    </a:p>
                    <a:p>
                      <a:pPr marL="174625" lvl="0" indent="-174625" algn="l">
                        <a:spcAft>
                          <a:spcPts val="0"/>
                        </a:spcAft>
                        <a:buFont typeface="Wingdings"/>
                        <a:buChar char=""/>
                      </a:pPr>
                      <a:r>
                        <a:rPr lang="en-US" sz="1600" dirty="0">
                          <a:solidFill>
                            <a:srgbClr val="000000"/>
                          </a:solidFill>
                          <a:latin typeface="Arial" pitchFamily="34" charset="0"/>
                          <a:ea typeface="Times New Roman"/>
                          <a:cs typeface="Arial" pitchFamily="34" charset="0"/>
                        </a:rPr>
                        <a:t>Attainment through </a:t>
                      </a:r>
                      <a:r>
                        <a:rPr lang="en-US" sz="1600" dirty="0">
                          <a:solidFill>
                            <a:srgbClr val="0000CC"/>
                          </a:solidFill>
                          <a:latin typeface="Arial" pitchFamily="34" charset="0"/>
                          <a:ea typeface="Times New Roman"/>
                          <a:cs typeface="Arial" pitchFamily="34" charset="0"/>
                        </a:rPr>
                        <a:t>Internal examination </a:t>
                      </a:r>
                    </a:p>
                  </a:txBody>
                  <a:tcPr marL="60926" marR="60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1075"/>
                        </a:spcAft>
                      </a:pPr>
                      <a:r>
                        <a:rPr lang="en-US" sz="1600" dirty="0" smtClean="0">
                          <a:solidFill>
                            <a:srgbClr val="0000CC"/>
                          </a:solidFill>
                          <a:latin typeface="Arial" pitchFamily="34" charset="0"/>
                          <a:ea typeface="Times New Roman"/>
                          <a:cs typeface="Arial" pitchFamily="34" charset="0"/>
                        </a:rPr>
                        <a:t>PO</a:t>
                      </a:r>
                      <a:r>
                        <a:rPr lang="en-US" sz="1600" dirty="0">
                          <a:solidFill>
                            <a:srgbClr val="0000CC"/>
                          </a:solidFill>
                          <a:latin typeface="Arial" pitchFamily="34" charset="0"/>
                          <a:ea typeface="Times New Roman"/>
                          <a:cs typeface="Arial" pitchFamily="34" charset="0"/>
                        </a:rPr>
                        <a:t>/ PSO attainment is calculated for each course. </a:t>
                      </a:r>
                      <a:endParaRPr lang="en-US" sz="1600" dirty="0" smtClean="0">
                        <a:solidFill>
                          <a:srgbClr val="0000CC"/>
                        </a:solidFill>
                        <a:latin typeface="Arial" pitchFamily="34" charset="0"/>
                        <a:ea typeface="Times New Roman"/>
                        <a:cs typeface="Arial" pitchFamily="34" charset="0"/>
                      </a:endParaRPr>
                    </a:p>
                    <a:p>
                      <a:pPr algn="l">
                        <a:lnSpc>
                          <a:spcPct val="100000"/>
                        </a:lnSpc>
                        <a:spcAft>
                          <a:spcPts val="1075"/>
                        </a:spcAft>
                      </a:pPr>
                      <a:r>
                        <a:rPr lang="en-US" sz="1600" dirty="0" smtClean="0">
                          <a:solidFill>
                            <a:schemeClr val="tx1"/>
                          </a:solidFill>
                          <a:latin typeface="Arial" pitchFamily="34" charset="0"/>
                          <a:ea typeface="Times New Roman"/>
                          <a:cs typeface="Arial" pitchFamily="34" charset="0"/>
                        </a:rPr>
                        <a:t>For </a:t>
                      </a:r>
                      <a:r>
                        <a:rPr lang="en-US" sz="1600" dirty="0">
                          <a:solidFill>
                            <a:schemeClr val="tx1"/>
                          </a:solidFill>
                          <a:latin typeface="Arial" pitchFamily="34" charset="0"/>
                          <a:ea typeface="Times New Roman"/>
                          <a:cs typeface="Arial" pitchFamily="34" charset="0"/>
                        </a:rPr>
                        <a:t>Each PO/PSO, </a:t>
                      </a:r>
                      <a:endParaRPr lang="en-US" sz="1600" dirty="0" smtClean="0">
                        <a:solidFill>
                          <a:schemeClr val="tx1"/>
                        </a:solidFill>
                        <a:latin typeface="Arial" pitchFamily="34" charset="0"/>
                        <a:ea typeface="Times New Roman"/>
                        <a:cs typeface="Arial" pitchFamily="34" charset="0"/>
                      </a:endParaRPr>
                    </a:p>
                    <a:p>
                      <a:pPr algn="l">
                        <a:lnSpc>
                          <a:spcPct val="100000"/>
                        </a:lnSpc>
                        <a:spcAft>
                          <a:spcPts val="1075"/>
                        </a:spcAft>
                      </a:pPr>
                      <a:r>
                        <a:rPr lang="en-US" sz="1600" dirty="0" smtClean="0">
                          <a:solidFill>
                            <a:schemeClr val="tx1"/>
                          </a:solidFill>
                          <a:latin typeface="Arial" pitchFamily="34" charset="0"/>
                          <a:ea typeface="Times New Roman"/>
                          <a:cs typeface="Arial" pitchFamily="34" charset="0"/>
                        </a:rPr>
                        <a:t>PO/PSO </a:t>
                      </a:r>
                      <a:r>
                        <a:rPr lang="en-US" sz="1600" dirty="0">
                          <a:solidFill>
                            <a:schemeClr val="tx1"/>
                          </a:solidFill>
                          <a:latin typeface="Arial" pitchFamily="34" charset="0"/>
                          <a:ea typeface="Times New Roman"/>
                          <a:cs typeface="Arial" pitchFamily="34" charset="0"/>
                        </a:rPr>
                        <a:t>Attainment = (Actual mapping strength/ Maximum mapping strength) </a:t>
                      </a:r>
                      <a:r>
                        <a:rPr lang="en-US" sz="1700" b="1" dirty="0" smtClean="0">
                          <a:solidFill>
                            <a:schemeClr val="tx1"/>
                          </a:solidFill>
                          <a:latin typeface="Arial" pitchFamily="34" charset="0"/>
                          <a:ea typeface="Times New Roman"/>
                          <a:cs typeface="Arial" pitchFamily="34" charset="0"/>
                        </a:rPr>
                        <a:t>×</a:t>
                      </a:r>
                      <a:r>
                        <a:rPr lang="en-US" sz="1600" dirty="0" smtClean="0">
                          <a:solidFill>
                            <a:schemeClr val="tx1"/>
                          </a:solidFill>
                          <a:latin typeface="Arial" pitchFamily="34" charset="0"/>
                          <a:ea typeface="Times New Roman"/>
                          <a:cs typeface="Arial" pitchFamily="34" charset="0"/>
                        </a:rPr>
                        <a:t> </a:t>
                      </a:r>
                      <a:r>
                        <a:rPr lang="en-US" sz="1600" dirty="0">
                          <a:solidFill>
                            <a:schemeClr val="tx1"/>
                          </a:solidFill>
                          <a:latin typeface="Arial" pitchFamily="34" charset="0"/>
                          <a:ea typeface="Times New Roman"/>
                          <a:cs typeface="Arial" pitchFamily="34" charset="0"/>
                        </a:rPr>
                        <a:t>average of attainments of relevant COs.</a:t>
                      </a:r>
                    </a:p>
                    <a:p>
                      <a:pPr algn="l">
                        <a:lnSpc>
                          <a:spcPct val="100000"/>
                        </a:lnSpc>
                        <a:spcAft>
                          <a:spcPts val="1075"/>
                        </a:spcAft>
                      </a:pPr>
                      <a:r>
                        <a:rPr lang="en-US" sz="1600" dirty="0">
                          <a:solidFill>
                            <a:srgbClr val="0000CC"/>
                          </a:solidFill>
                          <a:latin typeface="Arial" pitchFamily="34" charset="0"/>
                          <a:ea typeface="Times New Roman"/>
                          <a:cs typeface="Arial" pitchFamily="34" charset="0"/>
                        </a:rPr>
                        <a:t>Direct PO/PSO Attainment</a:t>
                      </a:r>
                      <a:r>
                        <a:rPr lang="en-US" sz="1600" dirty="0">
                          <a:solidFill>
                            <a:srgbClr val="333333"/>
                          </a:solidFill>
                          <a:latin typeface="Arial" pitchFamily="34" charset="0"/>
                          <a:ea typeface="Times New Roman"/>
                          <a:cs typeface="Arial" pitchFamily="34" charset="0"/>
                        </a:rPr>
                        <a:t> </a:t>
                      </a:r>
                      <a:r>
                        <a:rPr lang="en-US" sz="1600" dirty="0">
                          <a:solidFill>
                            <a:schemeClr val="tx1"/>
                          </a:solidFill>
                          <a:latin typeface="Arial" pitchFamily="34" charset="0"/>
                          <a:ea typeface="Times New Roman"/>
                          <a:cs typeface="Arial" pitchFamily="34" charset="0"/>
                        </a:rPr>
                        <a:t>= Average attainments of POs/ </a:t>
                      </a:r>
                      <a:r>
                        <a:rPr lang="en-US" sz="1600" dirty="0" smtClean="0">
                          <a:solidFill>
                            <a:schemeClr val="tx1"/>
                          </a:solidFill>
                          <a:latin typeface="Arial" pitchFamily="34" charset="0"/>
                          <a:ea typeface="Times New Roman"/>
                          <a:cs typeface="Arial" pitchFamily="34" charset="0"/>
                        </a:rPr>
                        <a:t>PSOs</a:t>
                      </a:r>
                      <a:r>
                        <a:rPr lang="en-US" sz="1600" dirty="0">
                          <a:solidFill>
                            <a:schemeClr val="tx1"/>
                          </a:solidFill>
                          <a:latin typeface="Arial" pitchFamily="34" charset="0"/>
                          <a:ea typeface="Times New Roman"/>
                          <a:cs typeface="Arial" pitchFamily="34" charset="0"/>
                        </a:rPr>
                        <a:t>.</a:t>
                      </a: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708">
                <a:tc>
                  <a:txBody>
                    <a:bodyPr/>
                    <a:lstStyle/>
                    <a:p>
                      <a:pPr>
                        <a:spcAft>
                          <a:spcPts val="0"/>
                        </a:spcAft>
                      </a:pPr>
                      <a:r>
                        <a:rPr lang="en-US" sz="1600" b="1" dirty="0">
                          <a:solidFill>
                            <a:srgbClr val="000000"/>
                          </a:solidFill>
                          <a:latin typeface="Arial" pitchFamily="34" charset="0"/>
                          <a:ea typeface="Times New Roman"/>
                          <a:cs typeface="Arial" pitchFamily="34" charset="0"/>
                        </a:rPr>
                        <a:t>Indirect Assessment (IA) Tools</a:t>
                      </a:r>
                      <a:endParaRPr lang="en-US" sz="1600" dirty="0">
                        <a:solidFill>
                          <a:srgbClr val="000000"/>
                        </a:solidFill>
                        <a:latin typeface="Arial" pitchFamily="34" charset="0"/>
                        <a:ea typeface="Times New Roman"/>
                        <a:cs typeface="Arial" pitchFamily="34" charset="0"/>
                      </a:endParaRPr>
                    </a:p>
                  </a:txBody>
                  <a:tcPr marL="60926" marR="60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lvl="0" indent="-174625" algn="l">
                        <a:spcAft>
                          <a:spcPts val="0"/>
                        </a:spcAft>
                        <a:buFont typeface="Wingdings"/>
                        <a:buChar char=""/>
                      </a:pPr>
                      <a:r>
                        <a:rPr lang="en-US" sz="1600" dirty="0">
                          <a:solidFill>
                            <a:srgbClr val="000000"/>
                          </a:solidFill>
                          <a:latin typeface="Arial" pitchFamily="34" charset="0"/>
                          <a:ea typeface="Times New Roman"/>
                          <a:cs typeface="Arial" pitchFamily="34" charset="0"/>
                        </a:rPr>
                        <a:t>Attainment through Alumni survey</a:t>
                      </a:r>
                    </a:p>
                    <a:p>
                      <a:pPr marL="174625" lvl="0" indent="-174625" algn="l">
                        <a:spcAft>
                          <a:spcPts val="0"/>
                        </a:spcAft>
                        <a:buFont typeface="Wingdings"/>
                        <a:buChar char=""/>
                      </a:pPr>
                      <a:r>
                        <a:rPr lang="en-US" sz="1600" dirty="0">
                          <a:solidFill>
                            <a:srgbClr val="000000"/>
                          </a:solidFill>
                          <a:latin typeface="Arial" pitchFamily="34" charset="0"/>
                          <a:ea typeface="Times New Roman"/>
                          <a:cs typeface="Arial" pitchFamily="34" charset="0"/>
                        </a:rPr>
                        <a:t> Attainment through Program Exit Survey</a:t>
                      </a:r>
                    </a:p>
                    <a:p>
                      <a:pPr marL="174625" lvl="0" indent="-174625" algn="l">
                        <a:spcAft>
                          <a:spcPts val="0"/>
                        </a:spcAft>
                        <a:buFont typeface="Wingdings"/>
                        <a:buChar char=""/>
                      </a:pPr>
                      <a:r>
                        <a:rPr lang="en-US" sz="1600" dirty="0">
                          <a:solidFill>
                            <a:srgbClr val="000000"/>
                          </a:solidFill>
                          <a:latin typeface="Arial" pitchFamily="34" charset="0"/>
                          <a:ea typeface="Times New Roman"/>
                          <a:cs typeface="Arial" pitchFamily="34" charset="0"/>
                        </a:rPr>
                        <a:t>Attainment through Employer survey</a:t>
                      </a:r>
                    </a:p>
                  </a:txBody>
                  <a:tcPr marL="60926" marR="60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95250" algn="l"/>
                        </a:tabLst>
                      </a:pPr>
                      <a:r>
                        <a:rPr lang="en-US" sz="1600" dirty="0">
                          <a:solidFill>
                            <a:srgbClr val="0000CC"/>
                          </a:solidFill>
                          <a:latin typeface="Arial" pitchFamily="34" charset="0"/>
                          <a:ea typeface="Times New Roman"/>
                          <a:cs typeface="Arial" pitchFamily="34" charset="0"/>
                        </a:rPr>
                        <a:t>Indirect PO/PSO Attainment</a:t>
                      </a:r>
                      <a:r>
                        <a:rPr lang="en-US" sz="1600" dirty="0">
                          <a:solidFill>
                            <a:srgbClr val="333333"/>
                          </a:solidFill>
                          <a:latin typeface="Arial" pitchFamily="34" charset="0"/>
                          <a:ea typeface="Times New Roman"/>
                          <a:cs typeface="Arial" pitchFamily="34" charset="0"/>
                        </a:rPr>
                        <a:t> </a:t>
                      </a:r>
                      <a:r>
                        <a:rPr lang="en-US" sz="1600" dirty="0" smtClean="0">
                          <a:solidFill>
                            <a:srgbClr val="333333"/>
                          </a:solidFill>
                          <a:latin typeface="Arial" pitchFamily="34" charset="0"/>
                          <a:ea typeface="Times New Roman"/>
                          <a:cs typeface="Arial" pitchFamily="34" charset="0"/>
                        </a:rPr>
                        <a:t> = </a:t>
                      </a:r>
                    </a:p>
                    <a:p>
                      <a:pPr marL="0" indent="0">
                        <a:spcAft>
                          <a:spcPts val="0"/>
                        </a:spcAft>
                        <a:tabLst>
                          <a:tab pos="95250" algn="l"/>
                        </a:tabLst>
                      </a:pPr>
                      <a:r>
                        <a:rPr lang="en-US" sz="1600" dirty="0" smtClean="0">
                          <a:solidFill>
                            <a:schemeClr val="tx1"/>
                          </a:solidFill>
                          <a:latin typeface="Arial" pitchFamily="34" charset="0"/>
                          <a:ea typeface="Times New Roman"/>
                          <a:cs typeface="Arial" pitchFamily="34" charset="0"/>
                        </a:rPr>
                        <a:t>70</a:t>
                      </a:r>
                      <a:r>
                        <a:rPr lang="en-US" sz="1600" dirty="0">
                          <a:solidFill>
                            <a:schemeClr val="tx1"/>
                          </a:solidFill>
                          <a:latin typeface="Arial" pitchFamily="34" charset="0"/>
                          <a:ea typeface="Times New Roman"/>
                          <a:cs typeface="Arial" pitchFamily="34" charset="0"/>
                        </a:rPr>
                        <a:t>% of attainment from Student’s Exit Survey + 20% of attainment from Alumni Survey + 10% of attainment from </a:t>
                      </a:r>
                      <a:r>
                        <a:rPr lang="en-US" sz="1600" dirty="0" smtClean="0">
                          <a:solidFill>
                            <a:schemeClr val="tx1"/>
                          </a:solidFill>
                          <a:latin typeface="Arial" pitchFamily="34" charset="0"/>
                          <a:ea typeface="Times New Roman"/>
                          <a:cs typeface="Arial" pitchFamily="34" charset="0"/>
                        </a:rPr>
                        <a:t>Employer </a:t>
                      </a:r>
                      <a:r>
                        <a:rPr lang="en-US" sz="1600" dirty="0">
                          <a:solidFill>
                            <a:schemeClr val="tx1"/>
                          </a:solidFill>
                          <a:latin typeface="Arial" pitchFamily="34" charset="0"/>
                          <a:ea typeface="Times New Roman"/>
                          <a:cs typeface="Arial" pitchFamily="34" charset="0"/>
                        </a:rPr>
                        <a:t>Survey.</a:t>
                      </a:r>
                    </a:p>
                  </a:txBody>
                  <a:tcPr marL="60926" marR="60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14290"/>
            <a:ext cx="4621778" cy="369332"/>
          </a:xfrm>
          <a:prstGeom prst="rect">
            <a:avLst/>
          </a:prstGeom>
        </p:spPr>
        <p:txBody>
          <a:bodyPr wrap="none">
            <a:spAutoFit/>
          </a:bodyPr>
          <a:lstStyle/>
          <a:p>
            <a:r>
              <a:rPr lang="en-IN" b="1" dirty="0" smtClean="0">
                <a:solidFill>
                  <a:srgbClr val="0000CC"/>
                </a:solidFill>
                <a:latin typeface="Arial" pitchFamily="34" charset="0"/>
                <a:cs typeface="Arial" pitchFamily="34" charset="0"/>
              </a:rPr>
              <a:t>Results of evaluation of each PO &amp; PSO </a:t>
            </a:r>
            <a:endParaRPr lang="en-US" dirty="0">
              <a:solidFill>
                <a:srgbClr val="0000CC"/>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85720" y="785794"/>
          <a:ext cx="8429684" cy="1231083"/>
        </p:xfrm>
        <a:graphic>
          <a:graphicData uri="http://schemas.openxmlformats.org/drawingml/2006/table">
            <a:tbl>
              <a:tblPr/>
              <a:tblGrid>
                <a:gridCol w="1785950"/>
                <a:gridCol w="500066"/>
                <a:gridCol w="571504"/>
                <a:gridCol w="642942"/>
                <a:gridCol w="500066"/>
                <a:gridCol w="500066"/>
                <a:gridCol w="500066"/>
                <a:gridCol w="500066"/>
                <a:gridCol w="500066"/>
                <a:gridCol w="571504"/>
                <a:gridCol w="714380"/>
                <a:gridCol w="500066"/>
                <a:gridCol w="642942"/>
              </a:tblGrid>
              <a:tr h="285752">
                <a:tc gridSpan="13">
                  <a:txBody>
                    <a:bodyPr/>
                    <a:lstStyle/>
                    <a:p>
                      <a:pPr algn="ctr" fontAlgn="ctr"/>
                      <a:r>
                        <a:rPr lang="en-US" sz="1400" b="1" i="0" u="none" strike="noStrike" dirty="0" smtClean="0">
                          <a:solidFill>
                            <a:srgbClr val="000000"/>
                          </a:solidFill>
                          <a:latin typeface="Arial" pitchFamily="34" charset="0"/>
                          <a:cs typeface="Arial" pitchFamily="34" charset="0"/>
                        </a:rPr>
                        <a:t>Batch 2015-2019 </a:t>
                      </a: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pPr algn="ctr" fontAlgn="ctr"/>
                      <a:endParaRPr lang="en-US" sz="1400" b="1" i="0" u="none" strike="noStrike" dirty="0">
                        <a:solidFill>
                          <a:srgbClr val="000000"/>
                        </a:solidFill>
                        <a:latin typeface="Arial" pitchFamily="34" charset="0"/>
                        <a:cs typeface="Arial" pitchFamily="34" charset="0"/>
                      </a:endParaRP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135668">
                <a:tc>
                  <a:txBody>
                    <a:bodyPr/>
                    <a:lstStyle/>
                    <a:p>
                      <a:pPr algn="ctr" fontAlgn="ctr"/>
                      <a:r>
                        <a:rPr lang="en-US" sz="1400" b="1" i="0" u="none" strike="noStrike" dirty="0">
                          <a:solidFill>
                            <a:srgbClr val="000000"/>
                          </a:solidFill>
                          <a:latin typeface="Arial" pitchFamily="34" charset="0"/>
                          <a:cs typeface="Arial" pitchFamily="34" charset="0"/>
                        </a:rPr>
                        <a:t>Course</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latin typeface="Arial" pitchFamily="34" charset="0"/>
                          <a:cs typeface="Arial" pitchFamily="34" charset="0"/>
                        </a:rPr>
                        <a:t>PO1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PO4</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PO5</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latin typeface="Arial" pitchFamily="34" charset="0"/>
                          <a:cs typeface="Arial" pitchFamily="34" charset="0"/>
                        </a:rPr>
                        <a:t>PO6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PO8</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PO9</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PO10</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PO11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PO12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142451">
                <a:tc>
                  <a:txBody>
                    <a:bodyPr/>
                    <a:lstStyle/>
                    <a:p>
                      <a:pPr algn="l" fontAlgn="ctr"/>
                      <a:r>
                        <a:rPr lang="en-US" sz="1400" b="1" i="0" u="none" strike="noStrike" dirty="0" smtClean="0">
                          <a:solidFill>
                            <a:srgbClr val="000000"/>
                          </a:solidFill>
                          <a:latin typeface="Arial" pitchFamily="34" charset="0"/>
                          <a:cs typeface="Arial" pitchFamily="34" charset="0"/>
                        </a:rPr>
                        <a:t> Direct </a:t>
                      </a:r>
                      <a:r>
                        <a:rPr lang="en-US" sz="1400" b="1" i="0" u="none" strike="noStrike" dirty="0">
                          <a:solidFill>
                            <a:srgbClr val="000000"/>
                          </a:solidFill>
                          <a:latin typeface="Arial" pitchFamily="34" charset="0"/>
                          <a:cs typeface="Arial" pitchFamily="34" charset="0"/>
                        </a:rPr>
                        <a:t>Attainment</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1.7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1.43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1.49</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1.37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1.32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1.11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1.06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1.37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1.17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1.11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1.23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1.24</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902">
                <a:tc>
                  <a:txBody>
                    <a:bodyPr/>
                    <a:lstStyle/>
                    <a:p>
                      <a:pPr algn="l" fontAlgn="ctr"/>
                      <a:r>
                        <a:rPr lang="en-US" sz="1400" b="1" i="0" u="none" strike="noStrike" dirty="0" smtClean="0">
                          <a:solidFill>
                            <a:srgbClr val="000000"/>
                          </a:solidFill>
                          <a:latin typeface="Arial" pitchFamily="34" charset="0"/>
                          <a:cs typeface="Arial" pitchFamily="34" charset="0"/>
                        </a:rPr>
                        <a:t> Indirect </a:t>
                      </a:r>
                      <a:r>
                        <a:rPr lang="en-US" sz="1400" b="1" i="0" u="none" strike="noStrike" dirty="0">
                          <a:solidFill>
                            <a:srgbClr val="000000"/>
                          </a:solidFill>
                          <a:latin typeface="Arial" pitchFamily="34" charset="0"/>
                          <a:cs typeface="Arial" pitchFamily="34" charset="0"/>
                        </a:rPr>
                        <a:t>Attainment</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2.885</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2.793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2.535</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2.621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2.493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2.809</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2.886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2.916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2.42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2.61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2.871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2.86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451">
                <a:tc>
                  <a:txBody>
                    <a:bodyPr/>
                    <a:lstStyle/>
                    <a:p>
                      <a:pPr algn="l" fontAlgn="ctr"/>
                      <a:r>
                        <a:rPr lang="en-US" sz="1400" b="1" i="0" u="none" strike="noStrike" dirty="0" smtClean="0">
                          <a:solidFill>
                            <a:srgbClr val="000000"/>
                          </a:solidFill>
                          <a:latin typeface="Arial" pitchFamily="34" charset="0"/>
                          <a:cs typeface="Arial" pitchFamily="34" charset="0"/>
                        </a:rPr>
                        <a:t> Total </a:t>
                      </a:r>
                      <a:r>
                        <a:rPr lang="en-US" sz="1400" b="1" i="0" u="none" strike="noStrike" dirty="0">
                          <a:solidFill>
                            <a:srgbClr val="000000"/>
                          </a:solidFill>
                          <a:latin typeface="Arial" pitchFamily="34" charset="0"/>
                          <a:cs typeface="Arial" pitchFamily="34" charset="0"/>
                        </a:rPr>
                        <a:t>Attainment</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1.94</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1.7</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1.62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1.55</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1.45</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1.43</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1.68</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1.42</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1.41</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1.56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1.56</a:t>
                      </a:r>
                    </a:p>
                  </a:txBody>
                  <a:tcPr marL="6783" marR="6783" marT="6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4" name="Table 3"/>
          <p:cNvGraphicFramePr>
            <a:graphicFrameLocks noGrp="1"/>
          </p:cNvGraphicFramePr>
          <p:nvPr/>
        </p:nvGraphicFramePr>
        <p:xfrm>
          <a:off x="285720" y="2143116"/>
          <a:ext cx="4357718" cy="1188733"/>
        </p:xfrm>
        <a:graphic>
          <a:graphicData uri="http://schemas.openxmlformats.org/drawingml/2006/table">
            <a:tbl>
              <a:tblPr/>
              <a:tblGrid>
                <a:gridCol w="1785950"/>
                <a:gridCol w="928694"/>
                <a:gridCol w="785818"/>
                <a:gridCol w="857256"/>
              </a:tblGrid>
              <a:tr h="2857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pitchFamily="34" charset="0"/>
                          <a:cs typeface="Arial" pitchFamily="34" charset="0"/>
                        </a:rPr>
                        <a:t>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latin typeface="Arial" pitchFamily="34" charset="0"/>
                          <a:cs typeface="Arial" pitchFamily="34" charset="0"/>
                        </a:rPr>
                        <a:t>PSO1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PSO2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a:solidFill>
                            <a:srgbClr val="000000"/>
                          </a:solidFill>
                          <a:latin typeface="Arial" pitchFamily="34" charset="0"/>
                          <a:cs typeface="Arial" pitchFamily="34" charset="0"/>
                        </a:rPr>
                        <a:t>PSO3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77181">
                <a:tc>
                  <a:txBody>
                    <a:bodyPr/>
                    <a:lstStyle/>
                    <a:p>
                      <a:pPr algn="just" fontAlgn="ctr"/>
                      <a:r>
                        <a:rPr lang="en-US" sz="1400" b="1" i="0" u="none" strike="noStrike" dirty="0" smtClean="0">
                          <a:solidFill>
                            <a:srgbClr val="000000"/>
                          </a:solidFill>
                          <a:latin typeface="Arial" pitchFamily="34" charset="0"/>
                          <a:cs typeface="Arial" pitchFamily="34" charset="0"/>
                        </a:rPr>
                        <a:t> Direct </a:t>
                      </a:r>
                      <a:r>
                        <a:rPr lang="en-US" sz="1400" b="1" i="0" u="none" strike="noStrike" dirty="0">
                          <a:solidFill>
                            <a:srgbClr val="000000"/>
                          </a:solidFill>
                          <a:latin typeface="Arial" pitchFamily="34" charset="0"/>
                          <a:cs typeface="Arial" pitchFamily="34" charset="0"/>
                        </a:rPr>
                        <a:t>Attainment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pitchFamily="34" charset="0"/>
                          <a:cs typeface="Arial"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48">
                <a:tc>
                  <a:txBody>
                    <a:bodyPr/>
                    <a:lstStyle/>
                    <a:p>
                      <a:pPr algn="just" fontAlgn="ctr"/>
                      <a:r>
                        <a:rPr lang="en-US" sz="1400" b="1" i="0" u="none" strike="noStrike" dirty="0" smtClean="0">
                          <a:solidFill>
                            <a:srgbClr val="000000"/>
                          </a:solidFill>
                          <a:latin typeface="Arial" pitchFamily="34" charset="0"/>
                          <a:cs typeface="Arial" pitchFamily="34" charset="0"/>
                        </a:rPr>
                        <a:t> Indirect </a:t>
                      </a:r>
                      <a:r>
                        <a:rPr lang="en-US" sz="1400" b="1" i="0" u="none" strike="noStrike" dirty="0">
                          <a:solidFill>
                            <a:srgbClr val="000000"/>
                          </a:solidFill>
                          <a:latin typeface="Arial" pitchFamily="34" charset="0"/>
                          <a:cs typeface="Arial" pitchFamily="34" charset="0"/>
                        </a:rPr>
                        <a:t>Attainment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2.743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pitchFamily="34" charset="0"/>
                          <a:cs typeface="Arial" pitchFamily="34" charset="0"/>
                        </a:rPr>
                        <a:t>2.714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2">
                <a:tc>
                  <a:txBody>
                    <a:bodyPr/>
                    <a:lstStyle/>
                    <a:p>
                      <a:pPr algn="just" fontAlgn="ctr"/>
                      <a:r>
                        <a:rPr lang="en-US" sz="1400" b="1" i="0" u="none" strike="noStrike" dirty="0" smtClean="0">
                          <a:solidFill>
                            <a:srgbClr val="000000"/>
                          </a:solidFill>
                          <a:latin typeface="Arial" pitchFamily="34" charset="0"/>
                          <a:cs typeface="Arial" pitchFamily="34" charset="0"/>
                        </a:rPr>
                        <a:t> Total </a:t>
                      </a:r>
                      <a:r>
                        <a:rPr lang="en-US" sz="1400" b="1" i="0" u="none" strike="noStrike" dirty="0">
                          <a:solidFill>
                            <a:srgbClr val="000000"/>
                          </a:solidFill>
                          <a:latin typeface="Arial" pitchFamily="34" charset="0"/>
                          <a:cs typeface="Arial" pitchFamily="34" charset="0"/>
                        </a:rPr>
                        <a:t>Attainment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dirty="0">
                          <a:solidFill>
                            <a:srgbClr val="000000"/>
                          </a:solidFill>
                          <a:latin typeface="Arial" pitchFamily="34" charset="0"/>
                          <a:cs typeface="Arial"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b="0" i="0" u="none" strike="noStrike" dirty="0">
                          <a:solidFill>
                            <a:srgbClr val="000000"/>
                          </a:solidFill>
                          <a:latin typeface="Arial" pitchFamily="34" charset="0"/>
                          <a:cs typeface="Arial"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Chart 4"/>
          <p:cNvGraphicFramePr/>
          <p:nvPr/>
        </p:nvGraphicFramePr>
        <p:xfrm>
          <a:off x="571472" y="3500438"/>
          <a:ext cx="8001056"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5303388" y="870336"/>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549;p77"/>
          <p:cNvGraphicFramePr/>
          <p:nvPr>
            <p:extLst>
              <p:ext uri="{D42A27DB-BD31-4B8C-83A1-F6EECF244321}">
                <p14:modId xmlns="" xmlns:p14="http://schemas.microsoft.com/office/powerpoint/2010/main" val="2710370284"/>
              </p:ext>
            </p:extLst>
          </p:nvPr>
        </p:nvGraphicFramePr>
        <p:xfrm>
          <a:off x="571472" y="1785926"/>
          <a:ext cx="7786742" cy="3648589"/>
        </p:xfrm>
        <a:graphic>
          <a:graphicData uri="http://schemas.openxmlformats.org/drawingml/2006/table">
            <a:tbl>
              <a:tblPr>
                <a:tableStyleId>{BC89EF96-8CEA-46FF-86C4-4CE0E7609802}</a:tableStyleId>
              </a:tblPr>
              <a:tblGrid>
                <a:gridCol w="4318101">
                  <a:extLst>
                    <a:ext uri="{9D8B030D-6E8A-4147-A177-3AD203B41FA5}">
                      <a16:colId xmlns="" xmlns:a16="http://schemas.microsoft.com/office/drawing/2014/main" val="20000"/>
                    </a:ext>
                  </a:extLst>
                </a:gridCol>
                <a:gridCol w="1132618">
                  <a:extLst>
                    <a:ext uri="{9D8B030D-6E8A-4147-A177-3AD203B41FA5}">
                      <a16:colId xmlns="" xmlns:a16="http://schemas.microsoft.com/office/drawing/2014/main" val="20001"/>
                    </a:ext>
                  </a:extLst>
                </a:gridCol>
                <a:gridCol w="1132617">
                  <a:extLst>
                    <a:ext uri="{9D8B030D-6E8A-4147-A177-3AD203B41FA5}">
                      <a16:colId xmlns="" xmlns:a16="http://schemas.microsoft.com/office/drawing/2014/main" val="20002"/>
                    </a:ext>
                  </a:extLst>
                </a:gridCol>
                <a:gridCol w="1203406">
                  <a:extLst>
                    <a:ext uri="{9D8B030D-6E8A-4147-A177-3AD203B41FA5}">
                      <a16:colId xmlns="" xmlns:a16="http://schemas.microsoft.com/office/drawing/2014/main" val="20003"/>
                    </a:ext>
                  </a:extLst>
                </a:gridCol>
              </a:tblGrid>
              <a:tr h="571504">
                <a:tc>
                  <a:txBody>
                    <a:bodyPr/>
                    <a:lstStyle/>
                    <a:p>
                      <a:pPr marL="0" marR="0" lvl="0" indent="0" algn="ctr" rtl="0">
                        <a:lnSpc>
                          <a:spcPct val="100000"/>
                        </a:lnSpc>
                        <a:spcBef>
                          <a:spcPts val="0"/>
                        </a:spcBef>
                        <a:spcAft>
                          <a:spcPts val="0"/>
                        </a:spcAft>
                        <a:buNone/>
                      </a:pPr>
                      <a:r>
                        <a:rPr lang="en-US" sz="1600" b="1" u="none" strike="noStrike" cap="none" dirty="0">
                          <a:solidFill>
                            <a:schemeClr val="tx1"/>
                          </a:solidFill>
                          <a:latin typeface="Arial" pitchFamily="34" charset="0"/>
                          <a:cs typeface="Arial" pitchFamily="34" charset="0"/>
                        </a:rPr>
                        <a:t>Item</a:t>
                      </a:r>
                      <a:br>
                        <a:rPr lang="en-US" sz="1600" b="1" u="none" strike="noStrike" cap="none" dirty="0">
                          <a:solidFill>
                            <a:schemeClr val="tx1"/>
                          </a:solidFill>
                          <a:latin typeface="Arial" pitchFamily="34" charset="0"/>
                          <a:cs typeface="Arial" pitchFamily="34" charset="0"/>
                        </a:rPr>
                      </a:br>
                      <a:endParaRPr sz="1600" b="1" u="none" strike="noStrike" cap="none" dirty="0">
                        <a:solidFill>
                          <a:schemeClr val="tx1"/>
                        </a:solidFill>
                        <a:latin typeface="Arial" pitchFamily="34" charset="0"/>
                        <a:ea typeface="Times New Roman"/>
                        <a:cs typeface="Arial" pitchFamily="34" charset="0"/>
                        <a:sym typeface="Times New Roman"/>
                      </a:endParaRPr>
                    </a:p>
                  </a:txBody>
                  <a:tcPr marL="62550" marR="62550" marT="0" marB="0" anchor="ctr"/>
                </a:tc>
                <a:tc>
                  <a:txBody>
                    <a:bodyPr/>
                    <a:lstStyle/>
                    <a:p>
                      <a:pPr algn="ctr">
                        <a:lnSpc>
                          <a:spcPct val="100000"/>
                        </a:lnSpc>
                        <a:spcAft>
                          <a:spcPts val="0"/>
                        </a:spcAft>
                      </a:pPr>
                      <a:r>
                        <a:rPr lang="en-IN" sz="1600" b="1" dirty="0">
                          <a:solidFill>
                            <a:schemeClr val="tx1"/>
                          </a:solidFill>
                          <a:latin typeface="Arial" pitchFamily="34" charset="0"/>
                          <a:ea typeface="Calibri"/>
                          <a:cs typeface="Arial" pitchFamily="34" charset="0"/>
                        </a:rPr>
                        <a:t>CAY</a:t>
                      </a:r>
                      <a:endParaRPr lang="en-US" sz="1600" dirty="0">
                        <a:solidFill>
                          <a:schemeClr val="tx1"/>
                        </a:solidFill>
                        <a:latin typeface="Arial" pitchFamily="34" charset="0"/>
                        <a:ea typeface="Calibri"/>
                        <a:cs typeface="Arial" pitchFamily="34" charset="0"/>
                      </a:endParaRPr>
                    </a:p>
                    <a:p>
                      <a:pPr algn="ctr">
                        <a:lnSpc>
                          <a:spcPct val="100000"/>
                        </a:lnSpc>
                        <a:spcAft>
                          <a:spcPts val="0"/>
                        </a:spcAft>
                      </a:pPr>
                      <a:r>
                        <a:rPr lang="en-IN" sz="1600" b="1" dirty="0">
                          <a:solidFill>
                            <a:schemeClr val="tx1"/>
                          </a:solidFill>
                          <a:latin typeface="Arial" pitchFamily="34" charset="0"/>
                          <a:ea typeface="Calibri"/>
                          <a:cs typeface="Arial" pitchFamily="34" charset="0"/>
                        </a:rPr>
                        <a:t>(2019-20)</a:t>
                      </a:r>
                      <a:endParaRPr lang="en-US" sz="1600" dirty="0">
                        <a:solidFill>
                          <a:schemeClr val="tx1"/>
                        </a:solidFill>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IN" sz="1600" b="1" dirty="0">
                          <a:solidFill>
                            <a:schemeClr val="tx1"/>
                          </a:solidFill>
                          <a:latin typeface="Arial" pitchFamily="34" charset="0"/>
                          <a:ea typeface="Calibri"/>
                          <a:cs typeface="Arial" pitchFamily="34" charset="0"/>
                        </a:rPr>
                        <a:t>CAYm1</a:t>
                      </a:r>
                      <a:endParaRPr lang="en-US" sz="1600" dirty="0">
                        <a:solidFill>
                          <a:schemeClr val="tx1"/>
                        </a:solidFill>
                        <a:latin typeface="Arial" pitchFamily="34" charset="0"/>
                        <a:ea typeface="Calibri"/>
                        <a:cs typeface="Arial" pitchFamily="34" charset="0"/>
                      </a:endParaRPr>
                    </a:p>
                    <a:p>
                      <a:pPr algn="ctr">
                        <a:lnSpc>
                          <a:spcPct val="100000"/>
                        </a:lnSpc>
                        <a:spcAft>
                          <a:spcPts val="0"/>
                        </a:spcAft>
                      </a:pPr>
                      <a:r>
                        <a:rPr lang="en-IN" sz="1600" b="1" dirty="0">
                          <a:solidFill>
                            <a:schemeClr val="tx1"/>
                          </a:solidFill>
                          <a:latin typeface="Arial" pitchFamily="34" charset="0"/>
                          <a:ea typeface="Calibri"/>
                          <a:cs typeface="Arial" pitchFamily="34" charset="0"/>
                        </a:rPr>
                        <a:t>(2018-19)</a:t>
                      </a:r>
                      <a:endParaRPr lang="en-US" sz="1600" dirty="0">
                        <a:solidFill>
                          <a:schemeClr val="tx1"/>
                        </a:solidFill>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IN" sz="1600" b="1" dirty="0">
                          <a:solidFill>
                            <a:schemeClr val="tx1"/>
                          </a:solidFill>
                          <a:latin typeface="Arial" pitchFamily="34" charset="0"/>
                          <a:ea typeface="Calibri"/>
                          <a:cs typeface="Arial" pitchFamily="34" charset="0"/>
                        </a:rPr>
                        <a:t>CAYm2</a:t>
                      </a:r>
                      <a:endParaRPr lang="en-US" sz="1600" dirty="0">
                        <a:solidFill>
                          <a:schemeClr val="tx1"/>
                        </a:solidFill>
                        <a:latin typeface="Arial" pitchFamily="34" charset="0"/>
                        <a:ea typeface="Calibri"/>
                        <a:cs typeface="Arial" pitchFamily="34" charset="0"/>
                      </a:endParaRPr>
                    </a:p>
                    <a:p>
                      <a:pPr algn="ctr">
                        <a:lnSpc>
                          <a:spcPct val="100000"/>
                        </a:lnSpc>
                        <a:spcAft>
                          <a:spcPts val="0"/>
                        </a:spcAft>
                      </a:pPr>
                      <a:r>
                        <a:rPr lang="en-IN" sz="1600" b="1" dirty="0">
                          <a:solidFill>
                            <a:schemeClr val="tx1"/>
                          </a:solidFill>
                          <a:latin typeface="Arial" pitchFamily="34" charset="0"/>
                          <a:ea typeface="Calibri"/>
                          <a:cs typeface="Arial" pitchFamily="34" charset="0"/>
                        </a:rPr>
                        <a:t>(2017-18)</a:t>
                      </a:r>
                      <a:endParaRPr lang="en-US" sz="1600" dirty="0">
                        <a:solidFill>
                          <a:schemeClr val="tx1"/>
                        </a:solidFill>
                        <a:latin typeface="Arial" pitchFamily="34" charset="0"/>
                        <a:ea typeface="Calibri"/>
                        <a:cs typeface="Arial" pitchFamily="34" charset="0"/>
                      </a:endParaRPr>
                    </a:p>
                  </a:txBody>
                  <a:tcPr marL="68580" marR="68580" marT="0" marB="0"/>
                </a:tc>
                <a:extLst>
                  <a:ext uri="{0D108BD9-81ED-4DB2-BD59-A6C34878D82A}">
                    <a16:rowId xmlns="" xmlns:a16="http://schemas.microsoft.com/office/drawing/2014/main" val="10000"/>
                  </a:ext>
                </a:extLst>
              </a:tr>
              <a:tr h="281600">
                <a:tc>
                  <a:txBody>
                    <a:bodyPr/>
                    <a:lstStyle/>
                    <a:p>
                      <a:pPr marL="0" marR="0" lvl="0" indent="0" algn="l" rtl="0">
                        <a:lnSpc>
                          <a:spcPct val="150000"/>
                        </a:lnSpc>
                        <a:spcBef>
                          <a:spcPts val="0"/>
                        </a:spcBef>
                        <a:spcAft>
                          <a:spcPts val="0"/>
                        </a:spcAft>
                        <a:buNone/>
                      </a:pPr>
                      <a:r>
                        <a:rPr lang="en-US" sz="1600" u="none" strike="noStrike" cap="none" dirty="0">
                          <a:solidFill>
                            <a:schemeClr val="tx1"/>
                          </a:solidFill>
                          <a:latin typeface="Arial" pitchFamily="34" charset="0"/>
                          <a:cs typeface="Arial" pitchFamily="34" charset="0"/>
                        </a:rPr>
                        <a:t>Sanctioned intake of program </a:t>
                      </a:r>
                      <a:r>
                        <a:rPr lang="en-US" sz="1600" u="none" strike="noStrike" cap="none" dirty="0">
                          <a:solidFill>
                            <a:srgbClr val="0000CC"/>
                          </a:solidFill>
                          <a:latin typeface="Arial" pitchFamily="34" charset="0"/>
                          <a:cs typeface="Arial" pitchFamily="34" charset="0"/>
                        </a:rPr>
                        <a:t>(N)</a:t>
                      </a:r>
                      <a:endParaRPr sz="1600" b="1" u="none" strike="noStrike" cap="none">
                        <a:solidFill>
                          <a:srgbClr val="0000CC"/>
                        </a:solidFill>
                        <a:latin typeface="Arial" pitchFamily="34" charset="0"/>
                        <a:ea typeface="Times New Roman"/>
                        <a:cs typeface="Arial" pitchFamily="34" charset="0"/>
                        <a:sym typeface="Times New Roman"/>
                      </a:endParaRPr>
                    </a:p>
                  </a:txBody>
                  <a:tcPr marL="62550" marR="6255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60</a:t>
                      </a:r>
                      <a:endParaRPr lang="en-US" sz="160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60</a:t>
                      </a:r>
                      <a:endParaRPr lang="en-US" sz="160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120</a:t>
                      </a:r>
                      <a:endParaRPr lang="en-US" sz="1600" dirty="0">
                        <a:solidFill>
                          <a:schemeClr val="tx1"/>
                        </a:solidFill>
                        <a:latin typeface="Arial" pitchFamily="34" charset="0"/>
                        <a:ea typeface="Calibri"/>
                        <a:cs typeface="Arial" pitchFamily="34" charset="0"/>
                      </a:endParaRPr>
                    </a:p>
                  </a:txBody>
                  <a:tcPr marL="68580" marR="68580" marT="0" marB="0" anchor="ctr"/>
                </a:tc>
                <a:extLst>
                  <a:ext uri="{0D108BD9-81ED-4DB2-BD59-A6C34878D82A}">
                    <a16:rowId xmlns="" xmlns:a16="http://schemas.microsoft.com/office/drawing/2014/main" val="10001"/>
                  </a:ext>
                </a:extLst>
              </a:tr>
              <a:tr h="1036950">
                <a:tc>
                  <a:txBody>
                    <a:bodyPr/>
                    <a:lstStyle/>
                    <a:p>
                      <a:pPr marL="0" marR="0" lvl="0" indent="0" algn="just" rtl="0">
                        <a:lnSpc>
                          <a:spcPct val="150000"/>
                        </a:lnSpc>
                        <a:spcBef>
                          <a:spcPts val="0"/>
                        </a:spcBef>
                        <a:spcAft>
                          <a:spcPts val="0"/>
                        </a:spcAft>
                        <a:buNone/>
                      </a:pPr>
                      <a:r>
                        <a:rPr lang="en-US" sz="1600" u="none" strike="noStrike" cap="none" dirty="0">
                          <a:solidFill>
                            <a:schemeClr val="tx1"/>
                          </a:solidFill>
                          <a:latin typeface="Arial" pitchFamily="34" charset="0"/>
                          <a:cs typeface="Arial" pitchFamily="34" charset="0"/>
                        </a:rPr>
                        <a:t>Total number of </a:t>
                      </a:r>
                      <a:r>
                        <a:rPr lang="en-US" sz="1600" u="none" strike="noStrike" cap="none" dirty="0">
                          <a:solidFill>
                            <a:srgbClr val="0000CC"/>
                          </a:solidFill>
                          <a:latin typeface="Arial" pitchFamily="34" charset="0"/>
                          <a:cs typeface="Arial" pitchFamily="34" charset="0"/>
                        </a:rPr>
                        <a:t>students admitted </a:t>
                      </a:r>
                      <a:r>
                        <a:rPr lang="en-US" sz="1600" u="none" strike="noStrike" cap="none" dirty="0">
                          <a:solidFill>
                            <a:schemeClr val="tx1"/>
                          </a:solidFill>
                          <a:latin typeface="Arial" pitchFamily="34" charset="0"/>
                          <a:cs typeface="Arial" pitchFamily="34" charset="0"/>
                        </a:rPr>
                        <a:t>in first year minus number of students migrated to other programs/institutions plus no. of students migrated to this program </a:t>
                      </a:r>
                      <a:r>
                        <a:rPr lang="en-US" sz="1600" u="none" strike="noStrike" cap="none" dirty="0">
                          <a:solidFill>
                            <a:srgbClr val="0000CC"/>
                          </a:solidFill>
                          <a:latin typeface="Arial" pitchFamily="34" charset="0"/>
                          <a:cs typeface="Arial" pitchFamily="34" charset="0"/>
                        </a:rPr>
                        <a:t>(N1)</a:t>
                      </a:r>
                      <a:endParaRPr sz="1600" b="1" u="none" strike="noStrike" cap="none" dirty="0">
                        <a:solidFill>
                          <a:srgbClr val="0000CC"/>
                        </a:solidFill>
                        <a:latin typeface="Arial" pitchFamily="34" charset="0"/>
                        <a:ea typeface="Times New Roman"/>
                        <a:cs typeface="Arial" pitchFamily="34" charset="0"/>
                        <a:sym typeface="Times New Roman"/>
                      </a:endParaRPr>
                    </a:p>
                  </a:txBody>
                  <a:tcPr marL="62550" marR="6255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34</a:t>
                      </a:r>
                      <a:endParaRPr lang="en-US" sz="160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39</a:t>
                      </a:r>
                      <a:endParaRPr lang="en-US" sz="160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50000"/>
                        </a:lnSpc>
                        <a:spcAft>
                          <a:spcPts val="0"/>
                        </a:spcAft>
                      </a:pPr>
                      <a:r>
                        <a:rPr lang="en-IN" sz="1600" dirty="0">
                          <a:solidFill>
                            <a:schemeClr val="tx1"/>
                          </a:solidFill>
                          <a:latin typeface="Arial" pitchFamily="34" charset="0"/>
                          <a:ea typeface="Calibri"/>
                          <a:cs typeface="Arial" pitchFamily="34" charset="0"/>
                        </a:rPr>
                        <a:t>62</a:t>
                      </a:r>
                      <a:endParaRPr lang="en-US" sz="1600" dirty="0">
                        <a:solidFill>
                          <a:schemeClr val="tx1"/>
                        </a:solidFill>
                        <a:latin typeface="Arial" pitchFamily="34" charset="0"/>
                        <a:ea typeface="Calibri"/>
                        <a:cs typeface="Arial" pitchFamily="34" charset="0"/>
                      </a:endParaRPr>
                    </a:p>
                  </a:txBody>
                  <a:tcPr marL="68580" marR="68580" marT="0" marB="0" anchor="ctr"/>
                </a:tc>
                <a:extLst>
                  <a:ext uri="{0D108BD9-81ED-4DB2-BD59-A6C34878D82A}">
                    <a16:rowId xmlns="" xmlns:a16="http://schemas.microsoft.com/office/drawing/2014/main" val="10002"/>
                  </a:ext>
                </a:extLst>
              </a:tr>
              <a:tr h="374625">
                <a:tc>
                  <a:txBody>
                    <a:bodyPr/>
                    <a:lstStyle/>
                    <a:p>
                      <a:pPr marL="0" marR="0" lvl="0" indent="0" algn="l" rtl="0">
                        <a:lnSpc>
                          <a:spcPct val="150000"/>
                        </a:lnSpc>
                        <a:spcBef>
                          <a:spcPts val="0"/>
                        </a:spcBef>
                        <a:spcAft>
                          <a:spcPts val="0"/>
                        </a:spcAft>
                        <a:buNone/>
                      </a:pPr>
                      <a:r>
                        <a:rPr lang="en-US" sz="1600" u="none" strike="noStrike" cap="none" dirty="0">
                          <a:solidFill>
                            <a:schemeClr val="tx1"/>
                          </a:solidFill>
                          <a:latin typeface="Arial" pitchFamily="34" charset="0"/>
                          <a:cs typeface="Arial" pitchFamily="34" charset="0"/>
                        </a:rPr>
                        <a:t>Enrolment Ratio = </a:t>
                      </a:r>
                      <a:r>
                        <a:rPr lang="en-US" sz="1600" u="none" strike="noStrike" cap="none" dirty="0">
                          <a:solidFill>
                            <a:srgbClr val="0000CC"/>
                          </a:solidFill>
                          <a:latin typeface="Arial" pitchFamily="34" charset="0"/>
                          <a:cs typeface="Arial" pitchFamily="34" charset="0"/>
                        </a:rPr>
                        <a:t>(N1/N)*100</a:t>
                      </a:r>
                      <a:endParaRPr sz="1600" b="1" u="none" strike="noStrike" cap="none" dirty="0">
                        <a:solidFill>
                          <a:srgbClr val="0000CC"/>
                        </a:solidFill>
                        <a:latin typeface="Arial" pitchFamily="34" charset="0"/>
                        <a:ea typeface="Times New Roman"/>
                        <a:cs typeface="Arial" pitchFamily="34" charset="0"/>
                        <a:sym typeface="Times New Roman"/>
                      </a:endParaRPr>
                    </a:p>
                  </a:txBody>
                  <a:tcPr marL="62550" marR="62550" marT="0" marB="0" anchor="ctr"/>
                </a:tc>
                <a:tc>
                  <a:txBody>
                    <a:bodyPr/>
                    <a:lstStyle/>
                    <a:p>
                      <a:pPr marL="0" marR="0" lvl="0" indent="0" algn="ctr" rtl="0">
                        <a:lnSpc>
                          <a:spcPct val="150000"/>
                        </a:lnSpc>
                        <a:spcBef>
                          <a:spcPts val="0"/>
                        </a:spcBef>
                        <a:spcAft>
                          <a:spcPts val="0"/>
                        </a:spcAft>
                        <a:buNone/>
                      </a:pPr>
                      <a:r>
                        <a:rPr lang="en-US" sz="1600" kern="1200" dirty="0" smtClean="0">
                          <a:solidFill>
                            <a:schemeClr val="tx1"/>
                          </a:solidFill>
                          <a:latin typeface="Arial" pitchFamily="34" charset="0"/>
                          <a:ea typeface="+mn-ea"/>
                          <a:cs typeface="Arial" pitchFamily="34" charset="0"/>
                        </a:rPr>
                        <a:t>56.67</a:t>
                      </a:r>
                      <a:endParaRPr sz="1600" b="1" u="none" strike="noStrike" cap="none">
                        <a:solidFill>
                          <a:schemeClr val="tx1"/>
                        </a:solidFill>
                        <a:latin typeface="Arial" pitchFamily="34" charset="0"/>
                        <a:ea typeface="Times New Roman"/>
                        <a:cs typeface="Arial" pitchFamily="34" charset="0"/>
                        <a:sym typeface="Times New Roman"/>
                      </a:endParaRPr>
                    </a:p>
                  </a:txBody>
                  <a:tcPr marL="62550" marR="62550" marT="0" marB="0" anchor="ctr"/>
                </a:tc>
                <a:tc>
                  <a:txBody>
                    <a:bodyPr/>
                    <a:lstStyle/>
                    <a:p>
                      <a:pPr marL="0" marR="0" lvl="0" indent="0" algn="ctr" rtl="0">
                        <a:lnSpc>
                          <a:spcPct val="150000"/>
                        </a:lnSpc>
                        <a:spcBef>
                          <a:spcPts val="0"/>
                        </a:spcBef>
                        <a:spcAft>
                          <a:spcPts val="0"/>
                        </a:spcAft>
                        <a:buNone/>
                      </a:pPr>
                      <a:r>
                        <a:rPr lang="en-US" sz="1600" kern="1200" dirty="0" smtClean="0">
                          <a:solidFill>
                            <a:schemeClr val="tx1"/>
                          </a:solidFill>
                          <a:latin typeface="Arial" pitchFamily="34" charset="0"/>
                          <a:ea typeface="+mn-ea"/>
                          <a:cs typeface="Arial" pitchFamily="34" charset="0"/>
                        </a:rPr>
                        <a:t>65.00</a:t>
                      </a:r>
                      <a:endParaRPr sz="1600" b="1" u="none" strike="noStrike" cap="none">
                        <a:solidFill>
                          <a:schemeClr val="tx1"/>
                        </a:solidFill>
                        <a:latin typeface="Arial" pitchFamily="34" charset="0"/>
                        <a:ea typeface="Times New Roman"/>
                        <a:cs typeface="Arial" pitchFamily="34" charset="0"/>
                        <a:sym typeface="Times New Roman"/>
                      </a:endParaRPr>
                    </a:p>
                  </a:txBody>
                  <a:tcPr marL="62550" marR="62550" marT="0" marB="0" anchor="ctr"/>
                </a:tc>
                <a:tc>
                  <a:txBody>
                    <a:bodyPr/>
                    <a:lstStyle/>
                    <a:p>
                      <a:pPr marL="0" marR="0" lvl="0" indent="0" algn="ctr" rtl="0">
                        <a:lnSpc>
                          <a:spcPct val="150000"/>
                        </a:lnSpc>
                        <a:spcBef>
                          <a:spcPts val="0"/>
                        </a:spcBef>
                        <a:spcAft>
                          <a:spcPts val="0"/>
                        </a:spcAft>
                        <a:buNone/>
                      </a:pPr>
                      <a:r>
                        <a:rPr lang="en-US" sz="1600" kern="1200" dirty="0" smtClean="0">
                          <a:solidFill>
                            <a:schemeClr val="tx1"/>
                          </a:solidFill>
                          <a:latin typeface="Arial" pitchFamily="34" charset="0"/>
                          <a:ea typeface="+mn-ea"/>
                          <a:cs typeface="Arial" pitchFamily="34" charset="0"/>
                        </a:rPr>
                        <a:t>51.67</a:t>
                      </a:r>
                      <a:endParaRPr sz="1600" b="1" u="none" strike="noStrike" cap="none">
                        <a:solidFill>
                          <a:schemeClr val="tx1"/>
                        </a:solidFill>
                        <a:latin typeface="Arial" pitchFamily="34" charset="0"/>
                        <a:ea typeface="Times New Roman"/>
                        <a:cs typeface="Arial" pitchFamily="34" charset="0"/>
                        <a:sym typeface="Times New Roman"/>
                      </a:endParaRPr>
                    </a:p>
                  </a:txBody>
                  <a:tcPr marL="62550" marR="62550" marT="0" marB="0" anchor="ctr"/>
                </a:tc>
                <a:extLst>
                  <a:ext uri="{0D108BD9-81ED-4DB2-BD59-A6C34878D82A}">
                    <a16:rowId xmlns="" xmlns:a16="http://schemas.microsoft.com/office/drawing/2014/main" val="10003"/>
                  </a:ext>
                </a:extLst>
              </a:tr>
              <a:tr h="507900">
                <a:tc>
                  <a:txBody>
                    <a:bodyPr/>
                    <a:lstStyle/>
                    <a:p>
                      <a:pPr marL="0" marR="0" lvl="0" indent="0" algn="l" rtl="0">
                        <a:lnSpc>
                          <a:spcPct val="150000"/>
                        </a:lnSpc>
                        <a:spcBef>
                          <a:spcPts val="0"/>
                        </a:spcBef>
                        <a:spcAft>
                          <a:spcPts val="0"/>
                        </a:spcAft>
                        <a:buNone/>
                      </a:pPr>
                      <a:r>
                        <a:rPr lang="en-US" sz="1600" b="1" u="none" strike="noStrike" cap="none" dirty="0">
                          <a:solidFill>
                            <a:schemeClr val="tx1"/>
                          </a:solidFill>
                          <a:latin typeface="Arial" pitchFamily="34" charset="0"/>
                          <a:cs typeface="Arial" pitchFamily="34" charset="0"/>
                        </a:rPr>
                        <a:t>Average Enrolment Ratio</a:t>
                      </a:r>
                      <a:endParaRPr sz="1600" b="1" u="none" strike="noStrike" cap="none" dirty="0">
                        <a:solidFill>
                          <a:schemeClr val="tx1"/>
                        </a:solidFill>
                        <a:latin typeface="Arial" pitchFamily="34" charset="0"/>
                        <a:ea typeface="Times New Roman"/>
                        <a:cs typeface="Arial" pitchFamily="34" charset="0"/>
                        <a:sym typeface="Times New Roman"/>
                      </a:endParaRPr>
                    </a:p>
                  </a:txBody>
                  <a:tcPr marL="62550" marR="62550" marT="0" marB="0" anchor="ctr"/>
                </a:tc>
                <a:tc gridSpan="3">
                  <a:txBody>
                    <a:bodyPr/>
                    <a:lstStyle/>
                    <a:p>
                      <a:pPr marL="0" marR="0" lvl="0" indent="0" algn="ctr" rtl="0">
                        <a:lnSpc>
                          <a:spcPct val="150000"/>
                        </a:lnSpc>
                        <a:spcBef>
                          <a:spcPts val="0"/>
                        </a:spcBef>
                        <a:spcAft>
                          <a:spcPts val="0"/>
                        </a:spcAft>
                        <a:buNone/>
                      </a:pPr>
                      <a:r>
                        <a:rPr lang="en-US" sz="1600" b="1" kern="1200" dirty="0" smtClean="0">
                          <a:solidFill>
                            <a:schemeClr val="tx1"/>
                          </a:solidFill>
                          <a:latin typeface="Arial" pitchFamily="34" charset="0"/>
                          <a:ea typeface="+mn-ea"/>
                          <a:cs typeface="Arial" pitchFamily="34" charset="0"/>
                        </a:rPr>
                        <a:t>57.78</a:t>
                      </a:r>
                      <a:endParaRPr sz="1600" b="1" u="none" strike="noStrike" cap="none" dirty="0">
                        <a:solidFill>
                          <a:schemeClr val="tx1"/>
                        </a:solidFill>
                        <a:latin typeface="Arial" pitchFamily="34" charset="0"/>
                        <a:ea typeface="Times New Roman"/>
                        <a:cs typeface="Arial" pitchFamily="34" charset="0"/>
                        <a:sym typeface="Times New Roman"/>
                      </a:endParaRPr>
                    </a:p>
                  </a:txBody>
                  <a:tcPr marL="62550" marR="6255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81600">
                <a:tc>
                  <a:txBody>
                    <a:bodyPr/>
                    <a:lstStyle/>
                    <a:p>
                      <a:pPr marL="0" marR="0" lvl="0" indent="0" algn="l" rtl="0">
                        <a:lnSpc>
                          <a:spcPct val="150000"/>
                        </a:lnSpc>
                        <a:spcBef>
                          <a:spcPts val="0"/>
                        </a:spcBef>
                        <a:spcAft>
                          <a:spcPts val="0"/>
                        </a:spcAft>
                        <a:buNone/>
                      </a:pPr>
                      <a:r>
                        <a:rPr lang="en-US" sz="1600" u="none" strike="noStrike" cap="none" dirty="0">
                          <a:solidFill>
                            <a:schemeClr val="tx1"/>
                          </a:solidFill>
                          <a:latin typeface="Arial" pitchFamily="34" charset="0"/>
                          <a:cs typeface="Arial" pitchFamily="34" charset="0"/>
                        </a:rPr>
                        <a:t>Marks</a:t>
                      </a:r>
                      <a:endParaRPr sz="1600" b="1" u="none" strike="noStrike" cap="none" dirty="0">
                        <a:solidFill>
                          <a:schemeClr val="tx1"/>
                        </a:solidFill>
                        <a:latin typeface="Arial" pitchFamily="34" charset="0"/>
                        <a:ea typeface="Times New Roman"/>
                        <a:cs typeface="Arial" pitchFamily="34" charset="0"/>
                        <a:sym typeface="Times New Roman"/>
                      </a:endParaRPr>
                    </a:p>
                  </a:txBody>
                  <a:tcPr marL="62550" marR="62550" marT="0" marB="0" anchor="ctr"/>
                </a:tc>
                <a:tc gridSpan="3">
                  <a:txBody>
                    <a:bodyPr/>
                    <a:lstStyle/>
                    <a:p>
                      <a:pPr marL="0" marR="0" lvl="0" indent="0" algn="ctr" rtl="0">
                        <a:lnSpc>
                          <a:spcPct val="150000"/>
                        </a:lnSpc>
                        <a:spcBef>
                          <a:spcPts val="0"/>
                        </a:spcBef>
                        <a:spcAft>
                          <a:spcPts val="0"/>
                        </a:spcAft>
                        <a:buNone/>
                      </a:pPr>
                      <a:r>
                        <a:rPr lang="en-US" sz="1600" u="none" strike="noStrike" cap="none" dirty="0" smtClean="0">
                          <a:solidFill>
                            <a:schemeClr val="tx1"/>
                          </a:solidFill>
                          <a:latin typeface="Arial" pitchFamily="34" charset="0"/>
                          <a:cs typeface="Arial" pitchFamily="34" charset="0"/>
                        </a:rPr>
                        <a:t>12</a:t>
                      </a:r>
                      <a:endParaRPr sz="1600" b="0" u="none" strike="noStrike" cap="none" dirty="0">
                        <a:solidFill>
                          <a:schemeClr val="tx1"/>
                        </a:solidFill>
                        <a:latin typeface="Arial" pitchFamily="34" charset="0"/>
                        <a:ea typeface="Times New Roman"/>
                        <a:cs typeface="Arial" pitchFamily="34" charset="0"/>
                        <a:sym typeface="Times New Roman"/>
                      </a:endParaRPr>
                    </a:p>
                  </a:txBody>
                  <a:tcPr marL="62550" marR="6255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bl>
          </a:graphicData>
        </a:graphic>
      </p:graphicFrame>
      <p:sp>
        <p:nvSpPr>
          <p:cNvPr id="4" name="Google Shape;548;p77"/>
          <p:cNvSpPr/>
          <p:nvPr/>
        </p:nvSpPr>
        <p:spPr>
          <a:xfrm>
            <a:off x="500034" y="1214422"/>
            <a:ext cx="8296507" cy="369332"/>
          </a:xfrm>
          <a:prstGeom prst="rect">
            <a:avLst/>
          </a:prstGeom>
          <a:noFill/>
          <a:ln>
            <a:noFill/>
          </a:ln>
        </p:spPr>
        <p:txBody>
          <a:bodyPr spcFirstLastPara="1" wrap="square" lIns="91425" tIns="45700" rIns="91425" bIns="45700" anchor="t" anchorCtr="0">
            <a:noAutofit/>
          </a:bodyPr>
          <a:lstStyle/>
          <a:p>
            <a:pPr algn="ctr"/>
            <a:r>
              <a:rPr lang="en-US" b="1" dirty="0">
                <a:solidFill>
                  <a:srgbClr val="0000CC"/>
                </a:solidFill>
                <a:latin typeface="Arial" pitchFamily="34" charset="0"/>
                <a:ea typeface="Times New Roman"/>
                <a:cs typeface="Arial" pitchFamily="34" charset="0"/>
                <a:sym typeface="Times New Roman"/>
              </a:rPr>
              <a:t>Student Enrolment Ratio</a:t>
            </a:r>
            <a:endParaRPr b="1" dirty="0">
              <a:solidFill>
                <a:srgbClr val="0000CC"/>
              </a:solidFill>
              <a:latin typeface="Arial" pitchFamily="34" charset="0"/>
              <a:ea typeface="Times New Roman"/>
              <a:cs typeface="Arial" pitchFamily="34" charset="0"/>
              <a:sym typeface="Times New Roman"/>
            </a:endParaRPr>
          </a:p>
        </p:txBody>
      </p:sp>
      <p:sp>
        <p:nvSpPr>
          <p:cNvPr id="5" name="TextBox 4"/>
          <p:cNvSpPr txBox="1"/>
          <p:nvPr/>
        </p:nvSpPr>
        <p:spPr>
          <a:xfrm>
            <a:off x="642910" y="210901"/>
            <a:ext cx="7820372"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CRITERIA- 4</a:t>
            </a:r>
            <a:endParaRPr lang="en-US" dirty="0">
              <a:latin typeface="Arial" panose="020B0604020202020204" pitchFamily="34" charset="0"/>
              <a:cs typeface="Arial" panose="020B0604020202020204" pitchFamily="34" charset="0"/>
            </a:endParaRPr>
          </a:p>
          <a:p>
            <a:pPr algn="ctr"/>
            <a:r>
              <a:rPr lang="en-US" b="1" dirty="0" smtClean="0">
                <a:latin typeface="Arial" pitchFamily="34" charset="0"/>
                <a:cs typeface="Arial" pitchFamily="34" charset="0"/>
              </a:rPr>
              <a:t>STUDENTS’ PERFORMANCE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28728" y="249214"/>
            <a:ext cx="64294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rgbClr val="0000CC"/>
                </a:solidFill>
                <a:effectLst/>
                <a:latin typeface="Arial" pitchFamily="34" charset="0"/>
                <a:ea typeface="Times New Roman" pitchFamily="18" charset="0"/>
                <a:cs typeface="Arial" pitchFamily="34" charset="0"/>
              </a:rPr>
              <a:t>Department  Achievements</a:t>
            </a:r>
            <a:endParaRPr kumimoji="0" lang="en-US" b="0" i="0" strike="noStrike" cap="none" normalizeH="0" baseline="0" dirty="0" smtClean="0">
              <a:ln>
                <a:noFill/>
              </a:ln>
              <a:solidFill>
                <a:srgbClr val="0000CC"/>
              </a:solidFill>
              <a:effectLst/>
              <a:latin typeface="Arial" pitchFamily="34" charset="0"/>
              <a:cs typeface="Arial" pitchFamily="34" charset="0"/>
            </a:endParaRPr>
          </a:p>
        </p:txBody>
      </p:sp>
      <p:sp>
        <p:nvSpPr>
          <p:cNvPr id="3" name="Rectangle 1"/>
          <p:cNvSpPr>
            <a:spLocks noChangeArrowheads="1"/>
          </p:cNvSpPr>
          <p:nvPr/>
        </p:nvSpPr>
        <p:spPr bwMode="auto">
          <a:xfrm>
            <a:off x="285752" y="697128"/>
            <a:ext cx="850109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algn="just">
              <a:buFont typeface="Arial" pitchFamily="34" charset="0"/>
              <a:buChar char="•"/>
            </a:pPr>
            <a:r>
              <a:rPr lang="en-US" sz="1600" dirty="0" smtClean="0">
                <a:latin typeface="Arial" pitchFamily="34" charset="0"/>
                <a:cs typeface="Arial" pitchFamily="34" charset="0"/>
              </a:rPr>
              <a:t>Organised </a:t>
            </a:r>
            <a:r>
              <a:rPr lang="en-US" sz="1600" b="1" dirty="0" smtClean="0">
                <a:solidFill>
                  <a:srgbClr val="0000CC"/>
                </a:solidFill>
                <a:latin typeface="Arial" pitchFamily="34" charset="0"/>
                <a:cs typeface="Arial" pitchFamily="34" charset="0"/>
              </a:rPr>
              <a:t>one week FDP </a:t>
            </a:r>
            <a:r>
              <a:rPr lang="en-US" sz="1600" dirty="0" smtClean="0">
                <a:latin typeface="Arial" pitchFamily="34" charset="0"/>
                <a:cs typeface="Arial" pitchFamily="34" charset="0"/>
              </a:rPr>
              <a:t>on “Advances in Thermal Science &amp; Technology” sponsored by Dr. APJ AKTU Lucknow for session </a:t>
            </a:r>
            <a:r>
              <a:rPr lang="en-US" sz="1600" dirty="0" smtClean="0">
                <a:solidFill>
                  <a:srgbClr val="C00000"/>
                </a:solidFill>
                <a:latin typeface="Arial" pitchFamily="34" charset="0"/>
                <a:cs typeface="Arial" pitchFamily="34" charset="0"/>
              </a:rPr>
              <a:t>2016-17</a:t>
            </a:r>
            <a:r>
              <a:rPr lang="en-US" sz="1600" dirty="0" smtClean="0">
                <a:latin typeface="Arial" pitchFamily="34" charset="0"/>
                <a:cs typeface="Arial" pitchFamily="34" charset="0"/>
              </a:rPr>
              <a:t>.</a:t>
            </a:r>
          </a:p>
          <a:p>
            <a:pPr marL="177800" indent="-177800" algn="just">
              <a:buFont typeface="Arial" pitchFamily="34" charset="0"/>
              <a:buChar char="•"/>
            </a:pPr>
            <a:endParaRPr lang="en-US" sz="1600" dirty="0" smtClean="0">
              <a:latin typeface="Arial" pitchFamily="34" charset="0"/>
              <a:cs typeface="Arial" pitchFamily="34" charset="0"/>
            </a:endParaRPr>
          </a:p>
          <a:p>
            <a:pPr marL="177800" indent="-177800" algn="just">
              <a:buFont typeface="Arial" pitchFamily="34" charset="0"/>
              <a:buChar char="•"/>
            </a:pPr>
            <a:r>
              <a:rPr lang="en-US" sz="1600" dirty="0" smtClean="0">
                <a:latin typeface="Arial" pitchFamily="34" charset="0"/>
                <a:cs typeface="Arial" pitchFamily="34" charset="0"/>
              </a:rPr>
              <a:t>Organised </a:t>
            </a:r>
            <a:r>
              <a:rPr lang="en-US" sz="1600" b="1" dirty="0" smtClean="0">
                <a:solidFill>
                  <a:srgbClr val="0000CC"/>
                </a:solidFill>
                <a:latin typeface="Arial" pitchFamily="34" charset="0"/>
                <a:cs typeface="Arial" pitchFamily="34" charset="0"/>
              </a:rPr>
              <a:t>one week FDP </a:t>
            </a:r>
            <a:r>
              <a:rPr lang="en-US" sz="1600" dirty="0" smtClean="0">
                <a:latin typeface="Arial" pitchFamily="34" charset="0"/>
                <a:cs typeface="Arial" pitchFamily="34" charset="0"/>
              </a:rPr>
              <a:t>on “Green </a:t>
            </a:r>
            <a:r>
              <a:rPr lang="en-US" sz="1600" dirty="0" err="1" smtClean="0">
                <a:latin typeface="Arial" pitchFamily="34" charset="0"/>
                <a:cs typeface="Arial" pitchFamily="34" charset="0"/>
              </a:rPr>
              <a:t>Tribology</a:t>
            </a:r>
            <a:r>
              <a:rPr lang="en-US" sz="1600" dirty="0" smtClean="0">
                <a:latin typeface="Arial" pitchFamily="34" charset="0"/>
                <a:cs typeface="Arial" pitchFamily="34" charset="0"/>
              </a:rPr>
              <a:t>” sponsored by Dr. APJ AKTU Lucknow for session </a:t>
            </a:r>
            <a:r>
              <a:rPr lang="en-US" sz="1600" dirty="0" smtClean="0">
                <a:solidFill>
                  <a:srgbClr val="C00000"/>
                </a:solidFill>
                <a:latin typeface="Arial" pitchFamily="34" charset="0"/>
                <a:cs typeface="Arial" pitchFamily="34" charset="0"/>
              </a:rPr>
              <a:t>2018-19</a:t>
            </a:r>
            <a:r>
              <a:rPr lang="en-US" sz="1600" dirty="0" smtClean="0">
                <a:latin typeface="Arial" pitchFamily="34" charset="0"/>
                <a:cs typeface="Arial" pitchFamily="34" charset="0"/>
              </a:rPr>
              <a:t>.</a:t>
            </a:r>
          </a:p>
          <a:p>
            <a:pPr marL="177800" indent="-177800" algn="just">
              <a:buFont typeface="Arial" pitchFamily="34" charset="0"/>
              <a:buChar char="•"/>
            </a:pPr>
            <a:endParaRPr lang="en-US" sz="1600" dirty="0" smtClean="0">
              <a:latin typeface="Arial" pitchFamily="34" charset="0"/>
              <a:cs typeface="Arial" pitchFamily="34" charset="0"/>
            </a:endParaRPr>
          </a:p>
          <a:p>
            <a:pPr marL="177800" indent="-177800" algn="just">
              <a:buFont typeface="Arial" pitchFamily="34" charset="0"/>
              <a:buChar char="•"/>
            </a:pPr>
            <a:r>
              <a:rPr lang="en-US" sz="1600" dirty="0" smtClean="0">
                <a:latin typeface="Arial" pitchFamily="34" charset="0"/>
                <a:cs typeface="Arial" pitchFamily="34" charset="0"/>
              </a:rPr>
              <a:t>Organised </a:t>
            </a:r>
            <a:r>
              <a:rPr lang="en-US" sz="1600" b="1" dirty="0" smtClean="0">
                <a:solidFill>
                  <a:srgbClr val="0000CC"/>
                </a:solidFill>
                <a:latin typeface="Arial" pitchFamily="34" charset="0"/>
                <a:cs typeface="Arial" pitchFamily="34" charset="0"/>
              </a:rPr>
              <a:t>two weeks FDP </a:t>
            </a:r>
            <a:r>
              <a:rPr lang="en-US" sz="1600" dirty="0" smtClean="0">
                <a:latin typeface="Arial" pitchFamily="34" charset="0"/>
                <a:cs typeface="Arial" pitchFamily="34" charset="0"/>
              </a:rPr>
              <a:t>on “Emerging Trends in Mechanical Engineering Science &amp; Green Energy” sponsored by AICTE for session </a:t>
            </a:r>
            <a:r>
              <a:rPr lang="en-US" sz="1600" dirty="0" smtClean="0">
                <a:solidFill>
                  <a:srgbClr val="C00000"/>
                </a:solidFill>
                <a:latin typeface="Arial" pitchFamily="34" charset="0"/>
                <a:cs typeface="Arial" pitchFamily="34" charset="0"/>
              </a:rPr>
              <a:t>2019-20</a:t>
            </a:r>
            <a:r>
              <a:rPr lang="en-US" sz="1600" dirty="0" smtClean="0">
                <a:latin typeface="Arial" pitchFamily="34" charset="0"/>
                <a:cs typeface="Arial" pitchFamily="34" charset="0"/>
              </a:rPr>
              <a:t>.</a:t>
            </a:r>
          </a:p>
          <a:p>
            <a:pPr marL="177800" indent="-177800" algn="just">
              <a:buFont typeface="Arial" pitchFamily="34" charset="0"/>
              <a:buChar char="•"/>
            </a:pPr>
            <a:endParaRPr lang="en-US" sz="1600" dirty="0" smtClean="0">
              <a:latin typeface="Arial" pitchFamily="34" charset="0"/>
              <a:cs typeface="Arial" pitchFamily="34" charset="0"/>
            </a:endParaRPr>
          </a:p>
          <a:p>
            <a:pPr marL="177800" lvl="0" indent="-177800" algn="just">
              <a:buFont typeface="Arial" pitchFamily="34" charset="0"/>
              <a:buChar char="•"/>
            </a:pPr>
            <a:r>
              <a:rPr lang="en-US" sz="1600" dirty="0" smtClean="0">
                <a:latin typeface="Arial" pitchFamily="34" charset="0"/>
                <a:ea typeface="Calibri" pitchFamily="34" charset="0"/>
                <a:cs typeface="Arial" pitchFamily="34" charset="0"/>
              </a:rPr>
              <a:t>Received </a:t>
            </a:r>
            <a:r>
              <a:rPr lang="en-US" sz="1600" b="1" dirty="0" smtClean="0">
                <a:solidFill>
                  <a:srgbClr val="0000CC"/>
                </a:solidFill>
                <a:latin typeface="Arial" pitchFamily="34" charset="0"/>
                <a:ea typeface="Calibri" pitchFamily="34" charset="0"/>
                <a:cs typeface="Arial" pitchFamily="34" charset="0"/>
              </a:rPr>
              <a:t>research project grant </a:t>
            </a:r>
            <a:r>
              <a:rPr lang="en-US" sz="1600" dirty="0" smtClean="0">
                <a:latin typeface="Arial" pitchFamily="34" charset="0"/>
                <a:ea typeface="Calibri" pitchFamily="34" charset="0"/>
                <a:cs typeface="Arial" pitchFamily="34" charset="0"/>
              </a:rPr>
              <a:t>of Rs. 4,80,000.00 funded by Dr. AKTU Lucknow under Visvesvaraya Research Promotion Scheme (2017-2018) for 3 years for project  titled “To improve the efficiency of a solar photovoltaic using metallic fins filled with Phase change material” (Status- Completed).</a:t>
            </a:r>
          </a:p>
          <a:p>
            <a:pPr marL="177800" lvl="0" indent="-177800" algn="just">
              <a:buFont typeface="Arial" pitchFamily="34" charset="0"/>
              <a:buChar char="•"/>
            </a:pPr>
            <a:endParaRPr lang="en-US" sz="1600" dirty="0" smtClean="0">
              <a:latin typeface="Arial" pitchFamily="34" charset="0"/>
              <a:ea typeface="Calibri" pitchFamily="34" charset="0"/>
              <a:cs typeface="Arial" pitchFamily="34" charset="0"/>
            </a:endParaRPr>
          </a:p>
          <a:p>
            <a:pPr marL="177800" indent="-177800" algn="just">
              <a:buFont typeface="Arial" pitchFamily="34" charset="0"/>
              <a:buChar char="•"/>
            </a:pPr>
            <a:r>
              <a:rPr lang="en-IN" sz="1600" dirty="0" smtClean="0">
                <a:latin typeface="Arial" pitchFamily="34" charset="0"/>
                <a:cs typeface="Arial" pitchFamily="34" charset="0"/>
              </a:rPr>
              <a:t>Formation of </a:t>
            </a:r>
            <a:r>
              <a:rPr lang="en-IN" sz="1600" b="1" dirty="0" smtClean="0">
                <a:solidFill>
                  <a:srgbClr val="0000CC"/>
                </a:solidFill>
                <a:latin typeface="Arial" pitchFamily="34" charset="0"/>
                <a:cs typeface="Arial" pitchFamily="34" charset="0"/>
              </a:rPr>
              <a:t>student chapter </a:t>
            </a:r>
            <a:r>
              <a:rPr lang="en-IN" sz="1600" dirty="0" smtClean="0">
                <a:latin typeface="Arial" pitchFamily="34" charset="0"/>
                <a:cs typeface="Arial" pitchFamily="34" charset="0"/>
              </a:rPr>
              <a:t>of </a:t>
            </a:r>
            <a:r>
              <a:rPr lang="en-IN" sz="1600" b="1" dirty="0" smtClean="0">
                <a:solidFill>
                  <a:srgbClr val="C00000"/>
                </a:solidFill>
                <a:latin typeface="Arial" pitchFamily="34" charset="0"/>
                <a:cs typeface="Arial" pitchFamily="34" charset="0"/>
              </a:rPr>
              <a:t>Institutions of Mechanical Engineers </a:t>
            </a:r>
            <a:r>
              <a:rPr lang="en-IN" sz="1600" dirty="0" smtClean="0">
                <a:latin typeface="Arial" pitchFamily="34" charset="0"/>
                <a:cs typeface="Arial" pitchFamily="34" charset="0"/>
              </a:rPr>
              <a:t>(ImechE) on 24 Feb 2019. </a:t>
            </a:r>
          </a:p>
          <a:p>
            <a:pPr marL="177800" indent="-177800" algn="just">
              <a:buFont typeface="Arial" pitchFamily="34" charset="0"/>
              <a:buChar char="•"/>
            </a:pPr>
            <a:endParaRPr lang="en-IN" sz="1600" dirty="0" smtClean="0">
              <a:latin typeface="Arial" pitchFamily="34" charset="0"/>
              <a:cs typeface="Arial" pitchFamily="34" charset="0"/>
            </a:endParaRPr>
          </a:p>
          <a:p>
            <a:pPr marL="177800" indent="-177800" algn="just">
              <a:buFont typeface="Arial" pitchFamily="34" charset="0"/>
              <a:buChar char="•"/>
            </a:pPr>
            <a:r>
              <a:rPr lang="en-US" sz="1600" b="1" dirty="0" smtClean="0">
                <a:solidFill>
                  <a:srgbClr val="0000CC"/>
                </a:solidFill>
                <a:latin typeface="Arial" pitchFamily="34" charset="0"/>
                <a:cs typeface="Arial" pitchFamily="34" charset="0"/>
              </a:rPr>
              <a:t>MOUs </a:t>
            </a:r>
            <a:r>
              <a:rPr lang="en-US" sz="1600" dirty="0" smtClean="0">
                <a:latin typeface="Arial" pitchFamily="34" charset="0"/>
                <a:cs typeface="Arial" pitchFamily="34" charset="0"/>
              </a:rPr>
              <a:t>with industries and training organisations: 6</a:t>
            </a:r>
          </a:p>
          <a:p>
            <a:pPr marL="177800" indent="-177800" algn="just">
              <a:buFont typeface="Arial" pitchFamily="34" charset="0"/>
              <a:buChar char="•"/>
            </a:pPr>
            <a:endParaRPr lang="en-US" sz="1600" dirty="0" smtClean="0">
              <a:latin typeface="Arial" pitchFamily="34" charset="0"/>
              <a:cs typeface="Arial" pitchFamily="34" charset="0"/>
            </a:endParaRPr>
          </a:p>
          <a:p>
            <a:pPr marL="177800" lvl="0" indent="-177800" algn="just">
              <a:buFont typeface="Arial" pitchFamily="34" charset="0"/>
              <a:buChar char="•"/>
            </a:pPr>
            <a:r>
              <a:rPr lang="en-IN" sz="1600" dirty="0" smtClean="0">
                <a:latin typeface="Arial" pitchFamily="34" charset="0"/>
                <a:ea typeface="Calibri" pitchFamily="34" charset="0"/>
                <a:cs typeface="Arial" pitchFamily="34" charset="0"/>
              </a:rPr>
              <a:t>Completed AICTE sponsored Research project and three MODROBs</a:t>
            </a:r>
            <a:endParaRPr lang="en-US" sz="1600" dirty="0" smtClean="0">
              <a:latin typeface="Arial" pitchFamily="34" charset="0"/>
              <a:ea typeface="Calibri" pitchFamily="34" charset="0"/>
              <a:cs typeface="Arial" pitchFamily="34" charset="0"/>
            </a:endParaRPr>
          </a:p>
          <a:p>
            <a:pPr marL="177800" indent="-177800" algn="just">
              <a:buFont typeface="Arial" pitchFamily="34" charset="0"/>
              <a:buChar char="•"/>
            </a:pP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80"/>
          <p:cNvSpPr/>
          <p:nvPr/>
        </p:nvSpPr>
        <p:spPr>
          <a:xfrm>
            <a:off x="571472" y="214290"/>
            <a:ext cx="8237034" cy="585825"/>
          </a:xfrm>
          <a:prstGeom prst="rect">
            <a:avLst/>
          </a:prstGeom>
          <a:noFill/>
          <a:ln>
            <a:noFill/>
          </a:ln>
        </p:spPr>
        <p:txBody>
          <a:bodyPr spcFirstLastPara="1" wrap="square" lIns="91425" tIns="45700" rIns="91425" bIns="45700" anchor="t" anchorCtr="0">
            <a:noAutofit/>
          </a:bodyPr>
          <a:lstStyle/>
          <a:p>
            <a:pPr algn="ctr"/>
            <a:r>
              <a:rPr lang="en-US" b="1" dirty="0">
                <a:solidFill>
                  <a:srgbClr val="0000CC"/>
                </a:solidFill>
                <a:latin typeface="Arial" pitchFamily="34" charset="0"/>
                <a:ea typeface="Times New Roman"/>
                <a:cs typeface="Arial" pitchFamily="34" charset="0"/>
                <a:sym typeface="Times New Roman"/>
              </a:rPr>
              <a:t>Success Rate in the Stipulated Period of the Program </a:t>
            </a:r>
          </a:p>
          <a:p>
            <a:pPr algn="ctr"/>
            <a:r>
              <a:rPr lang="en-US" b="1" dirty="0">
                <a:solidFill>
                  <a:srgbClr val="0000CC"/>
                </a:solidFill>
                <a:latin typeface="Arial" pitchFamily="34" charset="0"/>
                <a:ea typeface="Times New Roman"/>
                <a:cs typeface="Arial" pitchFamily="34" charset="0"/>
                <a:sym typeface="Times New Roman"/>
              </a:rPr>
              <a:t>(Without Backlog)</a:t>
            </a:r>
            <a:endParaRPr b="1" dirty="0">
              <a:solidFill>
                <a:srgbClr val="0000CC"/>
              </a:solidFill>
              <a:latin typeface="Arial" pitchFamily="34" charset="0"/>
              <a:ea typeface="Times New Roman"/>
              <a:cs typeface="Arial" pitchFamily="34" charset="0"/>
              <a:sym typeface="Times New Roman"/>
            </a:endParaRPr>
          </a:p>
        </p:txBody>
      </p:sp>
      <p:graphicFrame>
        <p:nvGraphicFramePr>
          <p:cNvPr id="3" name="Table 2"/>
          <p:cNvGraphicFramePr>
            <a:graphicFrameLocks noGrp="1"/>
          </p:cNvGraphicFramePr>
          <p:nvPr/>
        </p:nvGraphicFramePr>
        <p:xfrm>
          <a:off x="285721" y="928670"/>
          <a:ext cx="8572559" cy="4291584"/>
        </p:xfrm>
        <a:graphic>
          <a:graphicData uri="http://schemas.openxmlformats.org/drawingml/2006/table">
            <a:tbl>
              <a:tblPr/>
              <a:tblGrid>
                <a:gridCol w="3357586"/>
                <a:gridCol w="1857387"/>
                <a:gridCol w="1643074"/>
                <a:gridCol w="1714512"/>
              </a:tblGrid>
              <a:tr h="693228">
                <a:tc>
                  <a:txBody>
                    <a:bodyPr/>
                    <a:lstStyle/>
                    <a:p>
                      <a:pPr algn="ctr">
                        <a:lnSpc>
                          <a:spcPct val="115000"/>
                        </a:lnSpc>
                        <a:spcAft>
                          <a:spcPts val="0"/>
                        </a:spcAft>
                      </a:pPr>
                      <a:r>
                        <a:rPr lang="en-IN" sz="1600" b="1" dirty="0">
                          <a:latin typeface="Arial" pitchFamily="34" charset="0"/>
                          <a:ea typeface="Calibri"/>
                          <a:cs typeface="Arial" pitchFamily="34" charset="0"/>
                        </a:rPr>
                        <a:t>Item</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Last Year Graduate</a:t>
                      </a:r>
                      <a:r>
                        <a:rPr lang="en-IN" sz="1600" b="1" dirty="0" smtClean="0">
                          <a:latin typeface="Arial" pitchFamily="34" charset="0"/>
                          <a:ea typeface="Calibri"/>
                          <a:cs typeface="Arial" pitchFamily="34" charset="0"/>
                        </a:rPr>
                        <a:t>, </a:t>
                      </a:r>
                      <a:r>
                        <a:rPr lang="en-IN" sz="1600" b="1" dirty="0">
                          <a:latin typeface="Arial" pitchFamily="34" charset="0"/>
                          <a:ea typeface="Calibri"/>
                          <a:cs typeface="Arial" pitchFamily="34" charset="0"/>
                        </a:rPr>
                        <a:t>LYG (CAY m4)</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(Batch 2015-16)</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Last Year Graduate minus 1, </a:t>
                      </a:r>
                      <a:r>
                        <a:rPr lang="en-IN" sz="1600" b="1" dirty="0" smtClean="0">
                          <a:latin typeface="Arial" pitchFamily="34" charset="0"/>
                          <a:ea typeface="Calibri"/>
                          <a:cs typeface="Arial" pitchFamily="34" charset="0"/>
                        </a:rPr>
                        <a:t>LYGm1</a:t>
                      </a:r>
                    </a:p>
                    <a:p>
                      <a:pPr algn="ctr">
                        <a:lnSpc>
                          <a:spcPct val="115000"/>
                        </a:lnSpc>
                        <a:spcAft>
                          <a:spcPts val="0"/>
                        </a:spcAft>
                      </a:pPr>
                      <a:r>
                        <a:rPr lang="en-IN" sz="1600" b="1" dirty="0" smtClean="0">
                          <a:latin typeface="Arial" pitchFamily="34" charset="0"/>
                          <a:ea typeface="Calibri"/>
                          <a:cs typeface="Arial" pitchFamily="34" charset="0"/>
                        </a:rPr>
                        <a:t> </a:t>
                      </a:r>
                      <a:r>
                        <a:rPr lang="en-IN" sz="1600" b="1" dirty="0">
                          <a:latin typeface="Arial" pitchFamily="34" charset="0"/>
                          <a:ea typeface="Calibri"/>
                          <a:cs typeface="Arial" pitchFamily="34" charset="0"/>
                        </a:rPr>
                        <a:t>(CAY m5)</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(Batch 2014-15)</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Last Year Graduate minus 2</a:t>
                      </a:r>
                      <a:r>
                        <a:rPr lang="en-IN" sz="1600" b="1" dirty="0" smtClean="0">
                          <a:latin typeface="Arial" pitchFamily="34" charset="0"/>
                          <a:ea typeface="Calibri"/>
                          <a:cs typeface="Arial" pitchFamily="34" charset="0"/>
                        </a:rPr>
                        <a:t>,  </a:t>
                      </a:r>
                      <a:r>
                        <a:rPr lang="en-IN" sz="1600" b="1" dirty="0">
                          <a:latin typeface="Arial" pitchFamily="34" charset="0"/>
                          <a:ea typeface="Calibri"/>
                          <a:cs typeface="Arial" pitchFamily="34" charset="0"/>
                        </a:rPr>
                        <a:t>LYGm2 (CAYm6)</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(Batch 2013-14)</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228">
                <a:tc>
                  <a:txBody>
                    <a:bodyPr/>
                    <a:lstStyle/>
                    <a:p>
                      <a:pPr algn="just">
                        <a:lnSpc>
                          <a:spcPct val="115000"/>
                        </a:lnSpc>
                        <a:spcAft>
                          <a:spcPts val="0"/>
                        </a:spcAft>
                      </a:pPr>
                      <a:r>
                        <a:rPr lang="en-IN" sz="1600" dirty="0">
                          <a:latin typeface="Arial" pitchFamily="34" charset="0"/>
                          <a:ea typeface="Calibri"/>
                          <a:cs typeface="Arial" pitchFamily="34" charset="0"/>
                        </a:rPr>
                        <a:t>Number of </a:t>
                      </a:r>
                      <a:r>
                        <a:rPr lang="en-IN" sz="1600" dirty="0">
                          <a:solidFill>
                            <a:srgbClr val="0000CC"/>
                          </a:solidFill>
                          <a:latin typeface="Arial" pitchFamily="34" charset="0"/>
                          <a:ea typeface="Calibri"/>
                          <a:cs typeface="Arial" pitchFamily="34" charset="0"/>
                        </a:rPr>
                        <a:t>students admitted </a:t>
                      </a:r>
                      <a:r>
                        <a:rPr lang="en-IN" sz="1600" dirty="0">
                          <a:latin typeface="Arial" pitchFamily="34" charset="0"/>
                          <a:ea typeface="Calibri"/>
                          <a:cs typeface="Arial" pitchFamily="34" charset="0"/>
                        </a:rPr>
                        <a:t>in the corresponding First </a:t>
                      </a:r>
                      <a:r>
                        <a:rPr lang="en-IN" sz="1600" dirty="0" smtClean="0">
                          <a:latin typeface="Arial" pitchFamily="34" charset="0"/>
                          <a:ea typeface="Calibri"/>
                          <a:cs typeface="Arial" pitchFamily="34" charset="0"/>
                        </a:rPr>
                        <a:t>Year + </a:t>
                      </a:r>
                      <a:r>
                        <a:rPr lang="en-IN" sz="1600" dirty="0">
                          <a:latin typeface="Arial" pitchFamily="34" charset="0"/>
                          <a:ea typeface="Calibri"/>
                          <a:cs typeface="Arial" pitchFamily="34" charset="0"/>
                        </a:rPr>
                        <a:t>admitted in 2</a:t>
                      </a:r>
                      <a:r>
                        <a:rPr lang="en-IN" sz="1600" baseline="30000" dirty="0">
                          <a:latin typeface="Arial" pitchFamily="34" charset="0"/>
                          <a:ea typeface="Calibri"/>
                          <a:cs typeface="Arial" pitchFamily="34" charset="0"/>
                        </a:rPr>
                        <a:t>nd</a:t>
                      </a:r>
                      <a:r>
                        <a:rPr lang="en-IN" sz="1600" dirty="0">
                          <a:latin typeface="Arial" pitchFamily="34" charset="0"/>
                          <a:ea typeface="Calibri"/>
                          <a:cs typeface="Arial" pitchFamily="34" charset="0"/>
                        </a:rPr>
                        <a:t> year via lateral entry and separate division, if applicable </a:t>
                      </a:r>
                      <a:r>
                        <a:rPr lang="en-IN" sz="1600" dirty="0" smtClean="0">
                          <a:solidFill>
                            <a:srgbClr val="0000CC"/>
                          </a:solidFill>
                          <a:latin typeface="Arial" pitchFamily="34" charset="0"/>
                          <a:ea typeface="Calibri"/>
                          <a:cs typeface="Arial" pitchFamily="34" charset="0"/>
                        </a:rPr>
                        <a:t>(X)</a:t>
                      </a:r>
                      <a:endParaRPr lang="en-US" sz="1600" dirty="0">
                        <a:solidFill>
                          <a:srgbClr val="0000CC"/>
                        </a:solidFill>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184</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201</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201</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614">
                <a:tc>
                  <a:txBody>
                    <a:bodyPr/>
                    <a:lstStyle/>
                    <a:p>
                      <a:pPr algn="just">
                        <a:lnSpc>
                          <a:spcPct val="115000"/>
                        </a:lnSpc>
                        <a:spcAft>
                          <a:spcPts val="0"/>
                        </a:spcAft>
                      </a:pPr>
                      <a:r>
                        <a:rPr lang="en-IN" sz="1600" dirty="0">
                          <a:latin typeface="Arial" pitchFamily="34" charset="0"/>
                          <a:ea typeface="Calibri"/>
                          <a:cs typeface="Arial" pitchFamily="34" charset="0"/>
                        </a:rPr>
                        <a:t>Number of students who have </a:t>
                      </a:r>
                      <a:r>
                        <a:rPr lang="en-IN" sz="1600" dirty="0">
                          <a:solidFill>
                            <a:srgbClr val="0000CC"/>
                          </a:solidFill>
                          <a:latin typeface="Arial" pitchFamily="34" charset="0"/>
                          <a:ea typeface="Calibri"/>
                          <a:cs typeface="Arial" pitchFamily="34" charset="0"/>
                        </a:rPr>
                        <a:t>graduated without backlogs </a:t>
                      </a:r>
                      <a:r>
                        <a:rPr lang="en-IN" sz="1600" dirty="0">
                          <a:latin typeface="Arial" pitchFamily="34" charset="0"/>
                          <a:ea typeface="Calibri"/>
                          <a:cs typeface="Arial" pitchFamily="34" charset="0"/>
                        </a:rPr>
                        <a:t>in the stipulated period </a:t>
                      </a:r>
                      <a:r>
                        <a:rPr lang="en-IN" sz="1600" dirty="0" smtClean="0">
                          <a:solidFill>
                            <a:srgbClr val="0000CC"/>
                          </a:solidFill>
                          <a:latin typeface="Arial" pitchFamily="34" charset="0"/>
                          <a:ea typeface="Calibri"/>
                          <a:cs typeface="Arial" pitchFamily="34" charset="0"/>
                        </a:rPr>
                        <a:t>(Y)</a:t>
                      </a:r>
                      <a:endParaRPr lang="en-US" sz="1600" dirty="0">
                        <a:solidFill>
                          <a:srgbClr val="0000CC"/>
                        </a:solidFill>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Arial" pitchFamily="34" charset="0"/>
                          <a:ea typeface="Calibri"/>
                          <a:cs typeface="Arial" pitchFamily="34" charset="0"/>
                        </a:rPr>
                        <a:t>63</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59</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78</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53">
                <a:tc>
                  <a:txBody>
                    <a:bodyPr/>
                    <a:lstStyle/>
                    <a:p>
                      <a:pPr>
                        <a:lnSpc>
                          <a:spcPct val="115000"/>
                        </a:lnSpc>
                        <a:spcAft>
                          <a:spcPts val="0"/>
                        </a:spcAft>
                      </a:pPr>
                      <a:r>
                        <a:rPr lang="en-IN" sz="1600" dirty="0">
                          <a:latin typeface="Arial" pitchFamily="34" charset="0"/>
                          <a:ea typeface="Calibri"/>
                          <a:cs typeface="Arial" pitchFamily="34" charset="0"/>
                        </a:rPr>
                        <a:t>Success </a:t>
                      </a:r>
                      <a:r>
                        <a:rPr lang="en-IN" sz="1600" dirty="0" smtClean="0">
                          <a:latin typeface="Arial" pitchFamily="34" charset="0"/>
                          <a:ea typeface="Calibri"/>
                          <a:cs typeface="Arial" pitchFamily="34" charset="0"/>
                        </a:rPr>
                        <a:t>Index  </a:t>
                      </a:r>
                      <a:r>
                        <a:rPr lang="en-IN" sz="1600" dirty="0" smtClean="0">
                          <a:solidFill>
                            <a:srgbClr val="0000CC"/>
                          </a:solidFill>
                          <a:latin typeface="Arial" pitchFamily="34" charset="0"/>
                          <a:ea typeface="Calibri"/>
                          <a:cs typeface="Arial" pitchFamily="34" charset="0"/>
                        </a:rPr>
                        <a:t>[ SI=</a:t>
                      </a:r>
                      <a:r>
                        <a:rPr lang="en-IN" sz="1600" baseline="0" dirty="0" smtClean="0">
                          <a:solidFill>
                            <a:srgbClr val="0000CC"/>
                          </a:solidFill>
                          <a:latin typeface="Arial" pitchFamily="34" charset="0"/>
                          <a:ea typeface="Calibri"/>
                          <a:cs typeface="Arial" pitchFamily="34" charset="0"/>
                        </a:rPr>
                        <a:t> Y/X ]</a:t>
                      </a:r>
                      <a:endParaRPr lang="en-US" sz="1600" dirty="0">
                        <a:solidFill>
                          <a:srgbClr val="0000CC"/>
                        </a:solidFill>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0.34</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0.29</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0.39</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07">
                <a:tc>
                  <a:txBody>
                    <a:bodyPr/>
                    <a:lstStyle/>
                    <a:p>
                      <a:pPr>
                        <a:lnSpc>
                          <a:spcPct val="115000"/>
                        </a:lnSpc>
                        <a:spcAft>
                          <a:spcPts val="0"/>
                        </a:spcAft>
                      </a:pPr>
                      <a:r>
                        <a:rPr lang="en-IN" sz="1600">
                          <a:latin typeface="Arial" pitchFamily="34" charset="0"/>
                          <a:ea typeface="Calibri"/>
                          <a:cs typeface="Arial" pitchFamily="34" charset="0"/>
                        </a:rPr>
                        <a:t>Average SI</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600" b="1" dirty="0">
                          <a:latin typeface="Arial" pitchFamily="34" charset="0"/>
                          <a:ea typeface="Calibri"/>
                          <a:cs typeface="Arial" pitchFamily="34" charset="0"/>
                        </a:rPr>
                        <a:t>0.34</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4097" name="Rectangle 1"/>
          <p:cNvSpPr>
            <a:spLocks noChangeArrowheads="1"/>
          </p:cNvSpPr>
          <p:nvPr/>
        </p:nvSpPr>
        <p:spPr bwMode="auto">
          <a:xfrm>
            <a:off x="1643042" y="5429264"/>
            <a:ext cx="6286544" cy="1077218"/>
          </a:xfrm>
          <a:prstGeom prst="rect">
            <a:avLst/>
          </a:prstGeom>
          <a:solidFill>
            <a:srgbClr val="FFFFCC"/>
          </a:solid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Average SI = Mean of Success index (SI) for past </a:t>
            </a:r>
            <a:r>
              <a:rPr kumimoji="0" lang="en-US" sz="1600" b="0" i="0" u="none" strike="noStrike" cap="none" normalizeH="0" baseline="0" dirty="0" smtClean="0">
                <a:ln>
                  <a:noFill/>
                </a:ln>
                <a:solidFill>
                  <a:srgbClr val="0000CC"/>
                </a:solidFill>
                <a:effectLst/>
                <a:latin typeface="Arial" pitchFamily="34" charset="0"/>
                <a:ea typeface="Calibri" pitchFamily="34" charset="0"/>
                <a:cs typeface="Arial" pitchFamily="34" charset="0"/>
              </a:rPr>
              <a:t>three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batches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Assessment  = 25 x Average SI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25 x 0.34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8.5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5;p82"/>
          <p:cNvSpPr/>
          <p:nvPr/>
        </p:nvSpPr>
        <p:spPr>
          <a:xfrm>
            <a:off x="642910" y="28108"/>
            <a:ext cx="8101360" cy="7576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dirty="0">
                <a:solidFill>
                  <a:srgbClr val="0000CC"/>
                </a:solidFill>
                <a:latin typeface="Arial" pitchFamily="34" charset="0"/>
                <a:ea typeface="Times New Roman"/>
                <a:cs typeface="Arial" pitchFamily="34" charset="0"/>
                <a:sym typeface="Times New Roman"/>
              </a:rPr>
              <a:t> </a:t>
            </a:r>
            <a:r>
              <a:rPr lang="en-US" b="1" dirty="0">
                <a:solidFill>
                  <a:srgbClr val="0000CC"/>
                </a:solidFill>
                <a:latin typeface="Arial" pitchFamily="34" charset="0"/>
                <a:ea typeface="Times New Roman"/>
                <a:cs typeface="Arial" pitchFamily="34" charset="0"/>
                <a:sym typeface="Times New Roman"/>
              </a:rPr>
              <a:t>Success Rate in the Stipulated Period of the </a:t>
            </a:r>
            <a:r>
              <a:rPr lang="en-US" b="1" dirty="0" smtClean="0">
                <a:solidFill>
                  <a:srgbClr val="0000CC"/>
                </a:solidFill>
                <a:latin typeface="Arial" pitchFamily="34" charset="0"/>
                <a:ea typeface="Times New Roman"/>
                <a:cs typeface="Arial" pitchFamily="34" charset="0"/>
                <a:sym typeface="Times New Roman"/>
              </a:rPr>
              <a:t>Program</a:t>
            </a:r>
          </a:p>
          <a:p>
            <a:pPr lvl="0" algn="ctr"/>
            <a:r>
              <a:rPr lang="en-US" b="1" dirty="0" smtClean="0">
                <a:solidFill>
                  <a:srgbClr val="0000CC"/>
                </a:solidFill>
                <a:latin typeface="Arial" pitchFamily="34" charset="0"/>
                <a:cs typeface="Arial" pitchFamily="34" charset="0"/>
              </a:rPr>
              <a:t>(with backlogs )</a:t>
            </a:r>
            <a:endParaRPr b="1" dirty="0">
              <a:solidFill>
                <a:srgbClr val="0000CC"/>
              </a:solidFill>
              <a:latin typeface="Arial" pitchFamily="34" charset="0"/>
              <a:ea typeface="Times New Roman"/>
              <a:cs typeface="Arial" pitchFamily="34" charset="0"/>
              <a:sym typeface="Times New Roman"/>
            </a:endParaRPr>
          </a:p>
        </p:txBody>
      </p:sp>
      <p:graphicFrame>
        <p:nvGraphicFramePr>
          <p:cNvPr id="3" name="Table 2"/>
          <p:cNvGraphicFramePr>
            <a:graphicFrameLocks noGrp="1"/>
          </p:cNvGraphicFramePr>
          <p:nvPr/>
        </p:nvGraphicFramePr>
        <p:xfrm>
          <a:off x="571472" y="928670"/>
          <a:ext cx="8215370" cy="4572000"/>
        </p:xfrm>
        <a:graphic>
          <a:graphicData uri="http://schemas.openxmlformats.org/drawingml/2006/table">
            <a:tbl>
              <a:tblPr/>
              <a:tblGrid>
                <a:gridCol w="3169682"/>
                <a:gridCol w="1688102"/>
                <a:gridCol w="1643074"/>
                <a:gridCol w="1714512"/>
              </a:tblGrid>
              <a:tr h="693228">
                <a:tc>
                  <a:txBody>
                    <a:bodyPr/>
                    <a:lstStyle/>
                    <a:p>
                      <a:pPr>
                        <a:lnSpc>
                          <a:spcPct val="115000"/>
                        </a:lnSpc>
                        <a:spcAft>
                          <a:spcPts val="0"/>
                        </a:spcAft>
                      </a:pPr>
                      <a:r>
                        <a:rPr lang="en-IN" sz="1600" b="1" dirty="0">
                          <a:latin typeface="Arial" pitchFamily="34" charset="0"/>
                          <a:ea typeface="Calibri"/>
                          <a:cs typeface="Arial" pitchFamily="34" charset="0"/>
                        </a:rPr>
                        <a:t>Item</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Last Year Graduate, LYG (CAY m4)</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(Batch 2015-16)</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Last Year Graduate minus 1, LYGm1 </a:t>
                      </a:r>
                      <a:endParaRPr lang="en-IN" sz="1600" b="1" dirty="0" smtClean="0">
                        <a:latin typeface="Arial" pitchFamily="34" charset="0"/>
                        <a:ea typeface="Calibri"/>
                        <a:cs typeface="Arial" pitchFamily="34" charset="0"/>
                      </a:endParaRPr>
                    </a:p>
                    <a:p>
                      <a:pPr algn="ctr">
                        <a:lnSpc>
                          <a:spcPct val="115000"/>
                        </a:lnSpc>
                        <a:spcAft>
                          <a:spcPts val="0"/>
                        </a:spcAft>
                      </a:pPr>
                      <a:r>
                        <a:rPr lang="en-IN" sz="1600" b="1" dirty="0" smtClean="0">
                          <a:latin typeface="Arial" pitchFamily="34" charset="0"/>
                          <a:ea typeface="Calibri"/>
                          <a:cs typeface="Arial" pitchFamily="34" charset="0"/>
                        </a:rPr>
                        <a:t>(</a:t>
                      </a:r>
                      <a:r>
                        <a:rPr lang="en-IN" sz="1600" b="1" dirty="0">
                          <a:latin typeface="Arial" pitchFamily="34" charset="0"/>
                          <a:ea typeface="Calibri"/>
                          <a:cs typeface="Arial" pitchFamily="34" charset="0"/>
                        </a:rPr>
                        <a:t>CAY m5)</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(Batch 2014-15)</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Last Year Graduate minus 2, LYGm2 (CAYm6)</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(Batch 2013-14)</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228">
                <a:tc>
                  <a:txBody>
                    <a:bodyPr/>
                    <a:lstStyle/>
                    <a:p>
                      <a:pPr algn="just">
                        <a:lnSpc>
                          <a:spcPct val="115000"/>
                        </a:lnSpc>
                        <a:spcAft>
                          <a:spcPts val="0"/>
                        </a:spcAft>
                      </a:pPr>
                      <a:r>
                        <a:rPr lang="en-IN" sz="1600" dirty="0">
                          <a:latin typeface="Arial" pitchFamily="34" charset="0"/>
                          <a:ea typeface="Calibri"/>
                          <a:cs typeface="Arial" pitchFamily="34" charset="0"/>
                        </a:rPr>
                        <a:t>Number of students </a:t>
                      </a:r>
                      <a:r>
                        <a:rPr lang="en-IN" sz="1600" dirty="0">
                          <a:solidFill>
                            <a:srgbClr val="0000CC"/>
                          </a:solidFill>
                          <a:latin typeface="Arial" pitchFamily="34" charset="0"/>
                          <a:ea typeface="Calibri"/>
                          <a:cs typeface="Arial" pitchFamily="34" charset="0"/>
                        </a:rPr>
                        <a:t>admitted</a:t>
                      </a:r>
                      <a:r>
                        <a:rPr lang="en-IN" sz="1600" dirty="0">
                          <a:latin typeface="Arial" pitchFamily="34" charset="0"/>
                          <a:ea typeface="Calibri"/>
                          <a:cs typeface="Arial" pitchFamily="34" charset="0"/>
                        </a:rPr>
                        <a:t> in the corresponding First Year + admitted in 2</a:t>
                      </a:r>
                      <a:r>
                        <a:rPr lang="en-IN" sz="1600" baseline="30000" dirty="0">
                          <a:latin typeface="Arial" pitchFamily="34" charset="0"/>
                          <a:ea typeface="Calibri"/>
                          <a:cs typeface="Arial" pitchFamily="34" charset="0"/>
                        </a:rPr>
                        <a:t>nd</a:t>
                      </a:r>
                      <a:r>
                        <a:rPr lang="en-IN" sz="1600" dirty="0">
                          <a:latin typeface="Arial" pitchFamily="34" charset="0"/>
                          <a:ea typeface="Calibri"/>
                          <a:cs typeface="Arial" pitchFamily="34" charset="0"/>
                        </a:rPr>
                        <a:t> year via lateral entry and separate division, if applicable </a:t>
                      </a:r>
                      <a:r>
                        <a:rPr lang="en-IN" sz="1600" dirty="0" smtClean="0">
                          <a:solidFill>
                            <a:srgbClr val="0000CC"/>
                          </a:solidFill>
                          <a:latin typeface="Arial" pitchFamily="34" charset="0"/>
                          <a:ea typeface="Calibri"/>
                          <a:cs typeface="Arial" pitchFamily="34" charset="0"/>
                        </a:rPr>
                        <a:t>(X)</a:t>
                      </a:r>
                      <a:endParaRPr lang="en-US" sz="1600" dirty="0">
                        <a:solidFill>
                          <a:srgbClr val="0000CC"/>
                        </a:solidFill>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184</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201</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201</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614">
                <a:tc>
                  <a:txBody>
                    <a:bodyPr/>
                    <a:lstStyle/>
                    <a:p>
                      <a:pPr algn="just">
                        <a:lnSpc>
                          <a:spcPct val="115000"/>
                        </a:lnSpc>
                        <a:spcAft>
                          <a:spcPts val="0"/>
                        </a:spcAft>
                      </a:pPr>
                      <a:r>
                        <a:rPr lang="en-IN" sz="1600" dirty="0">
                          <a:latin typeface="Arial" pitchFamily="34" charset="0"/>
                          <a:ea typeface="Calibri"/>
                          <a:cs typeface="Arial" pitchFamily="34" charset="0"/>
                        </a:rPr>
                        <a:t>Number of students who have </a:t>
                      </a:r>
                      <a:r>
                        <a:rPr lang="en-IN" sz="1600" dirty="0">
                          <a:solidFill>
                            <a:srgbClr val="0000CC"/>
                          </a:solidFill>
                          <a:latin typeface="Arial" pitchFamily="34" charset="0"/>
                          <a:ea typeface="Calibri"/>
                          <a:cs typeface="Arial" pitchFamily="34" charset="0"/>
                        </a:rPr>
                        <a:t>graduated with backlogs </a:t>
                      </a:r>
                      <a:r>
                        <a:rPr lang="en-IN" sz="1600" dirty="0">
                          <a:latin typeface="Arial" pitchFamily="34" charset="0"/>
                          <a:ea typeface="Calibri"/>
                          <a:cs typeface="Arial" pitchFamily="34" charset="0"/>
                        </a:rPr>
                        <a:t>in the stipulated period </a:t>
                      </a:r>
                      <a:r>
                        <a:rPr lang="en-IN" sz="1600" dirty="0" smtClean="0">
                          <a:solidFill>
                            <a:srgbClr val="0000CC"/>
                          </a:solidFill>
                          <a:latin typeface="Arial" pitchFamily="34" charset="0"/>
                          <a:ea typeface="Calibri"/>
                          <a:cs typeface="Arial" pitchFamily="34" charset="0"/>
                        </a:rPr>
                        <a:t>(Y)</a:t>
                      </a:r>
                      <a:endParaRPr lang="en-US" sz="1600" dirty="0">
                        <a:solidFill>
                          <a:srgbClr val="0000CC"/>
                        </a:solidFill>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Arial" pitchFamily="34" charset="0"/>
                          <a:ea typeface="Calibri"/>
                          <a:cs typeface="Arial" pitchFamily="34" charset="0"/>
                        </a:rPr>
                        <a:t>147</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155</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latin typeface="Arial" pitchFamily="34" charset="0"/>
                          <a:ea typeface="Calibri"/>
                          <a:cs typeface="Arial" pitchFamily="34" charset="0"/>
                        </a:rPr>
                        <a:t>166</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53">
                <a:tc>
                  <a:txBody>
                    <a:bodyPr/>
                    <a:lstStyle/>
                    <a:p>
                      <a:pPr>
                        <a:lnSpc>
                          <a:spcPct val="115000"/>
                        </a:lnSpc>
                        <a:spcAft>
                          <a:spcPts val="0"/>
                        </a:spcAft>
                      </a:pPr>
                      <a:r>
                        <a:rPr lang="en-IN" sz="1600" dirty="0">
                          <a:latin typeface="Arial" pitchFamily="34" charset="0"/>
                          <a:ea typeface="Calibri"/>
                          <a:cs typeface="Arial" pitchFamily="34" charset="0"/>
                        </a:rPr>
                        <a:t>Success Index </a:t>
                      </a:r>
                      <a:r>
                        <a:rPr lang="en-IN" sz="1600" dirty="0" smtClean="0">
                          <a:solidFill>
                            <a:srgbClr val="0000CC"/>
                          </a:solidFill>
                          <a:latin typeface="Arial" pitchFamily="34" charset="0"/>
                          <a:ea typeface="Calibri"/>
                          <a:cs typeface="Arial" pitchFamily="34" charset="0"/>
                        </a:rPr>
                        <a:t>[ SI=</a:t>
                      </a:r>
                      <a:r>
                        <a:rPr lang="en-IN" sz="1600" baseline="0" dirty="0" smtClean="0">
                          <a:solidFill>
                            <a:srgbClr val="0000CC"/>
                          </a:solidFill>
                          <a:latin typeface="Arial" pitchFamily="34" charset="0"/>
                          <a:ea typeface="Calibri"/>
                          <a:cs typeface="Arial" pitchFamily="34" charset="0"/>
                        </a:rPr>
                        <a:t> Y/X ]</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0.80</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0.77</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latin typeface="Arial" pitchFamily="34" charset="0"/>
                          <a:ea typeface="Calibri"/>
                          <a:cs typeface="Arial" pitchFamily="34" charset="0"/>
                        </a:rPr>
                        <a:t>0.83</a:t>
                      </a:r>
                      <a:endParaRPr lang="en-US" sz="1600" dirty="0">
                        <a:latin typeface="Arial" pitchFamily="34" charset="0"/>
                        <a:ea typeface="Calibri"/>
                        <a:cs typeface="Arial" pitchFamily="34" charset="0"/>
                      </a:endParaRPr>
                    </a:p>
                  </a:txBody>
                  <a:tcPr marL="61651" marR="61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07">
                <a:tc>
                  <a:txBody>
                    <a:bodyPr/>
                    <a:lstStyle/>
                    <a:p>
                      <a:pPr>
                        <a:lnSpc>
                          <a:spcPct val="115000"/>
                        </a:lnSpc>
                        <a:spcAft>
                          <a:spcPts val="0"/>
                        </a:spcAft>
                      </a:pPr>
                      <a:r>
                        <a:rPr lang="en-IN" sz="1600">
                          <a:latin typeface="Arial" pitchFamily="34" charset="0"/>
                          <a:ea typeface="Calibri"/>
                          <a:cs typeface="Arial" pitchFamily="34" charset="0"/>
                        </a:rPr>
                        <a:t>Average Success Index </a:t>
                      </a:r>
                      <a:endParaRPr lang="en-US" sz="160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600" dirty="0">
                          <a:latin typeface="Arial" pitchFamily="34" charset="0"/>
                          <a:ea typeface="Calibri"/>
                          <a:cs typeface="Arial" pitchFamily="34" charset="0"/>
                        </a:rPr>
                        <a:t>0.80</a:t>
                      </a:r>
                      <a:endParaRPr lang="en-US" sz="1600" dirty="0">
                        <a:latin typeface="Arial" pitchFamily="34" charset="0"/>
                        <a:ea typeface="Calibri"/>
                        <a:cs typeface="Arial" pitchFamily="34" charset="0"/>
                      </a:endParaRPr>
                    </a:p>
                  </a:txBody>
                  <a:tcPr marL="61651" marR="61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3073" name="Rectangle 1"/>
          <p:cNvSpPr>
            <a:spLocks noChangeArrowheads="1"/>
          </p:cNvSpPr>
          <p:nvPr/>
        </p:nvSpPr>
        <p:spPr bwMode="auto">
          <a:xfrm>
            <a:off x="1714480" y="5643578"/>
            <a:ext cx="6357982" cy="1077218"/>
          </a:xfrm>
          <a:prstGeom prst="rect">
            <a:avLst/>
          </a:prstGeom>
          <a:solidFill>
            <a:srgbClr val="FFFFCC"/>
          </a:solid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Average SI= Mean of Success index (SI) for past </a:t>
            </a:r>
            <a:r>
              <a:rPr kumimoji="0" lang="en-US" sz="1600" b="0" i="0" u="none" strike="noStrike" cap="none" normalizeH="0" baseline="0" dirty="0" smtClean="0">
                <a:ln>
                  <a:noFill/>
                </a:ln>
                <a:solidFill>
                  <a:srgbClr val="0000CC"/>
                </a:solidFill>
                <a:effectLst/>
                <a:latin typeface="Arial" pitchFamily="34" charset="0"/>
                <a:ea typeface="Calibri" pitchFamily="34" charset="0"/>
                <a:cs typeface="Arial" pitchFamily="34" charset="0"/>
              </a:rPr>
              <a:t>three</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batches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Assessment =15 x Average SI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15 x 0.80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12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2;p83"/>
          <p:cNvSpPr/>
          <p:nvPr/>
        </p:nvSpPr>
        <p:spPr>
          <a:xfrm>
            <a:off x="642910" y="357166"/>
            <a:ext cx="8127491"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rgbClr val="0000CC"/>
                </a:solidFill>
                <a:latin typeface="Arial" pitchFamily="34" charset="0"/>
                <a:ea typeface="Times New Roman"/>
                <a:cs typeface="Arial" pitchFamily="34" charset="0"/>
                <a:sym typeface="Times New Roman"/>
              </a:rPr>
              <a:t>Academic Performance in Third Year</a:t>
            </a:r>
            <a:endParaRPr b="1" dirty="0">
              <a:solidFill>
                <a:srgbClr val="0000CC"/>
              </a:solidFill>
              <a:latin typeface="Arial" pitchFamily="34" charset="0"/>
              <a:ea typeface="Times New Roman"/>
              <a:cs typeface="Arial" pitchFamily="34" charset="0"/>
              <a:sym typeface="Times New Roman"/>
            </a:endParaRPr>
          </a:p>
        </p:txBody>
      </p:sp>
      <p:graphicFrame>
        <p:nvGraphicFramePr>
          <p:cNvPr id="3" name="Table 2"/>
          <p:cNvGraphicFramePr>
            <a:graphicFrameLocks noGrp="1"/>
          </p:cNvGraphicFramePr>
          <p:nvPr/>
        </p:nvGraphicFramePr>
        <p:xfrm>
          <a:off x="928662" y="1000108"/>
          <a:ext cx="7500989" cy="3060192"/>
        </p:xfrm>
        <a:graphic>
          <a:graphicData uri="http://schemas.openxmlformats.org/drawingml/2006/table">
            <a:tbl>
              <a:tblPr/>
              <a:tblGrid>
                <a:gridCol w="3337494"/>
                <a:gridCol w="1520289"/>
                <a:gridCol w="1285884"/>
                <a:gridCol w="1357322"/>
              </a:tblGrid>
              <a:tr h="361403">
                <a:tc>
                  <a:txBody>
                    <a:bodyPr/>
                    <a:lstStyle/>
                    <a:p>
                      <a:pPr algn="ctr">
                        <a:lnSpc>
                          <a:spcPct val="115000"/>
                        </a:lnSpc>
                        <a:spcAft>
                          <a:spcPts val="0"/>
                        </a:spcAft>
                      </a:pPr>
                      <a:r>
                        <a:rPr lang="en-IN" sz="1600" b="1" dirty="0">
                          <a:latin typeface="Arial" pitchFamily="34" charset="0"/>
                          <a:ea typeface="Calibri"/>
                          <a:cs typeface="Arial" pitchFamily="34" charset="0"/>
                        </a:rPr>
                        <a:t>Academic Performance</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dirty="0">
                          <a:latin typeface="Arial" pitchFamily="34" charset="0"/>
                          <a:ea typeface="Calibri"/>
                          <a:cs typeface="Arial" pitchFamily="34" charset="0"/>
                        </a:rPr>
                        <a:t>CAYm3</a:t>
                      </a:r>
                      <a:endParaRPr lang="en-US" sz="1600" dirty="0">
                        <a:latin typeface="Arial" pitchFamily="34" charset="0"/>
                        <a:ea typeface="Calibri"/>
                        <a:cs typeface="Arial" pitchFamily="34" charset="0"/>
                      </a:endParaRPr>
                    </a:p>
                    <a:p>
                      <a:pPr algn="ctr">
                        <a:lnSpc>
                          <a:spcPct val="115000"/>
                        </a:lnSpc>
                        <a:spcAft>
                          <a:spcPts val="0"/>
                        </a:spcAft>
                      </a:pPr>
                      <a:r>
                        <a:rPr lang="en-IN" sz="1600" b="1" dirty="0">
                          <a:latin typeface="Arial" pitchFamily="34" charset="0"/>
                          <a:ea typeface="Calibri"/>
                          <a:cs typeface="Arial" pitchFamily="34" charset="0"/>
                        </a:rPr>
                        <a:t>(2016-17)</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LYG</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(2015-16)</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LYGm1</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(2014-15)</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403">
                <a:tc>
                  <a:txBody>
                    <a:bodyPr/>
                    <a:lstStyle/>
                    <a:p>
                      <a:pPr>
                        <a:lnSpc>
                          <a:spcPct val="115000"/>
                        </a:lnSpc>
                        <a:spcAft>
                          <a:spcPts val="0"/>
                        </a:spcAft>
                      </a:pPr>
                      <a:r>
                        <a:rPr lang="en-IN" sz="1600" dirty="0">
                          <a:latin typeface="Arial" pitchFamily="34" charset="0"/>
                          <a:ea typeface="Calibri"/>
                          <a:cs typeface="Arial" pitchFamily="34" charset="0"/>
                        </a:rPr>
                        <a:t>Mean of CGPA or Mean Percentage of all successful students (X)</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6.97</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6.61</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6.54</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98">
                <a:tc>
                  <a:txBody>
                    <a:bodyPr/>
                    <a:lstStyle/>
                    <a:p>
                      <a:pPr>
                        <a:lnSpc>
                          <a:spcPct val="115000"/>
                        </a:lnSpc>
                        <a:spcAft>
                          <a:spcPts val="0"/>
                        </a:spcAft>
                      </a:pPr>
                      <a:r>
                        <a:rPr lang="en-IN" sz="1600" dirty="0">
                          <a:latin typeface="Arial" pitchFamily="34" charset="0"/>
                          <a:ea typeface="Calibri"/>
                          <a:cs typeface="Arial" pitchFamily="34" charset="0"/>
                        </a:rPr>
                        <a:t>Total no. of successful students (Y)</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95</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147</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155</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403">
                <a:tc>
                  <a:txBody>
                    <a:bodyPr/>
                    <a:lstStyle/>
                    <a:p>
                      <a:pPr>
                        <a:lnSpc>
                          <a:spcPct val="115000"/>
                        </a:lnSpc>
                        <a:spcAft>
                          <a:spcPts val="0"/>
                        </a:spcAft>
                      </a:pPr>
                      <a:r>
                        <a:rPr lang="en-IN" sz="1600">
                          <a:latin typeface="Arial" pitchFamily="34" charset="0"/>
                          <a:ea typeface="Calibri"/>
                          <a:cs typeface="Arial" pitchFamily="34" charset="0"/>
                        </a:rPr>
                        <a:t>Total no. of students appeared in the examination (Z) </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96</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149</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158</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98">
                <a:tc>
                  <a:txBody>
                    <a:bodyPr/>
                    <a:lstStyle/>
                    <a:p>
                      <a:pPr>
                        <a:lnSpc>
                          <a:spcPct val="115000"/>
                        </a:lnSpc>
                        <a:spcAft>
                          <a:spcPts val="0"/>
                        </a:spcAft>
                      </a:pPr>
                      <a:r>
                        <a:rPr lang="en-IN" sz="1600" dirty="0">
                          <a:latin typeface="Arial" pitchFamily="34" charset="0"/>
                          <a:ea typeface="Calibri"/>
                          <a:cs typeface="Arial" pitchFamily="34" charset="0"/>
                        </a:rPr>
                        <a:t>API = </a:t>
                      </a:r>
                      <a:r>
                        <a:rPr lang="en-IN" sz="1600" dirty="0" smtClean="0">
                          <a:latin typeface="Arial" pitchFamily="34" charset="0"/>
                          <a:ea typeface="Calibri"/>
                          <a:cs typeface="Arial" pitchFamily="34" charset="0"/>
                        </a:rPr>
                        <a:t>X* </a:t>
                      </a:r>
                      <a:r>
                        <a:rPr lang="en-IN" sz="1600" dirty="0">
                          <a:latin typeface="Arial" pitchFamily="34" charset="0"/>
                          <a:ea typeface="Calibri"/>
                          <a:cs typeface="Arial" pitchFamily="34" charset="0"/>
                        </a:rPr>
                        <a:t>(Y/Z)</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6.90</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6.52</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6.42</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98">
                <a:tc>
                  <a:txBody>
                    <a:bodyPr/>
                    <a:lstStyle/>
                    <a:p>
                      <a:pPr>
                        <a:lnSpc>
                          <a:spcPct val="115000"/>
                        </a:lnSpc>
                        <a:spcAft>
                          <a:spcPts val="0"/>
                        </a:spcAft>
                      </a:pPr>
                      <a:r>
                        <a:rPr lang="en-IN" sz="1600">
                          <a:latin typeface="Arial" pitchFamily="34" charset="0"/>
                          <a:ea typeface="Calibri"/>
                          <a:cs typeface="Arial" pitchFamily="34" charset="0"/>
                        </a:rPr>
                        <a:t>Average API = (AP1+AP2+AP3)/3</a:t>
                      </a:r>
                      <a:endParaRPr lang="en-US" sz="160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IN" sz="1600" dirty="0">
                          <a:latin typeface="Arial" pitchFamily="34" charset="0"/>
                          <a:ea typeface="Calibri"/>
                          <a:cs typeface="Arial" pitchFamily="34" charset="0"/>
                        </a:rPr>
                        <a:t>6.61</a:t>
                      </a:r>
                      <a:endParaRPr lang="en-US" sz="1600" dirty="0">
                        <a:latin typeface="Arial" pitchFamily="34" charset="0"/>
                        <a:ea typeface="Calibri"/>
                        <a:cs typeface="Arial" pitchFamily="34" charset="0"/>
                      </a:endParaRPr>
                    </a:p>
                  </a:txBody>
                  <a:tcPr marL="64281" marR="64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2049" name="Rectangle 1"/>
          <p:cNvSpPr>
            <a:spLocks noChangeArrowheads="1"/>
          </p:cNvSpPr>
          <p:nvPr/>
        </p:nvSpPr>
        <p:spPr bwMode="auto">
          <a:xfrm>
            <a:off x="1714480" y="4357694"/>
            <a:ext cx="6072230" cy="830997"/>
          </a:xfrm>
          <a:prstGeom prst="rect">
            <a:avLst/>
          </a:prstGeom>
          <a:solidFill>
            <a:srgbClr val="FFFFCC"/>
          </a:solid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Assessment  = 1.5 </a:t>
            </a:r>
            <a:r>
              <a:rPr lang="en-US" sz="1600" dirty="0" smtClean="0">
                <a:latin typeface="Arial" pitchFamily="34" charset="0"/>
                <a:ea typeface="Calibri" pitchFamily="34" charset="0"/>
                <a:cs typeface="Arial" pitchFamily="34" charset="0"/>
              </a:rPr>
              <a:t>× Average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API (Academic Performance Index)</a:t>
            </a:r>
          </a:p>
          <a:p>
            <a:pPr lvl="0" fontAlgn="base">
              <a:spcBef>
                <a:spcPct val="0"/>
              </a:spcBef>
              <a:spcAft>
                <a:spcPct val="0"/>
              </a:spcAft>
            </a:pPr>
            <a:r>
              <a:rPr lang="en-US" sz="1600" dirty="0" smtClean="0">
                <a:latin typeface="Arial" pitchFamily="34" charset="0"/>
                <a:ea typeface="Calibri" pitchFamily="34" charset="0"/>
                <a:cs typeface="Arial" pitchFamily="34" charset="0"/>
              </a:rPr>
              <a:t>                      = 1.5 × 6.61</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ea typeface="Calibri" pitchFamily="34" charset="0"/>
                <a:cs typeface="Arial" pitchFamily="34" charset="0"/>
              </a:rPr>
              <a:t>                      =  9.92</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2;p83"/>
          <p:cNvSpPr/>
          <p:nvPr/>
        </p:nvSpPr>
        <p:spPr>
          <a:xfrm>
            <a:off x="500034" y="357166"/>
            <a:ext cx="8194397"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rgbClr val="0000CC"/>
                </a:solidFill>
                <a:latin typeface="Arial" pitchFamily="34" charset="0"/>
                <a:ea typeface="Times New Roman"/>
                <a:cs typeface="Arial" pitchFamily="34" charset="0"/>
                <a:sym typeface="Times New Roman"/>
              </a:rPr>
              <a:t>Academic Performance in Second Year</a:t>
            </a:r>
            <a:endParaRPr b="1" dirty="0">
              <a:solidFill>
                <a:srgbClr val="0000CC"/>
              </a:solidFill>
              <a:latin typeface="Arial" pitchFamily="34" charset="0"/>
              <a:ea typeface="Times New Roman"/>
              <a:cs typeface="Arial" pitchFamily="34" charset="0"/>
              <a:sym typeface="Times New Roman"/>
            </a:endParaRPr>
          </a:p>
        </p:txBody>
      </p:sp>
      <p:graphicFrame>
        <p:nvGraphicFramePr>
          <p:cNvPr id="3" name="Table 2"/>
          <p:cNvGraphicFramePr>
            <a:graphicFrameLocks noGrp="1"/>
          </p:cNvGraphicFramePr>
          <p:nvPr/>
        </p:nvGraphicFramePr>
        <p:xfrm>
          <a:off x="714348" y="1000108"/>
          <a:ext cx="7524759" cy="2779776"/>
        </p:xfrm>
        <a:graphic>
          <a:graphicData uri="http://schemas.openxmlformats.org/drawingml/2006/table">
            <a:tbl>
              <a:tblPr/>
              <a:tblGrid>
                <a:gridCol w="3500462"/>
                <a:gridCol w="1172070"/>
                <a:gridCol w="1383182"/>
                <a:gridCol w="1469045"/>
              </a:tblGrid>
              <a:tr h="383972">
                <a:tc>
                  <a:txBody>
                    <a:bodyPr/>
                    <a:lstStyle/>
                    <a:p>
                      <a:pPr algn="ctr">
                        <a:lnSpc>
                          <a:spcPct val="115000"/>
                        </a:lnSpc>
                        <a:spcAft>
                          <a:spcPts val="0"/>
                        </a:spcAft>
                      </a:pPr>
                      <a:r>
                        <a:rPr lang="en-IN" sz="1600" b="1" dirty="0">
                          <a:latin typeface="Arial" pitchFamily="34" charset="0"/>
                          <a:ea typeface="Calibri"/>
                          <a:cs typeface="Arial" pitchFamily="34" charset="0"/>
                        </a:rPr>
                        <a:t>Academic Performance</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CAYm2</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(2017-18)</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CAYm3</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(2016-17)</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b="1">
                          <a:latin typeface="Arial" pitchFamily="34" charset="0"/>
                          <a:ea typeface="Calibri"/>
                          <a:cs typeface="Arial" pitchFamily="34" charset="0"/>
                        </a:rPr>
                        <a:t>LYG</a:t>
                      </a:r>
                      <a:endParaRPr lang="en-US" sz="1600">
                        <a:latin typeface="Arial" pitchFamily="34" charset="0"/>
                        <a:ea typeface="Calibri"/>
                        <a:cs typeface="Arial" pitchFamily="34" charset="0"/>
                      </a:endParaRPr>
                    </a:p>
                    <a:p>
                      <a:pPr algn="ctr">
                        <a:lnSpc>
                          <a:spcPct val="115000"/>
                        </a:lnSpc>
                        <a:spcAft>
                          <a:spcPts val="0"/>
                        </a:spcAft>
                      </a:pPr>
                      <a:r>
                        <a:rPr lang="en-IN" sz="1600" b="1">
                          <a:latin typeface="Arial" pitchFamily="34" charset="0"/>
                          <a:ea typeface="Calibri"/>
                          <a:cs typeface="Arial" pitchFamily="34" charset="0"/>
                        </a:rPr>
                        <a:t>(2015-16)</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72">
                <a:tc>
                  <a:txBody>
                    <a:bodyPr/>
                    <a:lstStyle/>
                    <a:p>
                      <a:pPr>
                        <a:lnSpc>
                          <a:spcPct val="115000"/>
                        </a:lnSpc>
                        <a:spcAft>
                          <a:spcPts val="0"/>
                        </a:spcAft>
                      </a:pPr>
                      <a:r>
                        <a:rPr lang="en-IN" sz="1600" dirty="0">
                          <a:latin typeface="Arial" pitchFamily="34" charset="0"/>
                          <a:ea typeface="Calibri"/>
                          <a:cs typeface="Arial" pitchFamily="34" charset="0"/>
                        </a:rPr>
                        <a:t>Mean of CGPA or Mean Percentage of all successful students </a:t>
                      </a:r>
                      <a:r>
                        <a:rPr lang="en-IN" sz="1600" dirty="0">
                          <a:solidFill>
                            <a:srgbClr val="0000CC"/>
                          </a:solidFill>
                          <a:latin typeface="Arial" pitchFamily="34" charset="0"/>
                          <a:ea typeface="Calibri"/>
                          <a:cs typeface="Arial" pitchFamily="34" charset="0"/>
                        </a:rPr>
                        <a:t>(X)</a:t>
                      </a:r>
                      <a:endParaRPr lang="en-US" sz="1600" dirty="0">
                        <a:solidFill>
                          <a:srgbClr val="0000CC"/>
                        </a:solidFill>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6.70</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7.00</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6.50</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17">
                <a:tc>
                  <a:txBody>
                    <a:bodyPr/>
                    <a:lstStyle/>
                    <a:p>
                      <a:pPr>
                        <a:lnSpc>
                          <a:spcPct val="115000"/>
                        </a:lnSpc>
                        <a:spcAft>
                          <a:spcPts val="0"/>
                        </a:spcAft>
                      </a:pPr>
                      <a:r>
                        <a:rPr lang="en-IN" sz="1600" dirty="0">
                          <a:latin typeface="Arial" pitchFamily="34" charset="0"/>
                          <a:ea typeface="Calibri"/>
                          <a:cs typeface="Arial" pitchFamily="34" charset="0"/>
                        </a:rPr>
                        <a:t>Total no. of successful students </a:t>
                      </a:r>
                      <a:r>
                        <a:rPr lang="en-IN" sz="1600" dirty="0">
                          <a:solidFill>
                            <a:srgbClr val="0000CC"/>
                          </a:solidFill>
                          <a:latin typeface="Arial" pitchFamily="34" charset="0"/>
                          <a:ea typeface="Calibri"/>
                          <a:cs typeface="Arial" pitchFamily="34" charset="0"/>
                        </a:rPr>
                        <a:t>(Y)</a:t>
                      </a:r>
                      <a:endParaRPr lang="en-US" sz="1600" dirty="0">
                        <a:solidFill>
                          <a:srgbClr val="0000CC"/>
                        </a:solidFill>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61</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96</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149</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72">
                <a:tc>
                  <a:txBody>
                    <a:bodyPr/>
                    <a:lstStyle/>
                    <a:p>
                      <a:pPr>
                        <a:lnSpc>
                          <a:spcPct val="115000"/>
                        </a:lnSpc>
                        <a:spcAft>
                          <a:spcPts val="0"/>
                        </a:spcAft>
                      </a:pPr>
                      <a:r>
                        <a:rPr lang="en-IN" sz="1600" dirty="0">
                          <a:latin typeface="Arial" pitchFamily="34" charset="0"/>
                          <a:ea typeface="Calibri"/>
                          <a:cs typeface="Arial" pitchFamily="34" charset="0"/>
                        </a:rPr>
                        <a:t>Total no. of students appeared in the examination </a:t>
                      </a:r>
                      <a:r>
                        <a:rPr lang="en-IN" sz="1600" dirty="0">
                          <a:solidFill>
                            <a:srgbClr val="0000CC"/>
                          </a:solidFill>
                          <a:latin typeface="Arial" pitchFamily="34" charset="0"/>
                          <a:ea typeface="Calibri"/>
                          <a:cs typeface="Arial" pitchFamily="34" charset="0"/>
                        </a:rPr>
                        <a:t>(Z) </a:t>
                      </a:r>
                      <a:endParaRPr lang="en-US" sz="1600" dirty="0">
                        <a:solidFill>
                          <a:srgbClr val="0000CC"/>
                        </a:solidFill>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61</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96</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153</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17">
                <a:tc>
                  <a:txBody>
                    <a:bodyPr/>
                    <a:lstStyle/>
                    <a:p>
                      <a:pPr>
                        <a:lnSpc>
                          <a:spcPct val="115000"/>
                        </a:lnSpc>
                        <a:spcAft>
                          <a:spcPts val="0"/>
                        </a:spcAft>
                      </a:pPr>
                      <a:r>
                        <a:rPr lang="en-IN" sz="1600" dirty="0">
                          <a:latin typeface="Arial" pitchFamily="34" charset="0"/>
                          <a:ea typeface="Calibri"/>
                          <a:cs typeface="Arial" pitchFamily="34" charset="0"/>
                        </a:rPr>
                        <a:t>API = </a:t>
                      </a:r>
                      <a:r>
                        <a:rPr lang="en-IN" sz="1600" dirty="0" smtClean="0">
                          <a:latin typeface="Arial" pitchFamily="34" charset="0"/>
                          <a:ea typeface="Calibri"/>
                          <a:cs typeface="Arial" pitchFamily="34" charset="0"/>
                        </a:rPr>
                        <a:t>X* </a:t>
                      </a:r>
                      <a:r>
                        <a:rPr lang="en-IN" sz="1600" dirty="0">
                          <a:latin typeface="Arial" pitchFamily="34" charset="0"/>
                          <a:ea typeface="Calibri"/>
                          <a:cs typeface="Arial" pitchFamily="34" charset="0"/>
                        </a:rPr>
                        <a:t>(Y/Z)</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6.70</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7.00</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6.33</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17">
                <a:tc>
                  <a:txBody>
                    <a:bodyPr/>
                    <a:lstStyle/>
                    <a:p>
                      <a:pPr>
                        <a:lnSpc>
                          <a:spcPct val="115000"/>
                        </a:lnSpc>
                        <a:spcAft>
                          <a:spcPts val="0"/>
                        </a:spcAft>
                      </a:pPr>
                      <a:r>
                        <a:rPr lang="en-IN" sz="1600">
                          <a:latin typeface="Arial" pitchFamily="34" charset="0"/>
                          <a:ea typeface="Calibri"/>
                          <a:cs typeface="Arial" pitchFamily="34" charset="0"/>
                        </a:rPr>
                        <a:t>Average API = (AP1+AP2+AP3)/3</a:t>
                      </a:r>
                      <a:endParaRPr lang="en-US" sz="160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IN" sz="1600" dirty="0">
                          <a:latin typeface="Arial" pitchFamily="34" charset="0"/>
                          <a:ea typeface="Calibri"/>
                          <a:cs typeface="Arial" pitchFamily="34" charset="0"/>
                        </a:rPr>
                        <a:t>6.68</a:t>
                      </a:r>
                      <a:endParaRPr lang="en-US" sz="1600" dirty="0">
                        <a:latin typeface="Arial" pitchFamily="34" charset="0"/>
                        <a:ea typeface="Calibri"/>
                        <a:cs typeface="Arial" pitchFamily="34" charset="0"/>
                      </a:endParaRPr>
                    </a:p>
                  </a:txBody>
                  <a:tcPr marL="68295" marR="68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4" name="Rectangle 1"/>
          <p:cNvSpPr>
            <a:spLocks noChangeArrowheads="1"/>
          </p:cNvSpPr>
          <p:nvPr/>
        </p:nvSpPr>
        <p:spPr bwMode="auto">
          <a:xfrm>
            <a:off x="1357290" y="4071942"/>
            <a:ext cx="6215106" cy="830997"/>
          </a:xfrm>
          <a:prstGeom prst="rect">
            <a:avLst/>
          </a:prstGeom>
          <a:solidFill>
            <a:srgbClr val="FFFFCC"/>
          </a:solid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smtClean="0">
                <a:latin typeface="Arial" pitchFamily="34" charset="0"/>
                <a:ea typeface="Calibri" pitchFamily="34" charset="0"/>
                <a:cs typeface="Arial" pitchFamily="34" charset="0"/>
              </a:rPr>
              <a:t>Assessment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1.5 </a:t>
            </a:r>
            <a:r>
              <a:rPr lang="en-US" sz="1600" dirty="0" smtClean="0">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Average API (Academic Performance Index)</a:t>
            </a:r>
          </a:p>
          <a:p>
            <a:pPr lvl="0" fontAlgn="base">
              <a:spcBef>
                <a:spcPct val="0"/>
              </a:spcBef>
              <a:spcAft>
                <a:spcPct val="0"/>
              </a:spcAft>
            </a:pPr>
            <a:r>
              <a:rPr lang="en-US" sz="1600" dirty="0" smtClean="0">
                <a:latin typeface="Arial" pitchFamily="34" charset="0"/>
                <a:ea typeface="Calibri" pitchFamily="34" charset="0"/>
                <a:cs typeface="Arial" pitchFamily="34" charset="0"/>
              </a:rPr>
              <a:t>                     = 1.5 × 6.68</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ea typeface="Calibri" pitchFamily="34" charset="0"/>
                <a:cs typeface="Arial" pitchFamily="34" charset="0"/>
              </a:rPr>
              <a:t>                     = 10.02</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9;p85"/>
          <p:cNvSpPr/>
          <p:nvPr/>
        </p:nvSpPr>
        <p:spPr>
          <a:xfrm>
            <a:off x="500034" y="142852"/>
            <a:ext cx="8251902" cy="4815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b="1" dirty="0">
                <a:solidFill>
                  <a:srgbClr val="0000CC"/>
                </a:solidFill>
                <a:latin typeface="Arial" pitchFamily="34" charset="0"/>
                <a:ea typeface="Times New Roman"/>
                <a:cs typeface="Arial" pitchFamily="34" charset="0"/>
                <a:sym typeface="Times New Roman"/>
              </a:rPr>
              <a:t>Placement, Higher Studies and Entrepreneurship</a:t>
            </a:r>
            <a:endParaRPr b="1" dirty="0">
              <a:solidFill>
                <a:srgbClr val="0000CC"/>
              </a:solidFill>
              <a:latin typeface="Arial" pitchFamily="34" charset="0"/>
              <a:ea typeface="Times New Roman"/>
              <a:cs typeface="Arial" pitchFamily="34" charset="0"/>
              <a:sym typeface="Times New Roman"/>
            </a:endParaRPr>
          </a:p>
        </p:txBody>
      </p:sp>
      <p:graphicFrame>
        <p:nvGraphicFramePr>
          <p:cNvPr id="3" name="Table 2"/>
          <p:cNvGraphicFramePr>
            <a:graphicFrameLocks noGrp="1"/>
          </p:cNvGraphicFramePr>
          <p:nvPr/>
        </p:nvGraphicFramePr>
        <p:xfrm>
          <a:off x="428596" y="714356"/>
          <a:ext cx="7858180" cy="5120640"/>
        </p:xfrm>
        <a:graphic>
          <a:graphicData uri="http://schemas.openxmlformats.org/drawingml/2006/table">
            <a:tbl>
              <a:tblPr/>
              <a:tblGrid>
                <a:gridCol w="3773201"/>
                <a:gridCol w="1227459"/>
                <a:gridCol w="1357322"/>
                <a:gridCol w="1500198"/>
              </a:tblGrid>
              <a:tr h="363319">
                <a:tc>
                  <a:txBody>
                    <a:bodyPr/>
                    <a:lstStyle/>
                    <a:p>
                      <a:pPr algn="ctr">
                        <a:lnSpc>
                          <a:spcPct val="150000"/>
                        </a:lnSpc>
                        <a:spcAft>
                          <a:spcPts val="0"/>
                        </a:spcAft>
                      </a:pPr>
                      <a:r>
                        <a:rPr lang="en-IN" sz="1600" dirty="0">
                          <a:latin typeface="Arial" pitchFamily="34" charset="0"/>
                          <a:ea typeface="Calibri"/>
                          <a:cs typeface="Arial" pitchFamily="34" charset="0"/>
                        </a:rPr>
                        <a:t>Item</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LYG</a:t>
                      </a:r>
                      <a:endParaRPr lang="en-US" sz="1600">
                        <a:latin typeface="Arial" pitchFamily="34" charset="0"/>
                        <a:ea typeface="Calibri"/>
                        <a:cs typeface="Arial" pitchFamily="34" charset="0"/>
                      </a:endParaRPr>
                    </a:p>
                    <a:p>
                      <a:pPr algn="ctr">
                        <a:lnSpc>
                          <a:spcPct val="150000"/>
                        </a:lnSpc>
                        <a:spcAft>
                          <a:spcPts val="0"/>
                        </a:spcAft>
                      </a:pPr>
                      <a:r>
                        <a:rPr lang="en-IN" sz="1600">
                          <a:latin typeface="Arial" pitchFamily="34" charset="0"/>
                          <a:ea typeface="Calibri"/>
                          <a:cs typeface="Arial" pitchFamily="34" charset="0"/>
                        </a:rPr>
                        <a:t>(2015-16)</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LYGm1</a:t>
                      </a:r>
                      <a:endParaRPr lang="en-US" sz="1600">
                        <a:latin typeface="Arial" pitchFamily="34" charset="0"/>
                        <a:ea typeface="Calibri"/>
                        <a:cs typeface="Arial" pitchFamily="34" charset="0"/>
                      </a:endParaRPr>
                    </a:p>
                    <a:p>
                      <a:pPr algn="ctr">
                        <a:lnSpc>
                          <a:spcPct val="150000"/>
                        </a:lnSpc>
                        <a:spcAft>
                          <a:spcPts val="0"/>
                        </a:spcAft>
                      </a:pPr>
                      <a:r>
                        <a:rPr lang="en-IN" sz="1600">
                          <a:latin typeface="Arial" pitchFamily="34" charset="0"/>
                          <a:ea typeface="Calibri"/>
                          <a:cs typeface="Arial" pitchFamily="34" charset="0"/>
                        </a:rPr>
                        <a:t>(2014-15)</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LYGm2</a:t>
                      </a:r>
                      <a:endParaRPr lang="en-US" sz="1600">
                        <a:latin typeface="Arial" pitchFamily="34" charset="0"/>
                        <a:ea typeface="Calibri"/>
                        <a:cs typeface="Arial" pitchFamily="34" charset="0"/>
                      </a:endParaRPr>
                    </a:p>
                    <a:p>
                      <a:pPr algn="ctr">
                        <a:lnSpc>
                          <a:spcPct val="150000"/>
                        </a:lnSpc>
                        <a:spcAft>
                          <a:spcPts val="0"/>
                        </a:spcAft>
                      </a:pPr>
                      <a:r>
                        <a:rPr lang="en-IN" sz="1600">
                          <a:latin typeface="Arial" pitchFamily="34" charset="0"/>
                          <a:ea typeface="Calibri"/>
                          <a:cs typeface="Arial" pitchFamily="34" charset="0"/>
                        </a:rPr>
                        <a:t>(2013-14)</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l">
                        <a:lnSpc>
                          <a:spcPct val="150000"/>
                        </a:lnSpc>
                        <a:spcAft>
                          <a:spcPts val="0"/>
                        </a:spcAft>
                      </a:pPr>
                      <a:r>
                        <a:rPr lang="en-IN" sz="1600" dirty="0">
                          <a:latin typeface="Arial" pitchFamily="34" charset="0"/>
                          <a:ea typeface="Calibri"/>
                          <a:cs typeface="Arial" pitchFamily="34" charset="0"/>
                        </a:rPr>
                        <a:t>Total </a:t>
                      </a:r>
                      <a:r>
                        <a:rPr lang="en-IN" sz="1600" dirty="0" smtClean="0">
                          <a:latin typeface="Arial" pitchFamily="34" charset="0"/>
                          <a:ea typeface="Calibri"/>
                          <a:cs typeface="Arial" pitchFamily="34" charset="0"/>
                        </a:rPr>
                        <a:t>number</a:t>
                      </a:r>
                      <a:r>
                        <a:rPr lang="en-IN" sz="1600" baseline="0" dirty="0" smtClean="0">
                          <a:latin typeface="Arial" pitchFamily="34" charset="0"/>
                          <a:ea typeface="Calibri"/>
                          <a:cs typeface="Arial" pitchFamily="34" charset="0"/>
                        </a:rPr>
                        <a:t> o</a:t>
                      </a:r>
                      <a:r>
                        <a:rPr lang="en-IN" sz="1600" dirty="0" smtClean="0">
                          <a:latin typeface="Arial" pitchFamily="34" charset="0"/>
                          <a:ea typeface="Calibri"/>
                          <a:cs typeface="Arial" pitchFamily="34" charset="0"/>
                        </a:rPr>
                        <a:t>f </a:t>
                      </a:r>
                      <a:r>
                        <a:rPr lang="en-IN" sz="1600" dirty="0">
                          <a:solidFill>
                            <a:srgbClr val="0000CC"/>
                          </a:solidFill>
                          <a:latin typeface="Arial" pitchFamily="34" charset="0"/>
                          <a:ea typeface="Calibri"/>
                          <a:cs typeface="Arial" pitchFamily="34" charset="0"/>
                        </a:rPr>
                        <a:t>Final Year Students </a:t>
                      </a:r>
                      <a:r>
                        <a:rPr lang="en-IN" sz="1600" dirty="0">
                          <a:latin typeface="Arial" pitchFamily="34" charset="0"/>
                          <a:ea typeface="Calibri"/>
                          <a:cs typeface="Arial" pitchFamily="34" charset="0"/>
                        </a:rPr>
                        <a:t>(N)</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147</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155</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168</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l">
                        <a:lnSpc>
                          <a:spcPct val="150000"/>
                        </a:lnSpc>
                        <a:spcAft>
                          <a:spcPts val="0"/>
                        </a:spcAft>
                      </a:pPr>
                      <a:r>
                        <a:rPr lang="en-IN" sz="1600" dirty="0" smtClean="0">
                          <a:latin typeface="Arial" pitchFamily="34" charset="0"/>
                          <a:ea typeface="Calibri"/>
                          <a:cs typeface="Arial" pitchFamily="34" charset="0"/>
                        </a:rPr>
                        <a:t>Number of </a:t>
                      </a:r>
                      <a:r>
                        <a:rPr lang="en-IN" sz="1600" dirty="0">
                          <a:latin typeface="Arial" pitchFamily="34" charset="0"/>
                          <a:ea typeface="Calibri"/>
                          <a:cs typeface="Arial" pitchFamily="34" charset="0"/>
                        </a:rPr>
                        <a:t>students </a:t>
                      </a:r>
                      <a:r>
                        <a:rPr lang="en-IN" sz="1600" dirty="0">
                          <a:solidFill>
                            <a:srgbClr val="0000CC"/>
                          </a:solidFill>
                          <a:latin typeface="Arial" pitchFamily="34" charset="0"/>
                          <a:ea typeface="Calibri"/>
                          <a:cs typeface="Arial" pitchFamily="34" charset="0"/>
                        </a:rPr>
                        <a:t>placed</a:t>
                      </a:r>
                      <a:r>
                        <a:rPr lang="en-IN" sz="1600" dirty="0">
                          <a:latin typeface="Arial" pitchFamily="34" charset="0"/>
                          <a:ea typeface="Calibri"/>
                          <a:cs typeface="Arial" pitchFamily="34" charset="0"/>
                        </a:rPr>
                        <a:t> in companies or Government Sector (x)</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59</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52</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a:latin typeface="Arial" pitchFamily="34" charset="0"/>
                          <a:ea typeface="Calibri"/>
                          <a:cs typeface="Arial" pitchFamily="34" charset="0"/>
                        </a:rPr>
                        <a:t>84</a:t>
                      </a:r>
                      <a:endParaRPr lang="en-US" sz="160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894">
                <a:tc>
                  <a:txBody>
                    <a:bodyPr/>
                    <a:lstStyle/>
                    <a:p>
                      <a:pPr algn="l">
                        <a:lnSpc>
                          <a:spcPct val="150000"/>
                        </a:lnSpc>
                        <a:spcAft>
                          <a:spcPts val="0"/>
                        </a:spcAft>
                      </a:pPr>
                      <a:r>
                        <a:rPr lang="en-IN" sz="1600" dirty="0" smtClean="0">
                          <a:latin typeface="Arial" pitchFamily="34" charset="0"/>
                          <a:ea typeface="Calibri"/>
                          <a:cs typeface="Arial" pitchFamily="34" charset="0"/>
                        </a:rPr>
                        <a:t>Number </a:t>
                      </a:r>
                      <a:r>
                        <a:rPr lang="en-IN" sz="1600" dirty="0" smtClean="0">
                          <a:solidFill>
                            <a:srgbClr val="000000"/>
                          </a:solidFill>
                          <a:latin typeface="Arial" pitchFamily="34" charset="0"/>
                          <a:ea typeface="Calibri"/>
                          <a:cs typeface="Arial" pitchFamily="34" charset="0"/>
                        </a:rPr>
                        <a:t>of </a:t>
                      </a:r>
                      <a:r>
                        <a:rPr lang="en-IN" sz="1600" dirty="0">
                          <a:solidFill>
                            <a:srgbClr val="000000"/>
                          </a:solidFill>
                          <a:latin typeface="Arial" pitchFamily="34" charset="0"/>
                          <a:ea typeface="Calibri"/>
                          <a:cs typeface="Arial" pitchFamily="34" charset="0"/>
                        </a:rPr>
                        <a:t>students admitted to </a:t>
                      </a:r>
                      <a:r>
                        <a:rPr lang="en-IN" sz="1600" dirty="0">
                          <a:solidFill>
                            <a:srgbClr val="0000CC"/>
                          </a:solidFill>
                          <a:latin typeface="Arial" pitchFamily="34" charset="0"/>
                          <a:ea typeface="Calibri"/>
                          <a:cs typeface="Arial" pitchFamily="34" charset="0"/>
                        </a:rPr>
                        <a:t>higher studies</a:t>
                      </a:r>
                      <a:r>
                        <a:rPr lang="en-IN" sz="1600" dirty="0">
                          <a:solidFill>
                            <a:srgbClr val="000000"/>
                          </a:solidFill>
                          <a:latin typeface="Arial" pitchFamily="34" charset="0"/>
                          <a:ea typeface="Calibri"/>
                          <a:cs typeface="Arial" pitchFamily="34" charset="0"/>
                        </a:rPr>
                        <a:t> with valid qualifying scores (GATE or equivalent State or National Level Tests, GRE, GMAT etc.) (y) </a:t>
                      </a:r>
                      <a:endParaRPr lang="en-US" sz="1600" dirty="0">
                        <a:solidFill>
                          <a:srgbClr val="000000"/>
                        </a:solidFill>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4</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12</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l">
                        <a:lnSpc>
                          <a:spcPct val="150000"/>
                        </a:lnSpc>
                        <a:spcAft>
                          <a:spcPts val="0"/>
                        </a:spcAft>
                      </a:pPr>
                      <a:r>
                        <a:rPr lang="en-IN" sz="1600" dirty="0" smtClean="0">
                          <a:latin typeface="Arial" pitchFamily="34" charset="0"/>
                          <a:ea typeface="Calibri"/>
                          <a:cs typeface="Arial" pitchFamily="34" charset="0"/>
                        </a:rPr>
                        <a:t>Number </a:t>
                      </a:r>
                      <a:r>
                        <a:rPr lang="en-IN" sz="1600" dirty="0" smtClean="0">
                          <a:solidFill>
                            <a:srgbClr val="000000"/>
                          </a:solidFill>
                          <a:latin typeface="Arial" pitchFamily="34" charset="0"/>
                          <a:ea typeface="Calibri"/>
                          <a:cs typeface="Arial" pitchFamily="34" charset="0"/>
                        </a:rPr>
                        <a:t>of </a:t>
                      </a:r>
                      <a:r>
                        <a:rPr lang="en-IN" sz="1600" dirty="0">
                          <a:solidFill>
                            <a:srgbClr val="000000"/>
                          </a:solidFill>
                          <a:latin typeface="Arial" pitchFamily="34" charset="0"/>
                          <a:ea typeface="Calibri"/>
                          <a:cs typeface="Arial" pitchFamily="34" charset="0"/>
                        </a:rPr>
                        <a:t>students turned entrepreneur in engineering/technology (z) </a:t>
                      </a:r>
                      <a:endParaRPr lang="en-US" sz="1600" dirty="0">
                        <a:solidFill>
                          <a:srgbClr val="000000"/>
                        </a:solidFill>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smtClean="0">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1</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smtClean="0">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l">
                        <a:lnSpc>
                          <a:spcPct val="150000"/>
                        </a:lnSpc>
                        <a:spcAft>
                          <a:spcPts val="0"/>
                        </a:spcAft>
                      </a:pPr>
                      <a:r>
                        <a:rPr lang="en-IN" sz="1600" dirty="0">
                          <a:solidFill>
                            <a:srgbClr val="000000"/>
                          </a:solidFill>
                          <a:latin typeface="Arial" pitchFamily="34" charset="0"/>
                          <a:ea typeface="Calibri"/>
                          <a:cs typeface="Arial" pitchFamily="34" charset="0"/>
                        </a:rPr>
                        <a:t>x + y + z = </a:t>
                      </a:r>
                      <a:endParaRPr lang="en-US" sz="1600" dirty="0">
                        <a:solidFill>
                          <a:srgbClr val="000000"/>
                        </a:solidFill>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65</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57</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96</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just">
                        <a:lnSpc>
                          <a:spcPct val="150000"/>
                        </a:lnSpc>
                        <a:spcAft>
                          <a:spcPts val="0"/>
                        </a:spcAft>
                      </a:pPr>
                      <a:r>
                        <a:rPr lang="en-IN" sz="1600" dirty="0">
                          <a:solidFill>
                            <a:srgbClr val="000000"/>
                          </a:solidFill>
                          <a:latin typeface="Arial" pitchFamily="34" charset="0"/>
                          <a:ea typeface="Calibri"/>
                          <a:cs typeface="Arial" pitchFamily="34" charset="0"/>
                        </a:rPr>
                        <a:t>Placement Index </a:t>
                      </a:r>
                      <a:r>
                        <a:rPr lang="en-IN" sz="1600" dirty="0" smtClean="0">
                          <a:solidFill>
                            <a:srgbClr val="000000"/>
                          </a:solidFill>
                          <a:latin typeface="Arial" pitchFamily="34" charset="0"/>
                          <a:ea typeface="Calibri"/>
                          <a:cs typeface="Arial" pitchFamily="34" charset="0"/>
                        </a:rPr>
                        <a:t>= </a:t>
                      </a:r>
                      <a:r>
                        <a:rPr lang="en-IN" sz="1600" dirty="0">
                          <a:solidFill>
                            <a:srgbClr val="000000"/>
                          </a:solidFill>
                          <a:latin typeface="Arial" pitchFamily="34" charset="0"/>
                          <a:ea typeface="Calibri"/>
                          <a:cs typeface="Arial" pitchFamily="34" charset="0"/>
                        </a:rPr>
                        <a:t>(x + y + z )/N </a:t>
                      </a:r>
                      <a:endParaRPr lang="en-US" sz="1600" dirty="0">
                        <a:solidFill>
                          <a:srgbClr val="000000"/>
                        </a:solidFill>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0.44</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0.37</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600" dirty="0">
                          <a:latin typeface="Arial" pitchFamily="34" charset="0"/>
                          <a:ea typeface="Calibri"/>
                          <a:cs typeface="Arial" pitchFamily="34" charset="0"/>
                        </a:rPr>
                        <a:t>0.57</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9">
                <a:tc>
                  <a:txBody>
                    <a:bodyPr/>
                    <a:lstStyle/>
                    <a:p>
                      <a:pPr algn="just">
                        <a:lnSpc>
                          <a:spcPct val="150000"/>
                        </a:lnSpc>
                        <a:spcAft>
                          <a:spcPts val="0"/>
                        </a:spcAft>
                      </a:pPr>
                      <a:r>
                        <a:rPr lang="en-IN" sz="1600" dirty="0">
                          <a:solidFill>
                            <a:srgbClr val="000000"/>
                          </a:solidFill>
                          <a:latin typeface="Arial" pitchFamily="34" charset="0"/>
                          <a:ea typeface="Calibri"/>
                          <a:cs typeface="Arial" pitchFamily="34" charset="0"/>
                        </a:rPr>
                        <a:t>Average </a:t>
                      </a:r>
                      <a:r>
                        <a:rPr lang="en-IN" sz="1600" dirty="0" smtClean="0">
                          <a:solidFill>
                            <a:srgbClr val="000000"/>
                          </a:solidFill>
                          <a:latin typeface="Arial" pitchFamily="34" charset="0"/>
                          <a:ea typeface="Calibri"/>
                          <a:cs typeface="Arial" pitchFamily="34" charset="0"/>
                        </a:rPr>
                        <a:t>Placement</a:t>
                      </a:r>
                      <a:r>
                        <a:rPr lang="en-IN" sz="1600" dirty="0">
                          <a:solidFill>
                            <a:srgbClr val="000000"/>
                          </a:solidFill>
                          <a:latin typeface="Arial" pitchFamily="34" charset="0"/>
                          <a:ea typeface="Calibri"/>
                          <a:cs typeface="Arial" pitchFamily="34" charset="0"/>
                        </a:rPr>
                        <a:t>= (P1 + P2 + P3)/3 </a:t>
                      </a:r>
                      <a:endParaRPr lang="en-US" sz="1600" dirty="0">
                        <a:solidFill>
                          <a:srgbClr val="000000"/>
                        </a:solidFill>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IN" sz="1600" dirty="0">
                          <a:latin typeface="Arial" pitchFamily="34" charset="0"/>
                          <a:ea typeface="Calibri"/>
                          <a:cs typeface="Arial" pitchFamily="34" charset="0"/>
                        </a:rPr>
                        <a:t>0.46</a:t>
                      </a:r>
                      <a:endParaRPr lang="en-US" sz="1600"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78849" name="Rectangle 1"/>
          <p:cNvSpPr>
            <a:spLocks noChangeArrowheads="1"/>
          </p:cNvSpPr>
          <p:nvPr/>
        </p:nvSpPr>
        <p:spPr bwMode="auto">
          <a:xfrm>
            <a:off x="2428860" y="5955589"/>
            <a:ext cx="4572032" cy="830997"/>
          </a:xfrm>
          <a:prstGeom prst="rect">
            <a:avLst/>
          </a:prstGeom>
          <a:solidFill>
            <a:srgbClr val="FFFFCC"/>
          </a:solidFill>
          <a:ln w="9525">
            <a:solidFill>
              <a:srgbClr val="0000CC"/>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Assessment = 40 × Average Placement</a:t>
            </a:r>
          </a:p>
          <a:p>
            <a:pPr lvl="0" fontAlgn="base">
              <a:spcBef>
                <a:spcPct val="0"/>
              </a:spcBef>
              <a:spcAft>
                <a:spcPct val="0"/>
              </a:spcAft>
            </a:pPr>
            <a:r>
              <a:rPr lang="en-US" sz="1600" dirty="0" smtClean="0">
                <a:latin typeface="Arial" pitchFamily="34" charset="0"/>
                <a:cs typeface="Arial" pitchFamily="34" charset="0"/>
              </a:rPr>
              <a:t>                    = 40</a:t>
            </a:r>
            <a:r>
              <a:rPr lang="en-US" sz="1600" dirty="0" smtClean="0">
                <a:latin typeface="Arial" pitchFamily="34" charset="0"/>
                <a:ea typeface="Calibri" pitchFamily="34" charset="0"/>
                <a:cs typeface="Arial" pitchFamily="34" charset="0"/>
              </a:rPr>
              <a:t> × </a:t>
            </a:r>
            <a:r>
              <a:rPr lang="en-US" sz="1600" dirty="0" smtClean="0">
                <a:latin typeface="Arial" pitchFamily="34" charset="0"/>
                <a:cs typeface="Arial" pitchFamily="34" charset="0"/>
              </a:rPr>
              <a:t>0.46 </a:t>
            </a:r>
          </a:p>
          <a:p>
            <a:pPr lvl="0" fontAlgn="base">
              <a:spcBef>
                <a:spcPct val="0"/>
              </a:spcBef>
              <a:spcAft>
                <a:spcPct val="0"/>
              </a:spcAft>
            </a:pPr>
            <a:r>
              <a:rPr lang="en-US" sz="1600" dirty="0" smtClean="0">
                <a:latin typeface="Arial" pitchFamily="34" charset="0"/>
                <a:cs typeface="Arial" pitchFamily="34" charset="0"/>
              </a:rPr>
              <a:t>                    = 18.4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7066" y="335497"/>
            <a:ext cx="2768130" cy="369332"/>
          </a:xfrm>
          <a:prstGeom prst="rect">
            <a:avLst/>
          </a:prstGeom>
        </p:spPr>
        <p:txBody>
          <a:bodyPr wrap="none">
            <a:spAutoFit/>
          </a:bodyPr>
          <a:lstStyle/>
          <a:p>
            <a:r>
              <a:rPr lang="en-US" b="1" dirty="0" smtClean="0"/>
              <a:t> </a:t>
            </a:r>
            <a:r>
              <a:rPr lang="en-US" b="1" dirty="0" smtClean="0">
                <a:solidFill>
                  <a:srgbClr val="0000CC"/>
                </a:solidFill>
                <a:latin typeface="Arial" pitchFamily="34" charset="0"/>
                <a:cs typeface="Arial" pitchFamily="34" charset="0"/>
              </a:rPr>
              <a:t>Professional Activities </a:t>
            </a:r>
            <a:endParaRPr lang="en-US" dirty="0">
              <a:solidFill>
                <a:srgbClr val="0000CC"/>
              </a:solidFill>
              <a:latin typeface="Arial" pitchFamily="34" charset="0"/>
              <a:cs typeface="Arial" pitchFamily="34" charset="0"/>
            </a:endParaRPr>
          </a:p>
        </p:txBody>
      </p:sp>
      <p:sp>
        <p:nvSpPr>
          <p:cNvPr id="3" name="Rectangle 2"/>
          <p:cNvSpPr/>
          <p:nvPr/>
        </p:nvSpPr>
        <p:spPr>
          <a:xfrm>
            <a:off x="52356" y="692687"/>
            <a:ext cx="8715436" cy="369332"/>
          </a:xfrm>
          <a:prstGeom prst="rect">
            <a:avLst/>
          </a:prstGeom>
        </p:spPr>
        <p:txBody>
          <a:bodyPr wrap="square">
            <a:spAutoFit/>
          </a:bodyPr>
          <a:lstStyle/>
          <a:p>
            <a:pPr algn="ctr"/>
            <a:r>
              <a:rPr lang="en-US" b="1" dirty="0" smtClean="0">
                <a:latin typeface="Arial" pitchFamily="34" charset="0"/>
                <a:cs typeface="Arial" pitchFamily="34" charset="0"/>
              </a:rPr>
              <a:t>Professional societies/chapters and organizing engineering events </a:t>
            </a:r>
            <a:endParaRPr lang="en-US" dirty="0">
              <a:latin typeface="Arial" pitchFamily="34" charset="0"/>
              <a:cs typeface="Arial" pitchFamily="34" charset="0"/>
            </a:endParaRPr>
          </a:p>
        </p:txBody>
      </p:sp>
      <p:graphicFrame>
        <p:nvGraphicFramePr>
          <p:cNvPr id="4" name="Table 3"/>
          <p:cNvGraphicFramePr>
            <a:graphicFrameLocks noGrp="1"/>
          </p:cNvGraphicFramePr>
          <p:nvPr/>
        </p:nvGraphicFramePr>
        <p:xfrm>
          <a:off x="660184" y="1133457"/>
          <a:ext cx="7750418" cy="1966754"/>
        </p:xfrm>
        <a:graphic>
          <a:graphicData uri="http://schemas.openxmlformats.org/drawingml/2006/table">
            <a:tbl>
              <a:tblPr/>
              <a:tblGrid>
                <a:gridCol w="1013156"/>
                <a:gridCol w="6737262"/>
              </a:tblGrid>
              <a:tr h="563965">
                <a:tc>
                  <a:txBody>
                    <a:bodyPr/>
                    <a:lstStyle/>
                    <a:p>
                      <a:pPr algn="just">
                        <a:lnSpc>
                          <a:spcPct val="115000"/>
                        </a:lnSpc>
                        <a:spcAft>
                          <a:spcPts val="0"/>
                        </a:spcAft>
                      </a:pPr>
                      <a:r>
                        <a:rPr lang="en-IN" sz="1600" b="1" dirty="0">
                          <a:latin typeface="Arial" pitchFamily="34" charset="0"/>
                          <a:ea typeface="Calibri"/>
                          <a:cs typeface="Arial" pitchFamily="34" charset="0"/>
                        </a:rPr>
                        <a:t>S. No.</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IN" sz="1600" b="1" dirty="0">
                          <a:latin typeface="Arial" pitchFamily="34" charset="0"/>
                          <a:ea typeface="Calibri"/>
                          <a:cs typeface="Arial" pitchFamily="34" charset="0"/>
                        </a:rPr>
                        <a:t>Professional society /Chapter</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44645">
                <a:tc>
                  <a:txBody>
                    <a:bodyPr/>
                    <a:lstStyle/>
                    <a:p>
                      <a:pPr marL="342900" lvl="0" indent="-342900" algn="ctr">
                        <a:lnSpc>
                          <a:spcPct val="115000"/>
                        </a:lnSpc>
                        <a:spcAft>
                          <a:spcPts val="0"/>
                        </a:spcAft>
                        <a:buFont typeface="+mj-lt"/>
                        <a:buNone/>
                      </a:pPr>
                      <a:r>
                        <a:rPr lang="en-IN" sz="1600" dirty="0" smtClean="0">
                          <a:solidFill>
                            <a:schemeClr val="tx1"/>
                          </a:solidFill>
                          <a:latin typeface="Times New Roman"/>
                          <a:ea typeface="Times New Roman"/>
                          <a:cs typeface="Times New Roman"/>
                        </a:rPr>
                        <a:t>1.</a:t>
                      </a:r>
                      <a:endParaRPr lang="en-IN" sz="1600" dirty="0">
                        <a:solidFill>
                          <a:schemeClr val="tx1"/>
                        </a:solidFill>
                        <a:latin typeface="Times New Roman"/>
                        <a:ea typeface="Times New Roman"/>
                        <a:cs typeface="Times New Roman"/>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600" dirty="0">
                          <a:latin typeface="Arial" pitchFamily="34" charset="0"/>
                          <a:ea typeface="Calibri"/>
                          <a:cs typeface="Arial" pitchFamily="34" charset="0"/>
                        </a:rPr>
                        <a:t>Institution of Mechanical </a:t>
                      </a:r>
                      <a:r>
                        <a:rPr lang="en-IN" sz="1600" dirty="0" smtClean="0">
                          <a:latin typeface="Arial" pitchFamily="34" charset="0"/>
                          <a:ea typeface="Calibri"/>
                          <a:cs typeface="Arial" pitchFamily="34" charset="0"/>
                        </a:rPr>
                        <a:t>Engineers (</a:t>
                      </a:r>
                      <a:r>
                        <a:rPr lang="en-IN" sz="1600" dirty="0" err="1" smtClean="0">
                          <a:latin typeface="Arial" pitchFamily="34" charset="0"/>
                          <a:ea typeface="Calibri"/>
                          <a:cs typeface="Arial" pitchFamily="34" charset="0"/>
                        </a:rPr>
                        <a:t>IMechE</a:t>
                      </a:r>
                      <a:r>
                        <a:rPr lang="en-IN" sz="1600" dirty="0" smtClean="0">
                          <a:latin typeface="Arial" pitchFamily="34" charset="0"/>
                          <a:ea typeface="Calibri"/>
                          <a:cs typeface="Arial" pitchFamily="34" charset="0"/>
                        </a:rPr>
                        <a:t>) Chapter</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77">
                <a:tc>
                  <a:txBody>
                    <a:bodyPr/>
                    <a:lstStyle/>
                    <a:p>
                      <a:pPr marL="342900" lvl="0" indent="-342900" algn="ctr">
                        <a:lnSpc>
                          <a:spcPct val="115000"/>
                        </a:lnSpc>
                        <a:spcAft>
                          <a:spcPts val="0"/>
                        </a:spcAft>
                        <a:buFont typeface="+mj-lt"/>
                        <a:buNone/>
                      </a:pPr>
                      <a:r>
                        <a:rPr lang="en-IN" sz="1600" dirty="0" smtClean="0">
                          <a:solidFill>
                            <a:schemeClr val="tx1"/>
                          </a:solidFill>
                          <a:latin typeface="Times New Roman"/>
                          <a:ea typeface="Times New Roman"/>
                          <a:cs typeface="Times New Roman"/>
                        </a:rPr>
                        <a:t>2. </a:t>
                      </a:r>
                      <a:endParaRPr lang="en-IN" sz="1600" dirty="0">
                        <a:solidFill>
                          <a:schemeClr val="tx1"/>
                        </a:solidFill>
                        <a:latin typeface="Times New Roman"/>
                        <a:ea typeface="Times New Roman"/>
                        <a:cs typeface="Times New Roman"/>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600" dirty="0">
                          <a:solidFill>
                            <a:srgbClr val="222222"/>
                          </a:solidFill>
                          <a:latin typeface="Arial" pitchFamily="34" charset="0"/>
                          <a:ea typeface="Calibri"/>
                          <a:cs typeface="Arial" pitchFamily="34" charset="0"/>
                        </a:rPr>
                        <a:t>Institute of Electrical and Electronics Engineers </a:t>
                      </a:r>
                      <a:r>
                        <a:rPr lang="en-IN" sz="1600" dirty="0">
                          <a:latin typeface="Arial" pitchFamily="34" charset="0"/>
                          <a:ea typeface="Calibri"/>
                          <a:cs typeface="Arial" pitchFamily="34" charset="0"/>
                        </a:rPr>
                        <a:t>Students’ </a:t>
                      </a:r>
                      <a:r>
                        <a:rPr lang="en-IN" sz="1600" dirty="0" smtClean="0">
                          <a:latin typeface="Arial" pitchFamily="34" charset="0"/>
                          <a:ea typeface="Calibri"/>
                          <a:cs typeface="Arial" pitchFamily="34" charset="0"/>
                        </a:rPr>
                        <a:t>Chapter </a:t>
                      </a:r>
                      <a:r>
                        <a:rPr lang="en-IN" sz="1600" dirty="0" smtClean="0">
                          <a:solidFill>
                            <a:srgbClr val="222222"/>
                          </a:solidFill>
                          <a:latin typeface="Arial" pitchFamily="34" charset="0"/>
                          <a:ea typeface="Calibri"/>
                          <a:cs typeface="Arial" pitchFamily="34" charset="0"/>
                        </a:rPr>
                        <a:t>(</a:t>
                      </a:r>
                      <a:r>
                        <a:rPr lang="en-IN" sz="1600" dirty="0">
                          <a:latin typeface="Arial" pitchFamily="34" charset="0"/>
                          <a:ea typeface="Calibri"/>
                          <a:cs typeface="Arial" pitchFamily="34" charset="0"/>
                        </a:rPr>
                        <a:t>IEEE)</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77">
                <a:tc>
                  <a:txBody>
                    <a:bodyPr/>
                    <a:lstStyle/>
                    <a:p>
                      <a:pPr marL="342900" lvl="0" indent="-342900" algn="ctr">
                        <a:lnSpc>
                          <a:spcPct val="115000"/>
                        </a:lnSpc>
                        <a:spcAft>
                          <a:spcPts val="0"/>
                        </a:spcAft>
                        <a:buFont typeface="+mj-lt"/>
                        <a:buNone/>
                      </a:pPr>
                      <a:r>
                        <a:rPr lang="en-IN" sz="1600" dirty="0" smtClean="0">
                          <a:solidFill>
                            <a:schemeClr val="tx1"/>
                          </a:solidFill>
                          <a:latin typeface="Times New Roman"/>
                          <a:ea typeface="Times New Roman"/>
                          <a:cs typeface="Times New Roman"/>
                        </a:rPr>
                        <a:t>3.</a:t>
                      </a:r>
                      <a:endParaRPr lang="en-IN" sz="1600" dirty="0">
                        <a:solidFill>
                          <a:schemeClr val="tx1"/>
                        </a:solidFill>
                        <a:latin typeface="Times New Roman"/>
                        <a:ea typeface="Times New Roman"/>
                        <a:cs typeface="Times New Roman"/>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600" dirty="0">
                          <a:latin typeface="Arial" pitchFamily="34" charset="0"/>
                          <a:ea typeface="Calibri"/>
                          <a:cs typeface="Arial" pitchFamily="34" charset="0"/>
                        </a:rPr>
                        <a:t>The Institute  of Engineers (India) Students’ </a:t>
                      </a:r>
                      <a:r>
                        <a:rPr lang="en-IN" sz="1600" dirty="0" smtClean="0">
                          <a:latin typeface="Arial" pitchFamily="34" charset="0"/>
                          <a:ea typeface="Calibri"/>
                          <a:cs typeface="Arial" pitchFamily="34" charset="0"/>
                        </a:rPr>
                        <a:t>Chapter (IEI</a:t>
                      </a:r>
                      <a:r>
                        <a:rPr lang="en-IN" sz="1600" dirty="0">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190">
                <a:tc>
                  <a:txBody>
                    <a:bodyPr/>
                    <a:lstStyle/>
                    <a:p>
                      <a:pPr marL="342900" lvl="0" indent="-342900" algn="ctr">
                        <a:lnSpc>
                          <a:spcPct val="115000"/>
                        </a:lnSpc>
                        <a:spcAft>
                          <a:spcPts val="0"/>
                        </a:spcAft>
                        <a:buFont typeface="+mj-lt"/>
                        <a:buNone/>
                      </a:pPr>
                      <a:r>
                        <a:rPr lang="en-IN" sz="1600" dirty="0" smtClean="0">
                          <a:solidFill>
                            <a:schemeClr val="tx1"/>
                          </a:solidFill>
                          <a:latin typeface="Times New Roman"/>
                          <a:ea typeface="Times New Roman"/>
                          <a:cs typeface="Times New Roman"/>
                        </a:rPr>
                        <a:t>4.</a:t>
                      </a:r>
                      <a:endParaRPr lang="en-IN" sz="1600" dirty="0">
                        <a:solidFill>
                          <a:schemeClr val="tx1"/>
                        </a:solidFill>
                        <a:latin typeface="Times New Roman"/>
                        <a:ea typeface="Times New Roman"/>
                        <a:cs typeface="Times New Roman"/>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600" dirty="0">
                          <a:latin typeface="Arial" pitchFamily="34" charset="0"/>
                          <a:ea typeface="Calibri"/>
                          <a:cs typeface="Arial" pitchFamily="34" charset="0"/>
                        </a:rPr>
                        <a:t>Mechanical Engineering Students’ </a:t>
                      </a:r>
                      <a:r>
                        <a:rPr lang="en-IN" sz="1600" dirty="0" smtClean="0">
                          <a:latin typeface="Arial" pitchFamily="34" charset="0"/>
                          <a:ea typeface="Calibri"/>
                          <a:cs typeface="Arial" pitchFamily="34" charset="0"/>
                        </a:rPr>
                        <a:t>Society</a:t>
                      </a:r>
                      <a:r>
                        <a:rPr lang="en-US" sz="1600" baseline="0" dirty="0" smtClean="0">
                          <a:latin typeface="Arial" pitchFamily="34" charset="0"/>
                          <a:ea typeface="Calibri"/>
                          <a:cs typeface="Arial" pitchFamily="34" charset="0"/>
                        </a:rPr>
                        <a:t> </a:t>
                      </a:r>
                      <a:r>
                        <a:rPr lang="en-IN" sz="1600" dirty="0" smtClean="0">
                          <a:latin typeface="Arial" pitchFamily="34" charset="0"/>
                          <a:ea typeface="Calibri"/>
                          <a:cs typeface="Arial" pitchFamily="34" charset="0"/>
                        </a:rPr>
                        <a:t>(MESS)</a:t>
                      </a:r>
                      <a:endParaRPr lang="en-US" sz="1600" dirty="0">
                        <a:latin typeface="Arial" pitchFamily="34" charset="0"/>
                        <a:ea typeface="Calibri"/>
                        <a:cs typeface="Arial" pitchFamily="34"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7" descr="C:\Users\Deepak Singh\AppData\Local\Microsoft\Windows\INetCache\Content.Word\IMG-20191016-WA0040.jpg"/>
          <p:cNvPicPr/>
          <p:nvPr/>
        </p:nvPicPr>
        <p:blipFill>
          <a:blip r:embed="rId2" cstate="print"/>
          <a:srcRect/>
          <a:stretch>
            <a:fillRect/>
          </a:stretch>
        </p:blipFill>
        <p:spPr bwMode="auto">
          <a:xfrm>
            <a:off x="6000760" y="5172088"/>
            <a:ext cx="2286016" cy="1500198"/>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8143900" y="86353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Deepak Singh\AppData\Local\Microsoft\Windows\INetCache\Content.Word\IMG-20181003-WA0028.jpg"/>
          <p:cNvPicPr/>
          <p:nvPr/>
        </p:nvPicPr>
        <p:blipFill>
          <a:blip r:embed="rId3" cstate="print"/>
          <a:srcRect/>
          <a:stretch>
            <a:fillRect/>
          </a:stretch>
        </p:blipFill>
        <p:spPr bwMode="auto">
          <a:xfrm>
            <a:off x="3357554" y="3633766"/>
            <a:ext cx="2214578" cy="1357322"/>
          </a:xfrm>
          <a:prstGeom prst="rect">
            <a:avLst/>
          </a:prstGeom>
          <a:ln>
            <a:noFill/>
          </a:ln>
          <a:effectLst>
            <a:outerShdw blurRad="292100" dist="139700" dir="2700000" algn="tl" rotWithShape="0">
              <a:srgbClr val="333333">
                <a:alpha val="65000"/>
              </a:srgbClr>
            </a:outerShdw>
          </a:effectLst>
        </p:spPr>
      </p:pic>
      <p:pic>
        <p:nvPicPr>
          <p:cNvPr id="14" name="Picture 13" descr="C:\Users\Deepak Singh\AppData\Local\Microsoft\Windows\INetCache\Content.Word\IMG-20180315-WA0009.jpg"/>
          <p:cNvPicPr/>
          <p:nvPr/>
        </p:nvPicPr>
        <p:blipFill>
          <a:blip r:embed="rId4" cstate="print"/>
          <a:srcRect/>
          <a:stretch>
            <a:fillRect/>
          </a:stretch>
        </p:blipFill>
        <p:spPr bwMode="auto">
          <a:xfrm>
            <a:off x="500034" y="5181589"/>
            <a:ext cx="2357454" cy="1500198"/>
          </a:xfrm>
          <a:prstGeom prst="rect">
            <a:avLst/>
          </a:prstGeom>
          <a:ln>
            <a:noFill/>
          </a:ln>
          <a:effectLst>
            <a:outerShdw blurRad="292100" dist="139700" dir="2700000" algn="tl" rotWithShape="0">
              <a:srgbClr val="333333">
                <a:alpha val="65000"/>
              </a:srgbClr>
            </a:outerShdw>
          </a:effectLst>
        </p:spPr>
      </p:pic>
      <p:pic>
        <p:nvPicPr>
          <p:cNvPr id="15" name="Picture 14" descr="https://events.vtools.ieee.org/event/picture/198986"/>
          <p:cNvPicPr/>
          <p:nvPr/>
        </p:nvPicPr>
        <p:blipFill>
          <a:blip r:embed="rId5" cstate="print"/>
          <a:srcRect/>
          <a:stretch>
            <a:fillRect/>
          </a:stretch>
        </p:blipFill>
        <p:spPr bwMode="auto">
          <a:xfrm>
            <a:off x="6072198" y="3643291"/>
            <a:ext cx="2285984" cy="1285884"/>
          </a:xfrm>
          <a:prstGeom prst="rect">
            <a:avLst/>
          </a:prstGeom>
          <a:ln>
            <a:noFill/>
          </a:ln>
          <a:effectLst>
            <a:outerShdw blurRad="292100" dist="139700" dir="2700000" algn="tl" rotWithShape="0">
              <a:srgbClr val="333333">
                <a:alpha val="65000"/>
              </a:srgbClr>
            </a:outerShdw>
          </a:effectLst>
        </p:spPr>
      </p:pic>
      <p:pic>
        <p:nvPicPr>
          <p:cNvPr id="16" name="Picture 2" descr="https://www.mitmoradabad.edu.in/wp-content/uploads/2020/02/2-13-300x237.jpg"/>
          <p:cNvPicPr>
            <a:picLocks noChangeAspect="1" noChangeArrowheads="1"/>
          </p:cNvPicPr>
          <p:nvPr/>
        </p:nvPicPr>
        <p:blipFill>
          <a:blip r:embed="rId6"/>
          <a:srcRect/>
          <a:stretch>
            <a:fillRect/>
          </a:stretch>
        </p:blipFill>
        <p:spPr bwMode="auto">
          <a:xfrm>
            <a:off x="3428992" y="5165507"/>
            <a:ext cx="2071702" cy="1578193"/>
          </a:xfrm>
          <a:prstGeom prst="rect">
            <a:avLst/>
          </a:prstGeom>
          <a:noFill/>
        </p:spPr>
      </p:pic>
      <p:pic>
        <p:nvPicPr>
          <p:cNvPr id="17" name="Picture 4" descr="https://www.mitmoradabad.edu.in/wp-content/uploads/2020/02/4-8-300x224.jpg"/>
          <p:cNvPicPr>
            <a:picLocks noChangeAspect="1" noChangeArrowheads="1"/>
          </p:cNvPicPr>
          <p:nvPr/>
        </p:nvPicPr>
        <p:blipFill>
          <a:blip r:embed="rId7"/>
          <a:srcRect r="9999"/>
          <a:stretch>
            <a:fillRect/>
          </a:stretch>
        </p:blipFill>
        <p:spPr bwMode="auto">
          <a:xfrm>
            <a:off x="709585" y="3571876"/>
            <a:ext cx="1722177" cy="14287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lum/>
          </a:blip>
          <a:srcRect l="37701" t="30209" r="34773" b="37500"/>
          <a:stretch>
            <a:fillRect/>
          </a:stretch>
        </p:blipFill>
        <p:spPr bwMode="auto">
          <a:xfrm>
            <a:off x="857224" y="2886071"/>
            <a:ext cx="2816039" cy="1857387"/>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l="9590" t="50000" r="63470" b="18750"/>
          <a:stretch>
            <a:fillRect/>
          </a:stretch>
        </p:blipFill>
        <p:spPr bwMode="auto">
          <a:xfrm>
            <a:off x="857224" y="4886335"/>
            <a:ext cx="2919410" cy="1857388"/>
          </a:xfrm>
          <a:prstGeom prst="rect">
            <a:avLst/>
          </a:prstGeom>
          <a:noFill/>
          <a:ln w="9525">
            <a:noFill/>
            <a:miter lim="800000"/>
            <a:headEnd/>
            <a:tailEnd/>
          </a:ln>
          <a:effectLst/>
        </p:spPr>
      </p:pic>
      <p:sp>
        <p:nvSpPr>
          <p:cNvPr id="7" name="TextBox 6"/>
          <p:cNvSpPr txBox="1"/>
          <p:nvPr/>
        </p:nvSpPr>
        <p:spPr>
          <a:xfrm>
            <a:off x="1000100" y="71414"/>
            <a:ext cx="7215238" cy="338554"/>
          </a:xfrm>
          <a:prstGeom prst="rect">
            <a:avLst/>
          </a:prstGeom>
          <a:noFill/>
        </p:spPr>
        <p:txBody>
          <a:bodyPr wrap="square" rtlCol="0">
            <a:spAutoFit/>
          </a:bodyPr>
          <a:lstStyle/>
          <a:p>
            <a:pPr algn="ctr"/>
            <a:r>
              <a:rPr lang="en-US" sz="1600" b="1" dirty="0" smtClean="0">
                <a:solidFill>
                  <a:srgbClr val="0000CC"/>
                </a:solidFill>
                <a:latin typeface="Arial" pitchFamily="34" charset="0"/>
                <a:cs typeface="Arial" pitchFamily="34" charset="0"/>
              </a:rPr>
              <a:t>Glimpses of  Activities of  </a:t>
            </a:r>
            <a:r>
              <a:rPr lang="en-US" sz="1600" b="1" dirty="0" err="1" smtClean="0">
                <a:solidFill>
                  <a:srgbClr val="0000CC"/>
                </a:solidFill>
                <a:latin typeface="Arial" pitchFamily="34" charset="0"/>
                <a:cs typeface="Arial" pitchFamily="34" charset="0"/>
              </a:rPr>
              <a:t>IMechE</a:t>
            </a:r>
            <a:r>
              <a:rPr lang="en-US" sz="1600" b="1" dirty="0" smtClean="0">
                <a:solidFill>
                  <a:srgbClr val="0000CC"/>
                </a:solidFill>
                <a:latin typeface="Arial" pitchFamily="34" charset="0"/>
                <a:cs typeface="Arial" pitchFamily="34" charset="0"/>
              </a:rPr>
              <a:t> Chapter at ME Department MIT</a:t>
            </a:r>
            <a:endParaRPr lang="en-US" sz="1600" b="1" dirty="0">
              <a:solidFill>
                <a:srgbClr val="0000CC"/>
              </a:solidFill>
              <a:latin typeface="Arial" pitchFamily="34" charset="0"/>
              <a:cs typeface="Arial" pitchFamily="34" charset="0"/>
            </a:endParaRPr>
          </a:p>
        </p:txBody>
      </p:sp>
      <p:pic>
        <p:nvPicPr>
          <p:cNvPr id="8" name="Picture 6" descr="H:\expert visit webinar poster\6 X 3.tif"/>
          <p:cNvPicPr>
            <a:picLocks noChangeAspect="1" noChangeArrowheads="1"/>
          </p:cNvPicPr>
          <p:nvPr/>
        </p:nvPicPr>
        <p:blipFill>
          <a:blip r:embed="rId4"/>
          <a:srcRect/>
          <a:stretch>
            <a:fillRect/>
          </a:stretch>
        </p:blipFill>
        <p:spPr bwMode="auto">
          <a:xfrm>
            <a:off x="40944" y="500042"/>
            <a:ext cx="4643438" cy="2327080"/>
          </a:xfrm>
          <a:prstGeom prst="rect">
            <a:avLst/>
          </a:prstGeom>
          <a:noFill/>
        </p:spPr>
      </p:pic>
      <p:pic>
        <p:nvPicPr>
          <p:cNvPr id="9" name="Picture 4" descr="H:\expert visit webinar poster\IMG20200229131217.jpg"/>
          <p:cNvPicPr>
            <a:picLocks noChangeAspect="1" noChangeArrowheads="1"/>
          </p:cNvPicPr>
          <p:nvPr/>
        </p:nvPicPr>
        <p:blipFill>
          <a:blip r:embed="rId5" cstate="print"/>
          <a:srcRect l="11673" r="13102" b="12859"/>
          <a:stretch>
            <a:fillRect/>
          </a:stretch>
        </p:blipFill>
        <p:spPr bwMode="auto">
          <a:xfrm>
            <a:off x="4755820" y="500042"/>
            <a:ext cx="4286280" cy="2314591"/>
          </a:xfrm>
          <a:prstGeom prst="rect">
            <a:avLst/>
          </a:prstGeom>
          <a:noFill/>
        </p:spPr>
      </p:pic>
      <p:pic>
        <p:nvPicPr>
          <p:cNvPr id="10" name="Picture 9" descr="H:\expert visit webinar poster\kochak.jpg"/>
          <p:cNvPicPr>
            <a:picLocks noChangeAspect="1" noChangeArrowheads="1"/>
          </p:cNvPicPr>
          <p:nvPr/>
        </p:nvPicPr>
        <p:blipFill>
          <a:blip r:embed="rId6"/>
          <a:srcRect b="6179"/>
          <a:stretch>
            <a:fillRect/>
          </a:stretch>
        </p:blipFill>
        <p:spPr bwMode="auto">
          <a:xfrm>
            <a:off x="4643438" y="2957509"/>
            <a:ext cx="3312938" cy="3786214"/>
          </a:xfrm>
          <a:prstGeom prst="rect">
            <a:avLst/>
          </a:prstGeom>
          <a:noFill/>
          <a:ln w="9525">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b="17187"/>
          <a:stretch>
            <a:fillRect/>
          </a:stretch>
        </p:blipFill>
        <p:spPr bwMode="auto">
          <a:xfrm>
            <a:off x="1214414" y="265213"/>
            <a:ext cx="6829464" cy="3181310"/>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b="15625"/>
          <a:stretch>
            <a:fillRect/>
          </a:stretch>
        </p:blipFill>
        <p:spPr bwMode="auto">
          <a:xfrm>
            <a:off x="1214414" y="3551361"/>
            <a:ext cx="6816587" cy="3235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2" y="285728"/>
            <a:ext cx="6500842" cy="369332"/>
          </a:xfrm>
          <a:prstGeom prst="rect">
            <a:avLst/>
          </a:prstGeom>
        </p:spPr>
        <p:txBody>
          <a:bodyPr wrap="square">
            <a:spAutoFit/>
          </a:bodyPr>
          <a:lstStyle/>
          <a:p>
            <a:pPr algn="ctr"/>
            <a:r>
              <a:rPr lang="en-US" b="1" dirty="0" smtClean="0">
                <a:latin typeface="Arial" pitchFamily="34" charset="0"/>
                <a:cs typeface="Arial" pitchFamily="34" charset="0"/>
              </a:rPr>
              <a:t> </a:t>
            </a:r>
            <a:r>
              <a:rPr lang="en-US" b="1" dirty="0" smtClean="0">
                <a:solidFill>
                  <a:srgbClr val="0000CC"/>
                </a:solidFill>
                <a:latin typeface="Arial" pitchFamily="34" charset="0"/>
                <a:cs typeface="Arial" pitchFamily="34" charset="0"/>
              </a:rPr>
              <a:t>Publication of technical magazines, newsletters etc. </a:t>
            </a:r>
            <a:endParaRPr lang="en-US" dirty="0">
              <a:solidFill>
                <a:srgbClr val="0000CC"/>
              </a:solidFill>
              <a:latin typeface="Arial" pitchFamily="34" charset="0"/>
              <a:cs typeface="Arial" pitchFamily="34" charset="0"/>
            </a:endParaRPr>
          </a:p>
        </p:txBody>
      </p:sp>
      <p:graphicFrame>
        <p:nvGraphicFramePr>
          <p:cNvPr id="3" name="Table 2"/>
          <p:cNvGraphicFramePr>
            <a:graphicFrameLocks noGrp="1"/>
          </p:cNvGraphicFramePr>
          <p:nvPr/>
        </p:nvGraphicFramePr>
        <p:xfrm>
          <a:off x="142845" y="857232"/>
          <a:ext cx="8786872" cy="2667272"/>
        </p:xfrm>
        <a:graphic>
          <a:graphicData uri="http://schemas.openxmlformats.org/drawingml/2006/table">
            <a:tbl>
              <a:tblPr/>
              <a:tblGrid>
                <a:gridCol w="833241"/>
                <a:gridCol w="1416175"/>
                <a:gridCol w="2674281"/>
                <a:gridCol w="2505854"/>
                <a:gridCol w="1357321"/>
              </a:tblGrid>
              <a:tr h="496161">
                <a:tc>
                  <a:txBody>
                    <a:bodyPr/>
                    <a:lstStyle/>
                    <a:p>
                      <a:pPr algn="ctr">
                        <a:lnSpc>
                          <a:spcPct val="115000"/>
                        </a:lnSpc>
                        <a:spcAft>
                          <a:spcPts val="0"/>
                        </a:spcAft>
                      </a:pPr>
                      <a:r>
                        <a:rPr lang="en-IN" sz="1600" b="1" dirty="0">
                          <a:latin typeface="Arial" pitchFamily="34" charset="0"/>
                          <a:ea typeface="Calibri"/>
                          <a:cs typeface="Arial" pitchFamily="34" charset="0"/>
                        </a:rPr>
                        <a:t>S. No.</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IN" sz="1600" b="1">
                          <a:latin typeface="Arial" pitchFamily="34" charset="0"/>
                          <a:ea typeface="Calibri"/>
                          <a:cs typeface="Arial" pitchFamily="34" charset="0"/>
                        </a:rPr>
                        <a:t>Publication Type</a:t>
                      </a:r>
                      <a:endParaRPr lang="en-US" sz="160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IN" sz="1600" b="1" dirty="0">
                          <a:latin typeface="Arial" pitchFamily="34" charset="0"/>
                          <a:ea typeface="Calibri"/>
                          <a:cs typeface="Arial" pitchFamily="34" charset="0"/>
                        </a:rPr>
                        <a:t>Name</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IN" sz="1600" b="1" dirty="0">
                          <a:latin typeface="Arial" pitchFamily="34" charset="0"/>
                          <a:ea typeface="Calibri"/>
                          <a:cs typeface="Arial" pitchFamily="34" charset="0"/>
                        </a:rPr>
                        <a:t>Publisher</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IN" sz="1600" b="1" dirty="0">
                          <a:latin typeface="Arial" pitchFamily="34" charset="0"/>
                          <a:ea typeface="Calibri"/>
                          <a:cs typeface="Arial" pitchFamily="34" charset="0"/>
                        </a:rPr>
                        <a:t>Frequency</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96161">
                <a:tc>
                  <a:txBody>
                    <a:bodyPr/>
                    <a:lstStyle/>
                    <a:p>
                      <a:pPr marL="342900" lvl="0" indent="-342900" algn="ctr">
                        <a:lnSpc>
                          <a:spcPct val="115000"/>
                        </a:lnSpc>
                        <a:spcAft>
                          <a:spcPts val="0"/>
                        </a:spcAft>
                        <a:buFont typeface="+mj-lt"/>
                        <a:buNone/>
                      </a:pPr>
                      <a:r>
                        <a:rPr lang="en-IN" sz="1600" dirty="0" smtClean="0">
                          <a:latin typeface="Arial" pitchFamily="34" charset="0"/>
                          <a:ea typeface="Times New Roman"/>
                          <a:cs typeface="Arial" pitchFamily="34" charset="0"/>
                        </a:rPr>
                        <a:t>1</a:t>
                      </a:r>
                      <a:endParaRPr lang="en-IN" sz="1600" dirty="0">
                        <a:latin typeface="Arial" pitchFamily="34" charset="0"/>
                        <a:ea typeface="Times New Roman"/>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Institute Magazine</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VOYAGER</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Arial" pitchFamily="34" charset="0"/>
                          <a:ea typeface="Calibri"/>
                          <a:cs typeface="Arial" pitchFamily="34" charset="0"/>
                        </a:rPr>
                        <a:t>MIT Moradabad</a:t>
                      </a:r>
                      <a:endParaRPr lang="en-US" sz="160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Arial" pitchFamily="34" charset="0"/>
                          <a:ea typeface="Calibri"/>
                          <a:cs typeface="Arial" pitchFamily="34" charset="0"/>
                        </a:rPr>
                        <a:t>Yearly</a:t>
                      </a:r>
                      <a:endParaRPr lang="en-US" sz="160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161">
                <a:tc>
                  <a:txBody>
                    <a:bodyPr/>
                    <a:lstStyle/>
                    <a:p>
                      <a:pPr marL="342900" lvl="0" indent="-342900" algn="ctr">
                        <a:lnSpc>
                          <a:spcPct val="115000"/>
                        </a:lnSpc>
                        <a:spcAft>
                          <a:spcPts val="0"/>
                        </a:spcAft>
                        <a:buFont typeface="+mj-lt"/>
                        <a:buNone/>
                      </a:pPr>
                      <a:r>
                        <a:rPr lang="en-IN" sz="1600" dirty="0" smtClean="0">
                          <a:latin typeface="Arial" pitchFamily="34" charset="0"/>
                          <a:ea typeface="Times New Roman"/>
                          <a:cs typeface="Arial" pitchFamily="34" charset="0"/>
                        </a:rPr>
                        <a:t>2</a:t>
                      </a:r>
                      <a:endParaRPr lang="en-IN" sz="1600" dirty="0">
                        <a:latin typeface="Arial" pitchFamily="34" charset="0"/>
                        <a:ea typeface="Times New Roman"/>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smtClean="0">
                          <a:latin typeface="Arial" pitchFamily="34" charset="0"/>
                          <a:ea typeface="Calibri"/>
                          <a:cs typeface="Arial" pitchFamily="34" charset="0"/>
                        </a:rPr>
                        <a:t>E-Newsletter</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smtClean="0">
                          <a:latin typeface="Arial" pitchFamily="34" charset="0"/>
                          <a:ea typeface="Calibri"/>
                          <a:cs typeface="Arial" pitchFamily="34" charset="0"/>
                        </a:rPr>
                        <a:t>E-Newsletter</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Mechanical Engineering Department</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Arial" pitchFamily="34" charset="0"/>
                          <a:ea typeface="Calibri"/>
                          <a:cs typeface="Arial" pitchFamily="34" charset="0"/>
                        </a:rPr>
                        <a:t>Half-Yearly</a:t>
                      </a:r>
                      <a:endParaRPr lang="en-US" sz="160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161">
                <a:tc>
                  <a:txBody>
                    <a:bodyPr/>
                    <a:lstStyle/>
                    <a:p>
                      <a:pPr marL="342900" lvl="0" indent="-342900" algn="ctr">
                        <a:lnSpc>
                          <a:spcPct val="115000"/>
                        </a:lnSpc>
                        <a:spcAft>
                          <a:spcPts val="0"/>
                        </a:spcAft>
                        <a:buFont typeface="+mj-lt"/>
                        <a:buNone/>
                      </a:pPr>
                      <a:r>
                        <a:rPr lang="en-IN" sz="1600" dirty="0" smtClean="0">
                          <a:latin typeface="Arial" pitchFamily="34" charset="0"/>
                          <a:ea typeface="Times New Roman"/>
                          <a:cs typeface="Arial" pitchFamily="34" charset="0"/>
                        </a:rPr>
                        <a:t>3</a:t>
                      </a:r>
                      <a:endParaRPr lang="en-IN" sz="1600" dirty="0">
                        <a:latin typeface="Arial" pitchFamily="34" charset="0"/>
                        <a:ea typeface="Times New Roman"/>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smtClean="0">
                          <a:latin typeface="Arial" pitchFamily="34" charset="0"/>
                          <a:ea typeface="Calibri"/>
                          <a:cs typeface="Arial" pitchFamily="34" charset="0"/>
                        </a:rPr>
                        <a:t>Journal</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MIT International Journal </a:t>
                      </a:r>
                      <a:r>
                        <a:rPr lang="en-IN" sz="1600" dirty="0" smtClean="0">
                          <a:latin typeface="Arial" pitchFamily="34" charset="0"/>
                          <a:ea typeface="Calibri"/>
                          <a:cs typeface="Arial" pitchFamily="34" charset="0"/>
                        </a:rPr>
                        <a:t>  of Mechanical </a:t>
                      </a:r>
                      <a:r>
                        <a:rPr lang="en-IN" sz="1600" dirty="0">
                          <a:latin typeface="Arial" pitchFamily="34" charset="0"/>
                          <a:ea typeface="Calibri"/>
                          <a:cs typeface="Arial" pitchFamily="34" charset="0"/>
                        </a:rPr>
                        <a:t>Engineering</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MIT Publications</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Half-Yearly</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944">
                <a:tc>
                  <a:txBody>
                    <a:bodyPr/>
                    <a:lstStyle/>
                    <a:p>
                      <a:pPr marL="342900" lvl="0" indent="-342900" algn="ctr">
                        <a:lnSpc>
                          <a:spcPct val="115000"/>
                        </a:lnSpc>
                        <a:spcAft>
                          <a:spcPts val="0"/>
                        </a:spcAft>
                        <a:buFont typeface="+mj-lt"/>
                        <a:buNone/>
                      </a:pPr>
                      <a:r>
                        <a:rPr lang="en-IN" sz="1600" dirty="0" smtClean="0">
                          <a:latin typeface="Arial" pitchFamily="34" charset="0"/>
                          <a:ea typeface="Times New Roman"/>
                          <a:cs typeface="Arial" pitchFamily="34" charset="0"/>
                        </a:rPr>
                        <a:t>4</a:t>
                      </a:r>
                      <a:endParaRPr lang="en-IN" sz="1600" dirty="0">
                        <a:latin typeface="Arial" pitchFamily="34" charset="0"/>
                        <a:ea typeface="Times New Roman"/>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Journal</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IN" sz="1600" dirty="0">
                          <a:latin typeface="Arial" pitchFamily="34" charset="0"/>
                          <a:ea typeface="Calibri"/>
                          <a:cs typeface="Arial" pitchFamily="34" charset="0"/>
                        </a:rPr>
                        <a:t>MIT </a:t>
                      </a:r>
                      <a:r>
                        <a:rPr lang="en-IN" sz="1600" dirty="0" smtClean="0">
                          <a:latin typeface="Arial" pitchFamily="34" charset="0"/>
                          <a:ea typeface="Calibri"/>
                          <a:cs typeface="Arial" pitchFamily="34" charset="0"/>
                        </a:rPr>
                        <a:t>TRANSACTION</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Arial" pitchFamily="34" charset="0"/>
                          <a:ea typeface="Calibri"/>
                          <a:cs typeface="Arial" pitchFamily="34" charset="0"/>
                        </a:rPr>
                        <a:t>MIT Publications</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smtClean="0">
                          <a:latin typeface="Arial" pitchFamily="34" charset="0"/>
                          <a:ea typeface="Calibri"/>
                          <a:cs typeface="Arial" pitchFamily="34" charset="0"/>
                        </a:rPr>
                        <a:t>Half-Yearly</a:t>
                      </a:r>
                      <a:endParaRPr lang="en-US" sz="1600" dirty="0">
                        <a:latin typeface="Arial" pitchFamily="34" charset="0"/>
                        <a:ea typeface="Calibri"/>
                        <a:cs typeface="Arial" pitchFamily="34" charset="0"/>
                      </a:endParaRPr>
                    </a:p>
                  </a:txBody>
                  <a:tcPr marL="62511" marR="62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admin\Desktop\Voyger.jpg"/>
          <p:cNvPicPr/>
          <p:nvPr/>
        </p:nvPicPr>
        <p:blipFill>
          <a:blip r:embed="rId2" cstate="print"/>
          <a:srcRect/>
          <a:stretch>
            <a:fillRect/>
          </a:stretch>
        </p:blipFill>
        <p:spPr bwMode="auto">
          <a:xfrm>
            <a:off x="214282" y="3786190"/>
            <a:ext cx="2071702" cy="2857520"/>
          </a:xfrm>
          <a:prstGeom prst="rect">
            <a:avLst/>
          </a:prstGeom>
          <a:ln>
            <a:noFill/>
          </a:ln>
          <a:effectLst>
            <a:outerShdw blurRad="190500" algn="tl" rotWithShape="0">
              <a:srgbClr val="000000">
                <a:alpha val="70000"/>
              </a:srgbClr>
            </a:outerShdw>
          </a:effectLst>
        </p:spPr>
      </p:pic>
      <p:pic>
        <p:nvPicPr>
          <p:cNvPr id="6" name="Picture 5" descr="C:\Users\Deepak Singh\Downloads\newsletter july dec 2019.jpg"/>
          <p:cNvPicPr/>
          <p:nvPr/>
        </p:nvPicPr>
        <p:blipFill>
          <a:blip r:embed="rId3" cstate="print"/>
          <a:srcRect/>
          <a:stretch>
            <a:fillRect/>
          </a:stretch>
        </p:blipFill>
        <p:spPr bwMode="auto">
          <a:xfrm>
            <a:off x="2500298" y="3786190"/>
            <a:ext cx="2000264" cy="2857520"/>
          </a:xfrm>
          <a:prstGeom prst="rect">
            <a:avLst/>
          </a:prstGeom>
          <a:ln>
            <a:noFill/>
          </a:ln>
          <a:effectLst>
            <a:outerShdw blurRad="190500" algn="tl" rotWithShape="0">
              <a:srgbClr val="000000">
                <a:alpha val="70000"/>
              </a:srgbClr>
            </a:outerShdw>
          </a:effectLst>
        </p:spPr>
      </p:pic>
      <p:pic>
        <p:nvPicPr>
          <p:cNvPr id="7" name="Picture 6" descr="C:\Users\admin\Desktop\mitij.jpg"/>
          <p:cNvPicPr/>
          <p:nvPr/>
        </p:nvPicPr>
        <p:blipFill>
          <a:blip r:embed="rId4" cstate="print"/>
          <a:srcRect/>
          <a:stretch>
            <a:fillRect/>
          </a:stretch>
        </p:blipFill>
        <p:spPr bwMode="auto">
          <a:xfrm>
            <a:off x="4714876" y="3780068"/>
            <a:ext cx="1928826" cy="2863642"/>
          </a:xfrm>
          <a:prstGeom prst="rect">
            <a:avLst/>
          </a:prstGeom>
          <a:ln>
            <a:noFill/>
          </a:ln>
          <a:effectLst>
            <a:outerShdw blurRad="190500" algn="tl" rotWithShape="0">
              <a:srgbClr val="000000">
                <a:alpha val="70000"/>
              </a:srgbClr>
            </a:outerShdw>
          </a:effectLst>
        </p:spPr>
      </p:pic>
      <p:pic>
        <p:nvPicPr>
          <p:cNvPr id="8" name="Picture 7" descr="C:\Users\admin\Desktop\MIT TRA.jpg"/>
          <p:cNvPicPr/>
          <p:nvPr/>
        </p:nvPicPr>
        <p:blipFill>
          <a:blip r:embed="rId5" cstate="print"/>
          <a:srcRect/>
          <a:stretch>
            <a:fillRect/>
          </a:stretch>
        </p:blipFill>
        <p:spPr bwMode="auto">
          <a:xfrm>
            <a:off x="6858016" y="3786190"/>
            <a:ext cx="2071702" cy="2857520"/>
          </a:xfrm>
          <a:prstGeom prst="rect">
            <a:avLst/>
          </a:prstGeom>
          <a:ln>
            <a:noFill/>
          </a:ln>
          <a:effectLst>
            <a:outerShdw blurRad="190500" algn="tl" rotWithShape="0">
              <a:srgbClr val="000000">
                <a:alpha val="70000"/>
              </a:srgbClr>
            </a:outerShdw>
          </a:effectLst>
        </p:spPr>
      </p:pic>
      <p:pic>
        <p:nvPicPr>
          <p:cNvPr id="9" name="Picture 8" descr="C:\Users\admin\Desktop\Voyger.jpg"/>
          <p:cNvPicPr/>
          <p:nvPr/>
        </p:nvPicPr>
        <p:blipFill>
          <a:blip r:embed="rId2" cstate="print"/>
          <a:srcRect/>
          <a:stretch>
            <a:fillRect/>
          </a:stretch>
        </p:blipFill>
        <p:spPr bwMode="auto">
          <a:xfrm>
            <a:off x="214282" y="3792312"/>
            <a:ext cx="2071702" cy="2857520"/>
          </a:xfrm>
          <a:prstGeom prst="rect">
            <a:avLst/>
          </a:prstGeom>
          <a:ln>
            <a:noFill/>
          </a:ln>
          <a:effectLst>
            <a:outerShdw blurRad="190500" algn="tl" rotWithShape="0">
              <a:srgbClr val="000000">
                <a:alpha val="70000"/>
              </a:srgbClr>
            </a:outerShdw>
          </a:effectLst>
        </p:spPr>
      </p:pic>
      <p:pic>
        <p:nvPicPr>
          <p:cNvPr id="10" name="Picture 9" descr="C:\Users\Deepak Singh\Downloads\newsletter july dec 2019.jpg"/>
          <p:cNvPicPr/>
          <p:nvPr/>
        </p:nvPicPr>
        <p:blipFill>
          <a:blip r:embed="rId3" cstate="print"/>
          <a:srcRect/>
          <a:stretch>
            <a:fillRect/>
          </a:stretch>
        </p:blipFill>
        <p:spPr bwMode="auto">
          <a:xfrm>
            <a:off x="2500298" y="3792312"/>
            <a:ext cx="2000264" cy="2857520"/>
          </a:xfrm>
          <a:prstGeom prst="rect">
            <a:avLst/>
          </a:prstGeom>
          <a:ln>
            <a:noFill/>
          </a:ln>
          <a:effectLst>
            <a:outerShdw blurRad="190500" algn="tl" rotWithShape="0">
              <a:srgbClr val="000000">
                <a:alpha val="70000"/>
              </a:srgbClr>
            </a:outerShdw>
          </a:effectLst>
        </p:spPr>
      </p:pic>
      <p:pic>
        <p:nvPicPr>
          <p:cNvPr id="11" name="Picture 10" descr="C:\Users\admin\Desktop\mitij.jpg"/>
          <p:cNvPicPr/>
          <p:nvPr/>
        </p:nvPicPr>
        <p:blipFill>
          <a:blip r:embed="rId4" cstate="print"/>
          <a:srcRect/>
          <a:stretch>
            <a:fillRect/>
          </a:stretch>
        </p:blipFill>
        <p:spPr bwMode="auto">
          <a:xfrm>
            <a:off x="4714876" y="3786190"/>
            <a:ext cx="1928826" cy="2863642"/>
          </a:xfrm>
          <a:prstGeom prst="rect">
            <a:avLst/>
          </a:prstGeom>
          <a:ln>
            <a:noFill/>
          </a:ln>
          <a:effectLst>
            <a:outerShdw blurRad="190500" algn="tl" rotWithShape="0">
              <a:srgbClr val="000000">
                <a:alpha val="70000"/>
              </a:srgbClr>
            </a:outerShdw>
          </a:effectLst>
        </p:spPr>
      </p:pic>
      <p:pic>
        <p:nvPicPr>
          <p:cNvPr id="12" name="Picture 11" descr="C:\Users\admin\Desktop\MIT TRA.jpg"/>
          <p:cNvPicPr/>
          <p:nvPr/>
        </p:nvPicPr>
        <p:blipFill>
          <a:blip r:embed="rId5" cstate="print"/>
          <a:srcRect/>
          <a:stretch>
            <a:fillRect/>
          </a:stretch>
        </p:blipFill>
        <p:spPr bwMode="auto">
          <a:xfrm>
            <a:off x="6858016" y="3786190"/>
            <a:ext cx="2071702" cy="28575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Users\admin\Desktop\Voyger.jpg"/>
          <p:cNvPicPr/>
          <p:nvPr/>
        </p:nvPicPr>
        <p:blipFill>
          <a:blip r:embed="rId2" cstate="print"/>
          <a:srcRect/>
          <a:stretch>
            <a:fillRect/>
          </a:stretch>
        </p:blipFill>
        <p:spPr bwMode="auto">
          <a:xfrm>
            <a:off x="214282" y="3792312"/>
            <a:ext cx="2071702" cy="28575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Users\Deepak Singh\Downloads\newsletter july dec 2019.jpg"/>
          <p:cNvPicPr/>
          <p:nvPr/>
        </p:nvPicPr>
        <p:blipFill>
          <a:blip r:embed="rId3" cstate="print"/>
          <a:srcRect/>
          <a:stretch>
            <a:fillRect/>
          </a:stretch>
        </p:blipFill>
        <p:spPr bwMode="auto">
          <a:xfrm>
            <a:off x="2500298" y="3792312"/>
            <a:ext cx="2000264" cy="28575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admin\Desktop\mitij.jpg"/>
          <p:cNvPicPr/>
          <p:nvPr/>
        </p:nvPicPr>
        <p:blipFill>
          <a:blip r:embed="rId4" cstate="print"/>
          <a:srcRect/>
          <a:stretch>
            <a:fillRect/>
          </a:stretch>
        </p:blipFill>
        <p:spPr bwMode="auto">
          <a:xfrm>
            <a:off x="4714876" y="3786190"/>
            <a:ext cx="1928826" cy="28636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file"/>
          </p:cNvPr>
          <p:cNvSpPr/>
          <p:nvPr/>
        </p:nvSpPr>
        <p:spPr>
          <a:xfrm>
            <a:off x="857224" y="428604"/>
            <a:ext cx="7572428" cy="369332"/>
          </a:xfrm>
          <a:prstGeom prst="rect">
            <a:avLst/>
          </a:prstGeom>
        </p:spPr>
        <p:txBody>
          <a:bodyPr wrap="square">
            <a:spAutoFit/>
          </a:bodyPr>
          <a:lstStyle/>
          <a:p>
            <a:pPr algn="ctr"/>
            <a:r>
              <a:rPr lang="en-US" b="1" dirty="0" smtClean="0">
                <a:solidFill>
                  <a:srgbClr val="0000CC"/>
                </a:solidFill>
                <a:latin typeface="Arial" pitchFamily="34" charset="0"/>
                <a:cs typeface="Arial" pitchFamily="34" charset="0"/>
              </a:rPr>
              <a:t>Participation in inter-institute events by students of ME department </a:t>
            </a:r>
            <a:endParaRPr lang="en-US" dirty="0">
              <a:solidFill>
                <a:srgbClr val="0000CC"/>
              </a:solidFill>
              <a:latin typeface="Arial" pitchFamily="34" charset="0"/>
              <a:cs typeface="Arial" pitchFamily="34" charset="0"/>
            </a:endParaRPr>
          </a:p>
        </p:txBody>
      </p:sp>
      <p:sp>
        <p:nvSpPr>
          <p:cNvPr id="4" name="Oval 3"/>
          <p:cNvSpPr/>
          <p:nvPr/>
        </p:nvSpPr>
        <p:spPr>
          <a:xfrm>
            <a:off x="8393090" y="57482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285720" y="1428736"/>
          <a:ext cx="8501122" cy="3814502"/>
        </p:xfrm>
        <a:graphic>
          <a:graphicData uri="http://schemas.openxmlformats.org/drawingml/2006/table">
            <a:tbl>
              <a:tblPr/>
              <a:tblGrid>
                <a:gridCol w="1285884"/>
                <a:gridCol w="1143008"/>
                <a:gridCol w="1285884"/>
                <a:gridCol w="1128909"/>
                <a:gridCol w="1299983"/>
                <a:gridCol w="1214446"/>
                <a:gridCol w="1143008"/>
              </a:tblGrid>
              <a:tr h="0">
                <a:tc rowSpan="2">
                  <a:txBody>
                    <a:bodyPr/>
                    <a:lstStyle/>
                    <a:p>
                      <a:pPr algn="l">
                        <a:lnSpc>
                          <a:spcPct val="100000"/>
                        </a:lnSpc>
                        <a:spcAft>
                          <a:spcPts val="0"/>
                        </a:spcAft>
                      </a:pPr>
                      <a:endParaRPr lang="en-US" sz="1400" dirty="0">
                        <a:latin typeface="Arial" pitchFamily="34" charset="0"/>
                        <a:ea typeface="Times New Roman"/>
                        <a:cs typeface="Arial" pitchFamily="34" charset="0"/>
                      </a:endParaRPr>
                    </a:p>
                    <a:p>
                      <a:pPr marL="347345" marR="172720" indent="-160020" algn="l">
                        <a:lnSpc>
                          <a:spcPct val="100000"/>
                        </a:lnSpc>
                        <a:spcAft>
                          <a:spcPts val="0"/>
                        </a:spcAft>
                      </a:pPr>
                      <a:r>
                        <a:rPr lang="en-US" sz="1500" b="1" spc="-5" dirty="0">
                          <a:latin typeface="Arial" pitchFamily="34" charset="0"/>
                          <a:ea typeface="Times New Roman"/>
                          <a:cs typeface="Arial" pitchFamily="34" charset="0"/>
                        </a:rPr>
                        <a:t>Academic</a:t>
                      </a:r>
                      <a:r>
                        <a:rPr lang="en-US" sz="1500" b="1" spc="-285" dirty="0">
                          <a:latin typeface="Arial" pitchFamily="34" charset="0"/>
                          <a:ea typeface="Times New Roman"/>
                          <a:cs typeface="Arial" pitchFamily="34" charset="0"/>
                        </a:rPr>
                        <a:t> </a:t>
                      </a:r>
                      <a:r>
                        <a:rPr lang="en-US" sz="1500" b="1" dirty="0">
                          <a:latin typeface="Arial" pitchFamily="34" charset="0"/>
                          <a:ea typeface="Times New Roman"/>
                          <a:cs typeface="Arial" pitchFamily="34" charset="0"/>
                        </a:rPr>
                        <a:t>Year</a:t>
                      </a:r>
                      <a:endParaRPr lang="en-US" sz="15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gridSpan="2">
                  <a:txBody>
                    <a:bodyPr/>
                    <a:lstStyle/>
                    <a:p>
                      <a:pPr marL="273050" algn="l">
                        <a:lnSpc>
                          <a:spcPct val="100000"/>
                        </a:lnSpc>
                        <a:spcAft>
                          <a:spcPts val="0"/>
                        </a:spcAft>
                      </a:pPr>
                      <a:r>
                        <a:rPr lang="en-US" sz="1600" b="1" dirty="0">
                          <a:latin typeface="Arial" pitchFamily="34" charset="0"/>
                          <a:ea typeface="Times New Roman"/>
                          <a:cs typeface="Arial" pitchFamily="34" charset="0"/>
                        </a:rPr>
                        <a:t>Events</a:t>
                      </a:r>
                      <a:r>
                        <a:rPr lang="en-US" sz="1600" b="1" spc="-10"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within</a:t>
                      </a:r>
                      <a:r>
                        <a:rPr lang="en-US" sz="1600" b="1" spc="-5"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the</a:t>
                      </a:r>
                      <a:r>
                        <a:rPr lang="en-US" sz="1600" b="1" spc="-10"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state</a:t>
                      </a:r>
                      <a:endParaRPr lang="en-US" sz="16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hMerge="1">
                  <a:txBody>
                    <a:bodyPr/>
                    <a:lstStyle/>
                    <a:p>
                      <a:endParaRPr lang="en-US"/>
                    </a:p>
                  </a:txBody>
                  <a:tcPr/>
                </a:tc>
                <a:tc gridSpan="2">
                  <a:txBody>
                    <a:bodyPr/>
                    <a:lstStyle/>
                    <a:p>
                      <a:pPr marL="224155" algn="l">
                        <a:lnSpc>
                          <a:spcPct val="100000"/>
                        </a:lnSpc>
                        <a:spcAft>
                          <a:spcPts val="0"/>
                        </a:spcAft>
                      </a:pPr>
                      <a:r>
                        <a:rPr lang="en-US" sz="1600" b="1" dirty="0">
                          <a:latin typeface="Arial" pitchFamily="34" charset="0"/>
                          <a:ea typeface="Times New Roman"/>
                          <a:cs typeface="Arial" pitchFamily="34" charset="0"/>
                        </a:rPr>
                        <a:t>Events</a:t>
                      </a:r>
                      <a:r>
                        <a:rPr lang="en-US" sz="1600" b="1" spc="-5"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outside</a:t>
                      </a:r>
                      <a:r>
                        <a:rPr lang="en-US" sz="1600" b="1" spc="-10"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the</a:t>
                      </a:r>
                      <a:r>
                        <a:rPr lang="en-US" sz="1600" b="1" spc="-10" dirty="0">
                          <a:latin typeface="Arial" pitchFamily="34" charset="0"/>
                          <a:ea typeface="Times New Roman"/>
                          <a:cs typeface="Arial" pitchFamily="34" charset="0"/>
                        </a:rPr>
                        <a:t> </a:t>
                      </a:r>
                      <a:r>
                        <a:rPr lang="en-US" sz="1600" b="1" dirty="0">
                          <a:latin typeface="Arial" pitchFamily="34" charset="0"/>
                          <a:ea typeface="Times New Roman"/>
                          <a:cs typeface="Arial" pitchFamily="34" charset="0"/>
                        </a:rPr>
                        <a:t>state</a:t>
                      </a:r>
                      <a:endParaRPr lang="en-US" sz="16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hMerge="1">
                  <a:txBody>
                    <a:bodyPr/>
                    <a:lstStyle/>
                    <a:p>
                      <a:endParaRPr lang="en-US"/>
                    </a:p>
                  </a:txBody>
                  <a:tcPr/>
                </a:tc>
                <a:tc gridSpan="2">
                  <a:txBody>
                    <a:bodyPr/>
                    <a:lstStyle/>
                    <a:p>
                      <a:pPr marL="828040" marR="822325" algn="ctr">
                        <a:lnSpc>
                          <a:spcPct val="100000"/>
                        </a:lnSpc>
                        <a:spcAft>
                          <a:spcPts val="0"/>
                        </a:spcAft>
                      </a:pPr>
                      <a:r>
                        <a:rPr lang="en-US" sz="1600" b="1" dirty="0">
                          <a:latin typeface="Arial" pitchFamily="34" charset="0"/>
                          <a:ea typeface="Times New Roman"/>
                          <a:cs typeface="Arial" pitchFamily="34" charset="0"/>
                        </a:rPr>
                        <a:t>Total</a:t>
                      </a:r>
                      <a:endParaRPr lang="en-US" sz="16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hMerge="1">
                  <a:txBody>
                    <a:bodyPr/>
                    <a:lstStyle/>
                    <a:p>
                      <a:endParaRPr lang="en-US"/>
                    </a:p>
                  </a:txBody>
                  <a:tcPr/>
                </a:tc>
              </a:tr>
              <a:tr h="1312627">
                <a:tc vMerge="1">
                  <a:txBody>
                    <a:bodyPr/>
                    <a:lstStyle/>
                    <a:p>
                      <a:endParaRPr lang="en-US"/>
                    </a:p>
                  </a:txBody>
                  <a:tcPr/>
                </a:tc>
                <a:tc>
                  <a:txBody>
                    <a:bodyPr/>
                    <a:lstStyle/>
                    <a:p>
                      <a:pPr marL="76835" marR="71755" indent="635" algn="ctr">
                        <a:lnSpc>
                          <a:spcPct val="100000"/>
                        </a:lnSpc>
                        <a:spcAft>
                          <a:spcPts val="0"/>
                        </a:spcAft>
                      </a:pPr>
                      <a:r>
                        <a:rPr lang="en-US" sz="1400" b="1" dirty="0" smtClean="0">
                          <a:latin typeface="Arial" pitchFamily="34" charset="0"/>
                          <a:ea typeface="Times New Roman"/>
                          <a:cs typeface="Arial" pitchFamily="34" charset="0"/>
                        </a:rPr>
                        <a:t>No</a:t>
                      </a:r>
                      <a:r>
                        <a:rPr lang="en-US" sz="1400" b="1" dirty="0">
                          <a:latin typeface="Arial" pitchFamily="34" charset="0"/>
                          <a:ea typeface="Times New Roman"/>
                          <a:cs typeface="Arial" pitchFamily="34" charset="0"/>
                        </a:rPr>
                        <a:t>. of</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Students</a:t>
                      </a:r>
                      <a:r>
                        <a:rPr lang="en-US" sz="1400" b="1" spc="5" dirty="0">
                          <a:latin typeface="Arial" pitchFamily="34" charset="0"/>
                          <a:ea typeface="Times New Roman"/>
                          <a:cs typeface="Arial" pitchFamily="34" charset="0"/>
                        </a:rPr>
                        <a:t> </a:t>
                      </a:r>
                      <a:r>
                        <a:rPr lang="en-US" sz="1400" b="1" dirty="0" err="1" smtClean="0">
                          <a:latin typeface="Arial" pitchFamily="34" charset="0"/>
                          <a:ea typeface="Times New Roman"/>
                          <a:cs typeface="Arial" pitchFamily="34" charset="0"/>
                        </a:rPr>
                        <a:t>Participatio</a:t>
                      </a:r>
                      <a:r>
                        <a:rPr lang="en-US" sz="1400" b="1" dirty="0" smtClean="0">
                          <a:latin typeface="Arial" pitchFamily="34" charset="0"/>
                          <a:ea typeface="Times New Roman"/>
                          <a:cs typeface="Arial" pitchFamily="34" charset="0"/>
                        </a:rPr>
                        <a:t>-ns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8580" marR="68580" algn="l">
                        <a:lnSpc>
                          <a:spcPct val="100000"/>
                        </a:lnSpc>
                        <a:spcAft>
                          <a:spcPts val="0"/>
                        </a:spcAft>
                      </a:pPr>
                      <a:r>
                        <a:rPr lang="en-US" sz="1400" b="1" dirty="0" smtClean="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No. of</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Students</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who got</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prize/award</a:t>
                      </a:r>
                      <a:r>
                        <a:rPr lang="en-US" sz="1400" b="1" spc="-28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in</a:t>
                      </a:r>
                      <a:r>
                        <a:rPr lang="en-US" sz="1400" b="1" spc="-3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the</a:t>
                      </a:r>
                      <a:r>
                        <a:rPr lang="en-US" sz="1400" b="1" spc="-4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events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8580" marR="60960" indent="-2540" algn="ctr">
                        <a:lnSpc>
                          <a:spcPct val="100000"/>
                        </a:lnSpc>
                        <a:spcAft>
                          <a:spcPts val="0"/>
                        </a:spcAft>
                      </a:pPr>
                      <a:r>
                        <a:rPr lang="en-US" sz="1400" b="1" dirty="0" smtClean="0">
                          <a:latin typeface="Arial" pitchFamily="34" charset="0"/>
                          <a:ea typeface="Times New Roman"/>
                          <a:cs typeface="Arial" pitchFamily="34" charset="0"/>
                        </a:rPr>
                        <a:t>No. </a:t>
                      </a:r>
                      <a:r>
                        <a:rPr lang="en-US" sz="1400" b="1" dirty="0">
                          <a:latin typeface="Arial" pitchFamily="34" charset="0"/>
                          <a:ea typeface="Times New Roman"/>
                          <a:cs typeface="Arial" pitchFamily="34" charset="0"/>
                        </a:rPr>
                        <a:t>of</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Students</a:t>
                      </a:r>
                      <a:r>
                        <a:rPr lang="en-US" sz="1400" b="1" spc="5" dirty="0">
                          <a:latin typeface="Arial" pitchFamily="34" charset="0"/>
                          <a:ea typeface="Times New Roman"/>
                          <a:cs typeface="Arial" pitchFamily="34" charset="0"/>
                        </a:rPr>
                        <a:t> </a:t>
                      </a:r>
                      <a:r>
                        <a:rPr lang="en-US" sz="1400" b="1" dirty="0" err="1" smtClean="0">
                          <a:latin typeface="Arial" pitchFamily="34" charset="0"/>
                          <a:ea typeface="Times New Roman"/>
                          <a:cs typeface="Arial" pitchFamily="34" charset="0"/>
                        </a:rPr>
                        <a:t>Participatio</a:t>
                      </a:r>
                      <a:r>
                        <a:rPr lang="en-US" sz="1400" b="1" dirty="0" smtClean="0">
                          <a:latin typeface="Arial" pitchFamily="34" charset="0"/>
                          <a:ea typeface="Times New Roman"/>
                          <a:cs typeface="Arial" pitchFamily="34" charset="0"/>
                        </a:rPr>
                        <a:t>-ns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8580" marR="60325" algn="l">
                        <a:lnSpc>
                          <a:spcPct val="100000"/>
                        </a:lnSpc>
                        <a:spcAft>
                          <a:spcPts val="0"/>
                        </a:spcAft>
                      </a:pPr>
                      <a:r>
                        <a:rPr lang="en-US" sz="1400" b="1" dirty="0" smtClean="0">
                          <a:latin typeface="Arial" pitchFamily="34" charset="0"/>
                          <a:ea typeface="Times New Roman"/>
                          <a:cs typeface="Arial" pitchFamily="34" charset="0"/>
                        </a:rPr>
                        <a:t>No</a:t>
                      </a:r>
                      <a:r>
                        <a:rPr lang="en-US" sz="1400" b="1" dirty="0">
                          <a:latin typeface="Arial" pitchFamily="34" charset="0"/>
                          <a:ea typeface="Times New Roman"/>
                          <a:cs typeface="Arial" pitchFamily="34" charset="0"/>
                        </a:rPr>
                        <a:t>.</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Of Students</a:t>
                      </a:r>
                      <a:r>
                        <a:rPr lang="en-US" sz="1400" b="1" spc="-28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who got</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prize/award</a:t>
                      </a:r>
                      <a:r>
                        <a:rPr lang="en-US" sz="1400" b="1" spc="-28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in the</a:t>
                      </a:r>
                      <a:endParaRPr lang="en-US" sz="1400" dirty="0">
                        <a:latin typeface="Arial" pitchFamily="34" charset="0"/>
                        <a:ea typeface="Times New Roman"/>
                        <a:cs typeface="Arial" pitchFamily="34" charset="0"/>
                      </a:endParaRPr>
                    </a:p>
                    <a:p>
                      <a:pPr marL="68580" algn="l">
                        <a:lnSpc>
                          <a:spcPct val="100000"/>
                        </a:lnSpc>
                        <a:spcBef>
                          <a:spcPts val="5"/>
                        </a:spcBef>
                        <a:spcAft>
                          <a:spcPts val="0"/>
                        </a:spcAft>
                      </a:pPr>
                      <a:r>
                        <a:rPr lang="en-US" sz="1400" b="1" dirty="0">
                          <a:latin typeface="Arial" pitchFamily="34" charset="0"/>
                          <a:ea typeface="Times New Roman"/>
                          <a:cs typeface="Arial" pitchFamily="34" charset="0"/>
                        </a:rPr>
                        <a:t>events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61595" indent="-2540" algn="ctr">
                        <a:lnSpc>
                          <a:spcPct val="100000"/>
                        </a:lnSpc>
                        <a:spcAft>
                          <a:spcPts val="0"/>
                        </a:spcAft>
                      </a:pPr>
                      <a:r>
                        <a:rPr lang="en-US" sz="1400" b="1" dirty="0" smtClean="0">
                          <a:latin typeface="Arial" pitchFamily="34" charset="0"/>
                          <a:ea typeface="Times New Roman"/>
                          <a:cs typeface="Arial" pitchFamily="34" charset="0"/>
                        </a:rPr>
                        <a:t>No. of</a:t>
                      </a:r>
                      <a:r>
                        <a:rPr lang="en-US" sz="1400" b="1" spc="5" dirty="0" smtClean="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Students</a:t>
                      </a:r>
                      <a:r>
                        <a:rPr lang="en-US" sz="1400" b="1" spc="5" dirty="0">
                          <a:latin typeface="Arial" pitchFamily="34" charset="0"/>
                          <a:ea typeface="Times New Roman"/>
                          <a:cs typeface="Arial" pitchFamily="34" charset="0"/>
                        </a:rPr>
                        <a:t> </a:t>
                      </a:r>
                      <a:r>
                        <a:rPr lang="en-US" sz="1400" b="1" dirty="0" err="1" smtClean="0">
                          <a:latin typeface="Arial" pitchFamily="34" charset="0"/>
                          <a:ea typeface="Times New Roman"/>
                          <a:cs typeface="Arial" pitchFamily="34" charset="0"/>
                        </a:rPr>
                        <a:t>Participatio</a:t>
                      </a:r>
                      <a:r>
                        <a:rPr lang="en-US" sz="1400" b="1" dirty="0" smtClean="0">
                          <a:latin typeface="Arial" pitchFamily="34" charset="0"/>
                          <a:ea typeface="Times New Roman"/>
                          <a:cs typeface="Arial" pitchFamily="34" charset="0"/>
                        </a:rPr>
                        <a:t>-ns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67945" marR="73660" algn="l">
                        <a:lnSpc>
                          <a:spcPct val="100000"/>
                        </a:lnSpc>
                        <a:spcAft>
                          <a:spcPts val="0"/>
                        </a:spcAft>
                      </a:pPr>
                      <a:r>
                        <a:rPr lang="en-US" sz="1400" b="1" dirty="0" smtClean="0">
                          <a:latin typeface="Arial" pitchFamily="34" charset="0"/>
                          <a:ea typeface="Times New Roman"/>
                          <a:cs typeface="Arial" pitchFamily="34" charset="0"/>
                        </a:rPr>
                        <a:t>No. of</a:t>
                      </a:r>
                      <a:r>
                        <a:rPr lang="en-US" sz="1400" b="1" spc="-285" dirty="0" smtClean="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Students</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who got</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prize/award</a:t>
                      </a:r>
                      <a:r>
                        <a:rPr lang="en-US" sz="1400" b="1" spc="-28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in</a:t>
                      </a:r>
                      <a:r>
                        <a:rPr lang="en-US" sz="1400" b="1" spc="-5"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the</a:t>
                      </a:r>
                      <a:r>
                        <a:rPr lang="en-US" sz="1400" b="1" spc="-10" dirty="0">
                          <a:latin typeface="Arial" pitchFamily="34" charset="0"/>
                          <a:ea typeface="Times New Roman"/>
                          <a:cs typeface="Arial" pitchFamily="34" charset="0"/>
                        </a:rPr>
                        <a:t> </a:t>
                      </a:r>
                      <a:r>
                        <a:rPr lang="en-US" sz="1400" b="1" dirty="0">
                          <a:latin typeface="Arial" pitchFamily="34" charset="0"/>
                          <a:ea typeface="Times New Roman"/>
                          <a:cs typeface="Arial" pitchFamily="34" charset="0"/>
                        </a:rPr>
                        <a:t>events</a:t>
                      </a:r>
                      <a:endParaRPr lang="en-US"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r>
              <a:tr h="551155">
                <a:tc>
                  <a:txBody>
                    <a:bodyPr/>
                    <a:lstStyle/>
                    <a:p>
                      <a:pPr marL="241300" marR="236220" algn="ctr">
                        <a:lnSpc>
                          <a:spcPct val="100000"/>
                        </a:lnSpc>
                        <a:spcAft>
                          <a:spcPts val="0"/>
                        </a:spcAft>
                      </a:pPr>
                      <a:r>
                        <a:rPr lang="en-US" sz="1400" b="1" dirty="0">
                          <a:latin typeface="Arial" pitchFamily="34" charset="0"/>
                          <a:ea typeface="Times New Roman"/>
                          <a:cs typeface="Arial" pitchFamily="34" charset="0"/>
                        </a:rPr>
                        <a:t>2020-21</a:t>
                      </a:r>
                      <a:endParaRPr lang="en-US"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marL="445135" marR="441325" algn="ctr">
                        <a:lnSpc>
                          <a:spcPct val="100000"/>
                        </a:lnSpc>
                        <a:spcAft>
                          <a:spcPts val="0"/>
                        </a:spcAft>
                      </a:pPr>
                      <a:r>
                        <a:rPr lang="en-US" sz="1600" dirty="0">
                          <a:latin typeface="Arial" pitchFamily="34" charset="0"/>
                          <a:ea typeface="Times New Roman"/>
                          <a:cs typeface="Arial"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9890" marR="384810" algn="ctr">
                        <a:lnSpc>
                          <a:spcPct val="100000"/>
                        </a:lnSpc>
                        <a:spcAft>
                          <a:spcPts val="0"/>
                        </a:spcAft>
                      </a:pPr>
                      <a:r>
                        <a:rPr lang="en-US" sz="1600">
                          <a:latin typeface="Arial" pitchFamily="34" charset="0"/>
                          <a:ea typeface="Times New Roman"/>
                          <a:cs typeface="Arial"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lnSpc>
                          <a:spcPct val="100000"/>
                        </a:lnSpc>
                        <a:spcAft>
                          <a:spcPts val="0"/>
                        </a:spcAft>
                      </a:pP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79095" algn="ctr">
                        <a:lnSpc>
                          <a:spcPct val="100000"/>
                        </a:lnSpc>
                        <a:spcAft>
                          <a:spcPts val="0"/>
                        </a:spcAft>
                      </a:pP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5415" marR="140335" algn="ctr">
                        <a:lnSpc>
                          <a:spcPct val="100000"/>
                        </a:lnSpc>
                        <a:spcBef>
                          <a:spcPts val="5"/>
                        </a:spcBef>
                        <a:spcAft>
                          <a:spcPts val="0"/>
                        </a:spcAft>
                      </a:pPr>
                      <a:r>
                        <a:rPr lang="en-US" sz="1600">
                          <a:latin typeface="Arial" pitchFamily="34" charset="0"/>
                          <a:ea typeface="Times New Roman"/>
                          <a:cs typeface="Arial"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0" marR="393700" algn="ctr">
                        <a:lnSpc>
                          <a:spcPct val="100000"/>
                        </a:lnSpc>
                        <a:spcBef>
                          <a:spcPts val="5"/>
                        </a:spcBef>
                        <a:spcAft>
                          <a:spcPts val="0"/>
                        </a:spcAft>
                      </a:pPr>
                      <a:r>
                        <a:rPr lang="en-US" sz="1600">
                          <a:latin typeface="Arial" pitchFamily="34" charset="0"/>
                          <a:ea typeface="Times New Roman"/>
                          <a:cs typeface="Arial"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037">
                <a:tc>
                  <a:txBody>
                    <a:bodyPr/>
                    <a:lstStyle/>
                    <a:p>
                      <a:pPr algn="ctr">
                        <a:lnSpc>
                          <a:spcPct val="100000"/>
                        </a:lnSpc>
                        <a:spcBef>
                          <a:spcPts val="35"/>
                        </a:spcBef>
                        <a:spcAft>
                          <a:spcPts val="0"/>
                        </a:spcAft>
                      </a:pPr>
                      <a:endParaRPr lang="en-US" sz="1400">
                        <a:latin typeface="Arial" pitchFamily="34" charset="0"/>
                        <a:ea typeface="Times New Roman"/>
                        <a:cs typeface="Arial" pitchFamily="34" charset="0"/>
                      </a:endParaRPr>
                    </a:p>
                    <a:p>
                      <a:pPr marL="241300" marR="236220" algn="ctr">
                        <a:lnSpc>
                          <a:spcPct val="100000"/>
                        </a:lnSpc>
                        <a:spcAft>
                          <a:spcPts val="0"/>
                        </a:spcAft>
                      </a:pPr>
                      <a:r>
                        <a:rPr lang="en-US" sz="1400" b="1">
                          <a:latin typeface="Arial" pitchFamily="34" charset="0"/>
                          <a:ea typeface="Times New Roman"/>
                          <a:cs typeface="Arial" pitchFamily="34" charset="0"/>
                        </a:rPr>
                        <a:t>2019-20</a:t>
                      </a:r>
                      <a:endParaRPr lang="en-US" sz="14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lgn="ctr">
                        <a:lnSpc>
                          <a:spcPct val="100000"/>
                        </a:lnSpc>
                        <a:spcBef>
                          <a:spcPts val="10"/>
                        </a:spcBef>
                        <a:spcAft>
                          <a:spcPts val="0"/>
                        </a:spcAft>
                      </a:pPr>
                      <a:endParaRPr lang="en-US" sz="1600" dirty="0">
                        <a:latin typeface="Arial" pitchFamily="34" charset="0"/>
                        <a:ea typeface="Times New Roman"/>
                        <a:cs typeface="Arial" pitchFamily="34" charset="0"/>
                      </a:endParaRPr>
                    </a:p>
                    <a:p>
                      <a:pPr marL="445135" marR="441325" algn="ctr">
                        <a:lnSpc>
                          <a:spcPct val="100000"/>
                        </a:lnSpc>
                        <a:spcAft>
                          <a:spcPts val="0"/>
                        </a:spcAft>
                      </a:pPr>
                      <a:r>
                        <a:rPr lang="en-US" sz="1600" dirty="0">
                          <a:latin typeface="Arial" pitchFamily="34" charset="0"/>
                          <a:ea typeface="Times New Roman"/>
                          <a:cs typeface="Arial"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0"/>
                        </a:spcBef>
                        <a:spcAft>
                          <a:spcPts val="0"/>
                        </a:spcAft>
                      </a:pPr>
                      <a:endParaRPr lang="en-US" sz="1600" dirty="0">
                        <a:latin typeface="Arial" pitchFamily="34" charset="0"/>
                        <a:ea typeface="Times New Roman"/>
                        <a:cs typeface="Arial" pitchFamily="34" charset="0"/>
                      </a:endParaRPr>
                    </a:p>
                    <a:p>
                      <a:pPr marL="389890" marR="384810" algn="ctr">
                        <a:lnSpc>
                          <a:spcPct val="100000"/>
                        </a:lnSpc>
                        <a:spcAft>
                          <a:spcPts val="0"/>
                        </a:spcAft>
                      </a:pPr>
                      <a:r>
                        <a:rPr lang="en-US" sz="1600" dirty="0">
                          <a:latin typeface="Arial" pitchFamily="34" charset="0"/>
                          <a:ea typeface="Times New Roman"/>
                          <a:cs typeface="Arial"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0"/>
                        </a:spcBef>
                        <a:spcAft>
                          <a:spcPts val="0"/>
                        </a:spcAft>
                      </a:pPr>
                      <a:endParaRPr lang="en-US" sz="1600">
                        <a:latin typeface="Arial" pitchFamily="34" charset="0"/>
                        <a:ea typeface="Times New Roman"/>
                        <a:cs typeface="Arial" pitchFamily="34" charset="0"/>
                      </a:endParaRPr>
                    </a:p>
                    <a:p>
                      <a:pPr marL="449580" algn="ctr">
                        <a:lnSpc>
                          <a:spcPct val="100000"/>
                        </a:lnSpc>
                        <a:spcAft>
                          <a:spcPts val="0"/>
                        </a:spcAft>
                      </a:pPr>
                      <a:r>
                        <a:rPr lang="en-US" sz="1600">
                          <a:latin typeface="Arial" pitchFamily="34" charset="0"/>
                          <a:ea typeface="Times New Roman"/>
                          <a:cs typeface="Arial"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0"/>
                        </a:spcBef>
                        <a:spcAft>
                          <a:spcPts val="0"/>
                        </a:spcAft>
                      </a:pPr>
                      <a:endParaRPr lang="en-US" sz="1600" dirty="0">
                        <a:latin typeface="Arial" pitchFamily="34" charset="0"/>
                        <a:ea typeface="Times New Roman"/>
                        <a:cs typeface="Arial" pitchFamily="34" charset="0"/>
                      </a:endParaRPr>
                    </a:p>
                    <a:p>
                      <a:pPr marR="379095" algn="ctr">
                        <a:lnSpc>
                          <a:spcPct val="100000"/>
                        </a:lnSpc>
                        <a:spcAft>
                          <a:spcPts val="0"/>
                        </a:spcAft>
                      </a:pPr>
                      <a:r>
                        <a:rPr lang="en-US" sz="1600" dirty="0">
                          <a:latin typeface="Arial" pitchFamily="34" charset="0"/>
                          <a:ea typeface="Times New Roman"/>
                          <a:cs typeface="Arial"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0"/>
                        </a:spcBef>
                        <a:spcAft>
                          <a:spcPts val="0"/>
                        </a:spcAft>
                      </a:pPr>
                      <a:endParaRPr lang="en-US" sz="1600">
                        <a:latin typeface="Arial" pitchFamily="34" charset="0"/>
                        <a:ea typeface="Times New Roman"/>
                        <a:cs typeface="Arial" pitchFamily="34" charset="0"/>
                      </a:endParaRPr>
                    </a:p>
                    <a:p>
                      <a:pPr marL="145415" marR="140335" algn="ctr">
                        <a:lnSpc>
                          <a:spcPct val="100000"/>
                        </a:lnSpc>
                        <a:spcBef>
                          <a:spcPts val="5"/>
                        </a:spcBef>
                        <a:spcAft>
                          <a:spcPts val="0"/>
                        </a:spcAft>
                      </a:pPr>
                      <a:r>
                        <a:rPr lang="en-US" sz="1600">
                          <a:latin typeface="Arial" pitchFamily="34" charset="0"/>
                          <a:ea typeface="Times New Roman"/>
                          <a:cs typeface="Arial"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0"/>
                        </a:spcBef>
                        <a:spcAft>
                          <a:spcPts val="0"/>
                        </a:spcAft>
                      </a:pPr>
                      <a:endParaRPr lang="en-US" sz="1600">
                        <a:latin typeface="Arial" pitchFamily="34" charset="0"/>
                        <a:ea typeface="Times New Roman"/>
                        <a:cs typeface="Arial" pitchFamily="34" charset="0"/>
                      </a:endParaRPr>
                    </a:p>
                    <a:p>
                      <a:pPr marL="400050" marR="393700" algn="ctr">
                        <a:lnSpc>
                          <a:spcPct val="100000"/>
                        </a:lnSpc>
                        <a:spcBef>
                          <a:spcPts val="5"/>
                        </a:spcBef>
                        <a:spcAft>
                          <a:spcPts val="0"/>
                        </a:spcAft>
                      </a:pPr>
                      <a:r>
                        <a:rPr lang="en-US" sz="1600">
                          <a:latin typeface="Arial" pitchFamily="34" charset="0"/>
                          <a:ea typeface="Times New Roman"/>
                          <a:cs typeface="Arial"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037">
                <a:tc>
                  <a:txBody>
                    <a:bodyPr/>
                    <a:lstStyle/>
                    <a:p>
                      <a:pPr marL="241300" marR="236220" algn="ctr">
                        <a:lnSpc>
                          <a:spcPct val="100000"/>
                        </a:lnSpc>
                        <a:spcBef>
                          <a:spcPts val="570"/>
                        </a:spcBef>
                        <a:spcAft>
                          <a:spcPts val="0"/>
                        </a:spcAft>
                      </a:pPr>
                      <a:r>
                        <a:rPr lang="en-US" sz="1400" b="1">
                          <a:latin typeface="Arial" pitchFamily="34" charset="0"/>
                          <a:ea typeface="Times New Roman"/>
                          <a:cs typeface="Arial" pitchFamily="34" charset="0"/>
                        </a:rPr>
                        <a:t>2018-19</a:t>
                      </a:r>
                      <a:endParaRPr lang="en-US" sz="14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lgn="ctr">
                        <a:lnSpc>
                          <a:spcPct val="100000"/>
                        </a:lnSpc>
                        <a:spcBef>
                          <a:spcPts val="15"/>
                        </a:spcBef>
                        <a:spcAft>
                          <a:spcPts val="0"/>
                        </a:spcAft>
                      </a:pPr>
                      <a:endParaRPr lang="en-US" sz="1600">
                        <a:latin typeface="Arial" pitchFamily="34" charset="0"/>
                        <a:ea typeface="Times New Roman"/>
                        <a:cs typeface="Arial" pitchFamily="34" charset="0"/>
                      </a:endParaRPr>
                    </a:p>
                    <a:p>
                      <a:pPr marL="445135" marR="441325" algn="ctr">
                        <a:lnSpc>
                          <a:spcPct val="100000"/>
                        </a:lnSpc>
                        <a:spcAft>
                          <a:spcPts val="0"/>
                        </a:spcAft>
                      </a:pPr>
                      <a:r>
                        <a:rPr lang="en-US" sz="1600">
                          <a:latin typeface="Arial" pitchFamily="34" charset="0"/>
                          <a:ea typeface="Times New Roman"/>
                          <a:cs typeface="Arial" pitchFamily="34"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dirty="0">
                        <a:latin typeface="Arial" pitchFamily="34" charset="0"/>
                        <a:ea typeface="Times New Roman"/>
                        <a:cs typeface="Arial" pitchFamily="34" charset="0"/>
                      </a:endParaRPr>
                    </a:p>
                    <a:p>
                      <a:pPr marL="389890" marR="384810" algn="ctr">
                        <a:lnSpc>
                          <a:spcPct val="100000"/>
                        </a:lnSpc>
                        <a:spcAft>
                          <a:spcPts val="0"/>
                        </a:spcAft>
                      </a:pPr>
                      <a:r>
                        <a:rPr lang="en-US" sz="1600" dirty="0">
                          <a:latin typeface="Arial" pitchFamily="34" charset="0"/>
                          <a:ea typeface="Times New Roman"/>
                          <a:cs typeface="Arial"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dirty="0">
                        <a:latin typeface="Arial" pitchFamily="34" charset="0"/>
                        <a:ea typeface="Times New Roman"/>
                        <a:cs typeface="Arial" pitchFamily="34" charset="0"/>
                      </a:endParaRPr>
                    </a:p>
                    <a:p>
                      <a:pPr marL="449580" algn="ctr">
                        <a:lnSpc>
                          <a:spcPct val="100000"/>
                        </a:lnSpc>
                        <a:spcAft>
                          <a:spcPts val="0"/>
                        </a:spcAft>
                      </a:pPr>
                      <a:r>
                        <a:rPr lang="en-US" sz="1600" dirty="0">
                          <a:latin typeface="Arial" pitchFamily="34" charset="0"/>
                          <a:ea typeface="Times New Roman"/>
                          <a:cs typeface="Arial"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dirty="0">
                        <a:latin typeface="Arial" pitchFamily="34" charset="0"/>
                        <a:ea typeface="Times New Roman"/>
                        <a:cs typeface="Arial" pitchFamily="34" charset="0"/>
                      </a:endParaRPr>
                    </a:p>
                    <a:p>
                      <a:pPr marR="379095" algn="ctr">
                        <a:lnSpc>
                          <a:spcPct val="100000"/>
                        </a:lnSpc>
                        <a:spcAft>
                          <a:spcPts val="0"/>
                        </a:spcAft>
                      </a:pP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dirty="0">
                        <a:latin typeface="Arial" pitchFamily="34" charset="0"/>
                        <a:ea typeface="Times New Roman"/>
                        <a:cs typeface="Arial" pitchFamily="34" charset="0"/>
                      </a:endParaRPr>
                    </a:p>
                    <a:p>
                      <a:pPr marL="145415" marR="140335" algn="ctr">
                        <a:lnSpc>
                          <a:spcPct val="100000"/>
                        </a:lnSpc>
                        <a:spcAft>
                          <a:spcPts val="0"/>
                        </a:spcAft>
                      </a:pPr>
                      <a:r>
                        <a:rPr lang="en-US" sz="1600" dirty="0">
                          <a:latin typeface="Arial" pitchFamily="34" charset="0"/>
                          <a:ea typeface="Times New Roman"/>
                          <a:cs typeface="Arial"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a:latin typeface="Arial" pitchFamily="34" charset="0"/>
                        <a:ea typeface="Times New Roman"/>
                        <a:cs typeface="Arial" pitchFamily="34" charset="0"/>
                      </a:endParaRPr>
                    </a:p>
                    <a:p>
                      <a:pPr marL="400050" marR="393700" algn="ctr">
                        <a:lnSpc>
                          <a:spcPct val="100000"/>
                        </a:lnSpc>
                        <a:spcAft>
                          <a:spcPts val="0"/>
                        </a:spcAft>
                      </a:pPr>
                      <a:r>
                        <a:rPr lang="en-US" sz="1600">
                          <a:latin typeface="Arial" pitchFamily="34" charset="0"/>
                          <a:ea typeface="Times New Roman"/>
                          <a:cs typeface="Arial"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037">
                <a:tc>
                  <a:txBody>
                    <a:bodyPr/>
                    <a:lstStyle/>
                    <a:p>
                      <a:pPr algn="ctr">
                        <a:lnSpc>
                          <a:spcPct val="100000"/>
                        </a:lnSpc>
                        <a:spcBef>
                          <a:spcPts val="40"/>
                        </a:spcBef>
                        <a:spcAft>
                          <a:spcPts val="0"/>
                        </a:spcAft>
                      </a:pPr>
                      <a:endParaRPr lang="en-US" sz="1400">
                        <a:latin typeface="Arial" pitchFamily="34" charset="0"/>
                        <a:ea typeface="Times New Roman"/>
                        <a:cs typeface="Arial" pitchFamily="34" charset="0"/>
                      </a:endParaRPr>
                    </a:p>
                    <a:p>
                      <a:pPr marL="241300" marR="236220" algn="ctr">
                        <a:lnSpc>
                          <a:spcPct val="100000"/>
                        </a:lnSpc>
                        <a:spcAft>
                          <a:spcPts val="0"/>
                        </a:spcAft>
                      </a:pPr>
                      <a:r>
                        <a:rPr lang="en-US" sz="1400" b="1">
                          <a:latin typeface="Arial" pitchFamily="34" charset="0"/>
                          <a:ea typeface="Times New Roman"/>
                          <a:cs typeface="Arial" pitchFamily="34" charset="0"/>
                        </a:rPr>
                        <a:t>2017-18</a:t>
                      </a:r>
                      <a:endParaRPr lang="en-US" sz="14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0"/>
                    </a:solidFill>
                  </a:tcPr>
                </a:tc>
                <a:tc>
                  <a:txBody>
                    <a:bodyPr/>
                    <a:lstStyle/>
                    <a:p>
                      <a:pPr algn="ctr">
                        <a:lnSpc>
                          <a:spcPct val="100000"/>
                        </a:lnSpc>
                        <a:spcBef>
                          <a:spcPts val="15"/>
                        </a:spcBef>
                        <a:spcAft>
                          <a:spcPts val="0"/>
                        </a:spcAft>
                      </a:pPr>
                      <a:endParaRPr lang="en-US" sz="1600">
                        <a:latin typeface="Arial" pitchFamily="34" charset="0"/>
                        <a:ea typeface="Times New Roman"/>
                        <a:cs typeface="Arial" pitchFamily="34" charset="0"/>
                      </a:endParaRPr>
                    </a:p>
                    <a:p>
                      <a:pPr marL="445135" marR="441325" algn="ctr">
                        <a:lnSpc>
                          <a:spcPct val="100000"/>
                        </a:lnSpc>
                        <a:spcAft>
                          <a:spcPts val="0"/>
                        </a:spcAft>
                      </a:pPr>
                      <a:r>
                        <a:rPr lang="en-US" sz="1600">
                          <a:latin typeface="Arial" pitchFamily="34" charset="0"/>
                          <a:ea typeface="Times New Roman"/>
                          <a:cs typeface="Arial"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a:latin typeface="Arial" pitchFamily="34" charset="0"/>
                        <a:ea typeface="Times New Roman"/>
                        <a:cs typeface="Arial" pitchFamily="34" charset="0"/>
                      </a:endParaRPr>
                    </a:p>
                    <a:p>
                      <a:pPr marL="389890" marR="384810" algn="ctr">
                        <a:lnSpc>
                          <a:spcPct val="100000"/>
                        </a:lnSpc>
                        <a:spcAft>
                          <a:spcPts val="0"/>
                        </a:spcAft>
                      </a:pPr>
                      <a:r>
                        <a:rPr lang="en-US" sz="1600">
                          <a:latin typeface="Arial" pitchFamily="34" charset="0"/>
                          <a:ea typeface="Times New Roman"/>
                          <a:cs typeface="Arial"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dirty="0">
                        <a:latin typeface="Arial" pitchFamily="34" charset="0"/>
                        <a:ea typeface="Times New Roman"/>
                        <a:cs typeface="Arial" pitchFamily="34" charset="0"/>
                      </a:endParaRPr>
                    </a:p>
                    <a:p>
                      <a:pPr marL="449580" algn="ctr">
                        <a:lnSpc>
                          <a:spcPct val="100000"/>
                        </a:lnSpc>
                        <a:spcAft>
                          <a:spcPts val="0"/>
                        </a:spcAft>
                      </a:pP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5"/>
                        </a:spcBef>
                        <a:spcAft>
                          <a:spcPts val="0"/>
                        </a:spcAft>
                      </a:pPr>
                      <a:endParaRPr lang="en-US" sz="1600" dirty="0">
                        <a:latin typeface="Arial" pitchFamily="34" charset="0"/>
                        <a:ea typeface="Times New Roman"/>
                        <a:cs typeface="Arial" pitchFamily="34" charset="0"/>
                      </a:endParaRPr>
                    </a:p>
                    <a:p>
                      <a:pPr marR="379095" algn="ctr">
                        <a:lnSpc>
                          <a:spcPct val="100000"/>
                        </a:lnSpc>
                        <a:spcAft>
                          <a:spcPts val="0"/>
                        </a:spcAft>
                      </a:pPr>
                      <a:r>
                        <a:rPr lang="en-US" sz="1600" dirty="0" smtClean="0">
                          <a:latin typeface="Arial" pitchFamily="34" charset="0"/>
                          <a:ea typeface="Times New Roman"/>
                          <a:cs typeface="Arial" pitchFamily="34" charset="0"/>
                        </a:rPr>
                        <a:t>--</a:t>
                      </a:r>
                      <a:endParaRPr lang="en-US" sz="16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dirty="0">
                        <a:latin typeface="Arial" pitchFamily="34" charset="0"/>
                        <a:ea typeface="Times New Roman"/>
                        <a:cs typeface="Arial" pitchFamily="34" charset="0"/>
                      </a:endParaRPr>
                    </a:p>
                    <a:p>
                      <a:pPr marL="145415" marR="140335" algn="ctr">
                        <a:lnSpc>
                          <a:spcPct val="100000"/>
                        </a:lnSpc>
                        <a:spcAft>
                          <a:spcPts val="0"/>
                        </a:spcAft>
                      </a:pPr>
                      <a:r>
                        <a:rPr lang="en-US" sz="1600" dirty="0">
                          <a:latin typeface="Arial" pitchFamily="34" charset="0"/>
                          <a:ea typeface="Times New Roman"/>
                          <a:cs typeface="Arial"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600" dirty="0">
                        <a:latin typeface="Arial" pitchFamily="34" charset="0"/>
                        <a:ea typeface="Times New Roman"/>
                        <a:cs typeface="Arial" pitchFamily="34" charset="0"/>
                      </a:endParaRPr>
                    </a:p>
                    <a:p>
                      <a:pPr marL="400050" marR="393700" algn="ctr">
                        <a:lnSpc>
                          <a:spcPct val="100000"/>
                        </a:lnSpc>
                        <a:spcAft>
                          <a:spcPts val="0"/>
                        </a:spcAft>
                      </a:pPr>
                      <a:r>
                        <a:rPr lang="en-US" sz="1600" dirty="0">
                          <a:latin typeface="Arial" pitchFamily="34" charset="0"/>
                          <a:ea typeface="Times New Roman"/>
                          <a:cs typeface="Arial"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428728" y="71414"/>
            <a:ext cx="64294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rgbClr val="0000CC"/>
                </a:solidFill>
                <a:effectLst/>
                <a:latin typeface="Arial" pitchFamily="34" charset="0"/>
                <a:ea typeface="Times New Roman" pitchFamily="18" charset="0"/>
                <a:cs typeface="Arial" pitchFamily="34" charset="0"/>
              </a:rPr>
              <a:t>Faculty  Achievements</a:t>
            </a:r>
            <a:endParaRPr kumimoji="0" lang="en-US" b="0" i="0" strike="noStrike" cap="none" normalizeH="0" baseline="0" dirty="0" smtClean="0">
              <a:ln>
                <a:noFill/>
              </a:ln>
              <a:solidFill>
                <a:srgbClr val="0000CC"/>
              </a:solidFill>
              <a:effectLst/>
              <a:latin typeface="Arial" pitchFamily="34" charset="0"/>
              <a:cs typeface="Arial" pitchFamily="34" charset="0"/>
            </a:endParaRPr>
          </a:p>
        </p:txBody>
      </p:sp>
      <p:sp>
        <p:nvSpPr>
          <p:cNvPr id="1025" name="Rectangle 1"/>
          <p:cNvSpPr>
            <a:spLocks noChangeArrowheads="1"/>
          </p:cNvSpPr>
          <p:nvPr/>
        </p:nvSpPr>
        <p:spPr bwMode="auto">
          <a:xfrm>
            <a:off x="214282" y="357166"/>
            <a:ext cx="8643998"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just" defTabSz="914400" rtl="0" eaLnBrk="1" fontAlgn="base" latinLnBrk="0" hangingPunct="1">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Dr. Munish Chhabra has been awarded with an Excellence Award for the Year 2020 on Teacher’s Day for his outstanding contribution in the field of education by Rotary Club Moradabad East.</a:t>
            </a:r>
          </a:p>
          <a:p>
            <a:pPr marL="177800" marR="0" lvl="0" indent="-177800" algn="just" defTabSz="914400" rtl="0" eaLnBrk="1" fontAlgn="base" latinLnBrk="0" hangingPunct="1">
              <a:spcBef>
                <a:spcPct val="0"/>
              </a:spcBef>
              <a:spcAft>
                <a:spcPct val="0"/>
              </a:spcAft>
              <a:buClrTx/>
              <a:buSzTx/>
              <a:buFont typeface="Arial" pitchFamily="34" charset="0"/>
              <a:buChar char="•"/>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177800" marR="0" lvl="0" indent="-177800" algn="just" defTabSz="914400" rtl="0" eaLnBrk="0" fontAlgn="base" latinLnBrk="0" hangingPunct="0">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Dr.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Parul</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Gupta has been awarded from Dr. APJ AKTU Lucknow on the Foundation Day of the University on 26th July 2019 for his contributions to the Technical Education for 20 years in MIT Moradabad.</a:t>
            </a:r>
          </a:p>
          <a:p>
            <a:pPr marL="177800" marR="0" lvl="0" indent="-177800" algn="just" defTabSz="914400" rtl="0" eaLnBrk="0" fontAlgn="base" latinLnBrk="0" hangingPunct="0">
              <a:spcBef>
                <a:spcPct val="0"/>
              </a:spcBef>
              <a:spcAft>
                <a:spcPct val="0"/>
              </a:spcAft>
              <a:buClrTx/>
              <a:buSzTx/>
              <a:buFont typeface="Arial" pitchFamily="34" charset="0"/>
              <a:buChar char="•"/>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177800" marR="0" lvl="0" indent="-177800" algn="just" defTabSz="914400" rtl="0" eaLnBrk="0" fontAlgn="base" latinLnBrk="0" hangingPunct="0">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Dr. </a:t>
            </a:r>
            <a:r>
              <a:rPr kumimoji="0" lang="en-US" sz="1400" b="0" i="0" u="none" strike="noStrike" cap="none" normalizeH="0" baseline="0" dirty="0" err="1" smtClean="0">
                <a:ln>
                  <a:noFill/>
                </a:ln>
                <a:solidFill>
                  <a:srgbClr val="000000"/>
                </a:solidFill>
                <a:effectLst/>
                <a:latin typeface="Arial" pitchFamily="34" charset="0"/>
                <a:ea typeface="Times New Roman" pitchFamily="18" charset="0"/>
                <a:cs typeface="Times New Roman" pitchFamily="18" charset="0"/>
              </a:rPr>
              <a:t>Parul</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Gupta  has been </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awarded  for excellence in Young Researcher in Mechanical Engineering during 3</a:t>
            </a:r>
            <a:r>
              <a:rPr kumimoji="0" lang="en-US" sz="14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rd</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Global outreach research</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summit on 31 July 2019 at Bangalore.</a:t>
            </a:r>
          </a:p>
          <a:p>
            <a:pPr marL="177800" marR="0" lvl="0" indent="-177800" algn="just" defTabSz="914400" rtl="0" eaLnBrk="0" fontAlgn="base" latinLnBrk="0" hangingPunct="0">
              <a:spcBef>
                <a:spcPct val="0"/>
              </a:spcBef>
              <a:spcAft>
                <a:spcPct val="0"/>
              </a:spcAft>
              <a:buClrTx/>
              <a:buSzTx/>
              <a:buFont typeface="Arial" pitchFamily="34" charset="0"/>
              <a:buChar char="•"/>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177800" marR="0" lvl="0" indent="-177800" algn="just" defTabSz="914400" rtl="0" eaLnBrk="0" fontAlgn="base" latinLnBrk="0" hangingPunct="0">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Mr</a:t>
            </a:r>
            <a:r>
              <a:rPr lang="en-US" sz="1400" dirty="0" smtClean="0">
                <a:solidFill>
                  <a:srgbClr val="000000"/>
                </a:solidFill>
                <a:latin typeface="Arial" pitchFamily="34" charset="0"/>
                <a:ea typeface="Calibri" pitchFamily="34" charset="0"/>
                <a:cs typeface="Arial" pitchFamily="34" charset="0"/>
              </a:rPr>
              <a:t>.</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Pavnender Kumar is nominated as Resource Person for conduction workshops on Universal Human Values by</a:t>
            </a:r>
            <a:r>
              <a:rPr kumimoji="0" lang="en-US" sz="1400" b="0" i="0" u="none" strike="noStrike" cap="none" normalizeH="0" dirty="0" smtClean="0">
                <a:ln>
                  <a:noFill/>
                </a:ln>
                <a:solidFill>
                  <a:srgbClr val="000000"/>
                </a:solidFill>
                <a:effectLst/>
                <a:latin typeface="Arial" pitchFamily="34" charset="0"/>
                <a:ea typeface="Calibri" pitchFamily="34" charset="0"/>
                <a:cs typeface="Arial" pitchFamily="34" charset="0"/>
              </a:rPr>
              <a:t> AICTE.</a:t>
            </a:r>
          </a:p>
          <a:p>
            <a:pPr marL="177800" marR="0" lvl="0" indent="-177800" algn="just" defTabSz="914400" rtl="0" eaLnBrk="0" fontAlgn="base" latinLnBrk="0" hangingPunct="0">
              <a:spcBef>
                <a:spcPct val="0"/>
              </a:spcBef>
              <a:spcAft>
                <a:spcPct val="0"/>
              </a:spcAft>
              <a:buClrTx/>
              <a:buSzTx/>
              <a:buFont typeface="Arial" pitchFamily="34" charset="0"/>
              <a:buChar char="•"/>
              <a:tabLst/>
            </a:pPr>
            <a:endParaRPr lang="en-US" sz="700" baseline="0" dirty="0" smtClean="0">
              <a:solidFill>
                <a:srgbClr val="000000"/>
              </a:solidFill>
              <a:latin typeface="Arial" pitchFamily="34" charset="0"/>
              <a:ea typeface="Calibri" pitchFamily="34" charset="0"/>
              <a:cs typeface="Arial" pitchFamily="34" charset="0"/>
            </a:endParaRPr>
          </a:p>
          <a:p>
            <a:pPr marL="177800" marR="0" lvl="0" indent="-177800" algn="just" defTabSz="914400" rtl="0" eaLnBrk="0" fontAlgn="base" latinLnBrk="0" hangingPunct="0">
              <a:spcBef>
                <a:spcPct val="0"/>
              </a:spcBef>
              <a:spcAft>
                <a:spcPct val="0"/>
              </a:spcAft>
              <a:buClrTx/>
              <a:buSzTx/>
              <a:buFont typeface="Arial" pitchFamily="34" charset="0"/>
              <a:buChar char="•"/>
              <a:tabLst/>
            </a:pPr>
            <a:r>
              <a:rPr kumimoji="0" lang="en-US"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Mohd</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Talha</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Khan  is nominated as Co-Convener of Board of studies, Dr. APJ AKTU Lucknow</a:t>
            </a:r>
            <a:r>
              <a:rPr lang="en-US" sz="1400" dirty="0" smtClean="0">
                <a:solidFill>
                  <a:srgbClr val="000000"/>
                </a:solidFill>
                <a:latin typeface="Arial" pitchFamily="34" charset="0"/>
                <a:ea typeface="Calibri" pitchFamily="34" charset="0"/>
                <a:cs typeface="Arial" pitchFamily="34" charset="0"/>
              </a:rPr>
              <a:t>.</a:t>
            </a:r>
          </a:p>
          <a:p>
            <a:pPr marL="177800" marR="0" lvl="0" indent="-177800" algn="just" defTabSz="914400" rtl="0" eaLnBrk="0" fontAlgn="base" latinLnBrk="0" hangingPunct="0">
              <a:spcBef>
                <a:spcPct val="0"/>
              </a:spcBef>
              <a:spcAft>
                <a:spcPct val="0"/>
              </a:spcAft>
              <a:buClrTx/>
              <a:buSzTx/>
              <a:buFont typeface="Arial" pitchFamily="34" charset="0"/>
              <a:buChar char="•"/>
              <a:tabLst/>
            </a:pPr>
            <a:endParaRPr kumimoji="0" lang="en-IN" sz="700" b="0" i="0" u="none" strike="noStrike" cap="none" normalizeH="0" baseline="0" dirty="0" smtClean="0">
              <a:ln>
                <a:noFill/>
              </a:ln>
              <a:solidFill>
                <a:srgbClr val="000000"/>
              </a:solidFill>
              <a:effectLst/>
              <a:latin typeface="Arial" pitchFamily="34" charset="0"/>
              <a:cs typeface="Arial" pitchFamily="34" charset="0"/>
            </a:endParaRPr>
          </a:p>
          <a:p>
            <a:pPr marL="177800" indent="-177800" algn="just" eaLnBrk="0" fontAlgn="base" hangingPunct="0">
              <a:spcBef>
                <a:spcPct val="0"/>
              </a:spcBef>
              <a:spcAft>
                <a:spcPct val="0"/>
              </a:spcAft>
              <a:buFont typeface="Arial" pitchFamily="34" charset="0"/>
              <a:buChar char="•"/>
            </a:pPr>
            <a:r>
              <a:rPr lang="en-US" sz="1400" dirty="0" smtClean="0">
                <a:latin typeface="Arial" pitchFamily="34" charset="0"/>
                <a:cs typeface="Arial" pitchFamily="34" charset="0"/>
              </a:rPr>
              <a:t>Research paper published in </a:t>
            </a:r>
            <a:r>
              <a:rPr lang="en-US" sz="1400" dirty="0" smtClean="0">
                <a:solidFill>
                  <a:srgbClr val="C00000"/>
                </a:solidFill>
                <a:latin typeface="Arial" pitchFamily="34" charset="0"/>
                <a:cs typeface="Arial" pitchFamily="34" charset="0"/>
              </a:rPr>
              <a:t>SCI </a:t>
            </a:r>
            <a:r>
              <a:rPr lang="en-US" sz="1400" dirty="0" smtClean="0">
                <a:latin typeface="Arial" pitchFamily="34" charset="0"/>
                <a:cs typeface="Arial" pitchFamily="34" charset="0"/>
              </a:rPr>
              <a:t>and</a:t>
            </a:r>
            <a:r>
              <a:rPr lang="en-US" sz="1400" dirty="0" smtClean="0">
                <a:solidFill>
                  <a:srgbClr val="C00000"/>
                </a:solidFill>
                <a:latin typeface="Arial" pitchFamily="34" charset="0"/>
                <a:cs typeface="Arial" pitchFamily="34" charset="0"/>
              </a:rPr>
              <a:t> Scopus </a:t>
            </a:r>
            <a:r>
              <a:rPr lang="en-US" sz="1400" dirty="0" smtClean="0">
                <a:latin typeface="Arial" pitchFamily="34" charset="0"/>
                <a:cs typeface="Arial" pitchFamily="34" charset="0"/>
              </a:rPr>
              <a:t>Journals by faculty members : 20</a:t>
            </a:r>
          </a:p>
          <a:p>
            <a:pPr marL="177800" indent="-177800" algn="just" eaLnBrk="0" fontAlgn="base" hangingPunct="0">
              <a:spcBef>
                <a:spcPct val="0"/>
              </a:spcBef>
              <a:spcAft>
                <a:spcPct val="0"/>
              </a:spcAft>
              <a:buFont typeface="Arial" pitchFamily="34" charset="0"/>
              <a:buChar char="•"/>
            </a:pPr>
            <a:endParaRPr lang="en-US" sz="700" dirty="0" smtClean="0">
              <a:latin typeface="Arial" pitchFamily="34" charset="0"/>
              <a:cs typeface="Arial" pitchFamily="34" charset="0"/>
            </a:endParaRPr>
          </a:p>
          <a:p>
            <a:pPr marL="177800" indent="-177800" algn="just" eaLnBrk="0" fontAlgn="base" hangingPunct="0">
              <a:spcBef>
                <a:spcPct val="0"/>
              </a:spcBef>
              <a:spcAft>
                <a:spcPct val="0"/>
              </a:spcAft>
              <a:buFont typeface="Arial" pitchFamily="34" charset="0"/>
              <a:buChar char="•"/>
            </a:pPr>
            <a:r>
              <a:rPr lang="en-US" sz="1400" dirty="0" smtClean="0">
                <a:latin typeface="Arial" pitchFamily="34" charset="0"/>
                <a:cs typeface="Arial" pitchFamily="34" charset="0"/>
              </a:rPr>
              <a:t>Research paper published in </a:t>
            </a:r>
            <a:r>
              <a:rPr lang="en-US" sz="1400" dirty="0" smtClean="0">
                <a:solidFill>
                  <a:srgbClr val="C00000"/>
                </a:solidFill>
                <a:latin typeface="Arial" pitchFamily="34" charset="0"/>
                <a:cs typeface="Arial" pitchFamily="34" charset="0"/>
              </a:rPr>
              <a:t>Scopus International Conferences</a:t>
            </a:r>
            <a:r>
              <a:rPr lang="en-US" sz="1400" dirty="0" smtClean="0">
                <a:latin typeface="Arial" pitchFamily="34" charset="0"/>
                <a:cs typeface="Arial" pitchFamily="34" charset="0"/>
              </a:rPr>
              <a:t> by faculty members: 8</a:t>
            </a:r>
          </a:p>
          <a:p>
            <a:pPr marL="177800" lvl="0" indent="-177800" algn="just" eaLnBrk="0" fontAlgn="base" hangingPunct="0">
              <a:spcBef>
                <a:spcPct val="0"/>
              </a:spcBef>
              <a:spcAft>
                <a:spcPct val="0"/>
              </a:spcAft>
              <a:buFont typeface="Arial" pitchFamily="34" charset="0"/>
              <a:buChar char="•"/>
            </a:pPr>
            <a:endParaRPr lang="en-US" sz="700" dirty="0" smtClean="0">
              <a:solidFill>
                <a:srgbClr val="000000"/>
              </a:solidFill>
              <a:latin typeface="Arial" pitchFamily="34" charset="0"/>
              <a:ea typeface="Calibri" pitchFamily="34" charset="0"/>
              <a:cs typeface="Arial" pitchFamily="34" charset="0"/>
            </a:endParaRPr>
          </a:p>
          <a:p>
            <a:pPr marL="177800" lvl="0" indent="-177800" algn="just" eaLnBrk="0" fontAlgn="base" hangingPunct="0">
              <a:spcBef>
                <a:spcPct val="0"/>
              </a:spcBef>
              <a:spcAft>
                <a:spcPct val="0"/>
              </a:spcAft>
              <a:buFont typeface="Arial" pitchFamily="34" charset="0"/>
              <a:buChar char="•"/>
            </a:pPr>
            <a:r>
              <a:rPr lang="en-US" sz="1400" dirty="0" smtClean="0">
                <a:solidFill>
                  <a:srgbClr val="000000"/>
                </a:solidFill>
                <a:latin typeface="Arial" pitchFamily="34" charset="0"/>
                <a:ea typeface="Calibri" pitchFamily="34" charset="0"/>
                <a:cs typeface="Arial" pitchFamily="34" charset="0"/>
              </a:rPr>
              <a:t>Dr. </a:t>
            </a:r>
            <a:r>
              <a:rPr lang="en-US" sz="1400" dirty="0" err="1" smtClean="0">
                <a:solidFill>
                  <a:srgbClr val="000000"/>
                </a:solidFill>
                <a:latin typeface="Arial" pitchFamily="34" charset="0"/>
                <a:ea typeface="Calibri" pitchFamily="34" charset="0"/>
                <a:cs typeface="Arial" pitchFamily="34" charset="0"/>
              </a:rPr>
              <a:t>Parul</a:t>
            </a:r>
            <a:r>
              <a:rPr lang="en-US" sz="1400" dirty="0" smtClean="0">
                <a:solidFill>
                  <a:srgbClr val="000000"/>
                </a:solidFill>
                <a:latin typeface="Arial" pitchFamily="34" charset="0"/>
                <a:ea typeface="Calibri" pitchFamily="34" charset="0"/>
                <a:cs typeface="Arial" pitchFamily="34" charset="0"/>
              </a:rPr>
              <a:t> Gupta </a:t>
            </a:r>
            <a:r>
              <a:rPr lang="en-US" sz="1400" dirty="0" smtClean="0">
                <a:latin typeface="Arial" pitchFamily="34" charset="0"/>
                <a:ea typeface="Calibri" pitchFamily="34" charset="0"/>
                <a:cs typeface="Arial" pitchFamily="34" charset="0"/>
              </a:rPr>
              <a:t>filed 11 Patents</a:t>
            </a:r>
            <a:r>
              <a:rPr lang="en-US" sz="1400" dirty="0" smtClean="0">
                <a:solidFill>
                  <a:srgbClr val="FF0000"/>
                </a:solidFill>
                <a:latin typeface="Arial" pitchFamily="34" charset="0"/>
                <a:ea typeface="Calibri" pitchFamily="34" charset="0"/>
                <a:cs typeface="Arial" pitchFamily="34" charset="0"/>
              </a:rPr>
              <a:t>. </a:t>
            </a:r>
          </a:p>
          <a:p>
            <a:pPr marL="177800" lvl="0" indent="-177800" algn="just" eaLnBrk="0" fontAlgn="base" hangingPunct="0">
              <a:spcBef>
                <a:spcPct val="0"/>
              </a:spcBef>
              <a:spcAft>
                <a:spcPct val="0"/>
              </a:spcAft>
              <a:buFont typeface="Arial" pitchFamily="34" charset="0"/>
              <a:buChar char="•"/>
            </a:pPr>
            <a:endParaRPr lang="en-US" sz="700" dirty="0" smtClean="0">
              <a:solidFill>
                <a:srgbClr val="FF0000"/>
              </a:solidFill>
              <a:latin typeface="Arial" pitchFamily="34" charset="0"/>
              <a:ea typeface="Calibri" pitchFamily="34" charset="0"/>
              <a:cs typeface="Arial" pitchFamily="34" charset="0"/>
            </a:endParaRPr>
          </a:p>
          <a:p>
            <a:pPr marL="177800" lvl="0" indent="-177800" algn="just" eaLnBrk="0" fontAlgn="base" hangingPunct="0">
              <a:spcBef>
                <a:spcPct val="0"/>
              </a:spcBef>
              <a:spcAft>
                <a:spcPct val="0"/>
              </a:spcAft>
              <a:buFont typeface="Arial" pitchFamily="34" charset="0"/>
              <a:buChar char="•"/>
            </a:pPr>
            <a:r>
              <a:rPr lang="en-US" sz="1400" dirty="0" smtClean="0">
                <a:latin typeface="Arial" pitchFamily="34" charset="0"/>
                <a:ea typeface="Calibri" pitchFamily="34" charset="0"/>
                <a:cs typeface="Arial" pitchFamily="34" charset="0"/>
              </a:rPr>
              <a:t>NPTEL Course completed by Faculty members: 26</a:t>
            </a:r>
          </a:p>
        </p:txBody>
      </p:sp>
      <p:sp>
        <p:nvSpPr>
          <p:cNvPr id="11" name="Rectangle 10"/>
          <p:cNvSpPr/>
          <p:nvPr/>
        </p:nvSpPr>
        <p:spPr>
          <a:xfrm>
            <a:off x="228447" y="4192793"/>
            <a:ext cx="4414991" cy="307777"/>
          </a:xfrm>
          <a:prstGeom prst="rect">
            <a:avLst/>
          </a:prstGeom>
        </p:spPr>
        <p:txBody>
          <a:bodyPr wrap="none">
            <a:spAutoFit/>
          </a:bodyPr>
          <a:lstStyle/>
          <a:p>
            <a:pPr>
              <a:buFont typeface="Arial" pitchFamily="34" charset="0"/>
              <a:buChar char="•"/>
            </a:pPr>
            <a:r>
              <a:rPr lang="en-US" sz="1400" dirty="0" smtClean="0">
                <a:solidFill>
                  <a:srgbClr val="0000CC"/>
                </a:solidFill>
                <a:latin typeface="Arial" pitchFamily="34" charset="0"/>
                <a:cs typeface="Arial" pitchFamily="34" charset="0"/>
              </a:rPr>
              <a:t> Consultancy project undertaken by faculty members</a:t>
            </a:r>
            <a:endParaRPr lang="en-US" sz="1400" dirty="0">
              <a:solidFill>
                <a:srgbClr val="0000CC"/>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285720" y="4546298"/>
          <a:ext cx="8715436" cy="1954536"/>
        </p:xfrm>
        <a:graphic>
          <a:graphicData uri="http://schemas.openxmlformats.org/drawingml/2006/table">
            <a:tbl>
              <a:tblPr/>
              <a:tblGrid>
                <a:gridCol w="500066"/>
                <a:gridCol w="2428892"/>
                <a:gridCol w="1357322"/>
                <a:gridCol w="1643074"/>
                <a:gridCol w="1857388"/>
                <a:gridCol w="928694"/>
              </a:tblGrid>
              <a:tr h="365760">
                <a:tc>
                  <a:txBody>
                    <a:bodyPr/>
                    <a:lstStyle/>
                    <a:p>
                      <a:pPr algn="ctr">
                        <a:spcAft>
                          <a:spcPts val="0"/>
                        </a:spcAft>
                      </a:pPr>
                      <a:r>
                        <a:rPr lang="en-US" sz="1200" b="1" dirty="0">
                          <a:latin typeface="Arial" pitchFamily="34" charset="0"/>
                          <a:ea typeface="Calibri"/>
                          <a:cs typeface="Arial" pitchFamily="34" charset="0"/>
                        </a:rPr>
                        <a:t>S.N.</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Title</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Arial" pitchFamily="34" charset="0"/>
                          <a:ea typeface="Calibri"/>
                          <a:cs typeface="Arial" pitchFamily="34" charset="0"/>
                        </a:rPr>
                        <a:t> </a:t>
                      </a:r>
                      <a:r>
                        <a:rPr lang="en-US" sz="1200" b="1" dirty="0">
                          <a:latin typeface="Arial" pitchFamily="34" charset="0"/>
                          <a:ea typeface="Calibri"/>
                          <a:cs typeface="Arial" pitchFamily="34" charset="0"/>
                        </a:rPr>
                        <a:t>Faculty </a:t>
                      </a:r>
                      <a:endParaRPr lang="en-US" sz="1200" b="1" dirty="0" smtClean="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smtClean="0">
                          <a:latin typeface="Arial" pitchFamily="34" charset="0"/>
                          <a:ea typeface="Calibri"/>
                          <a:cs typeface="Arial" pitchFamily="34" charset="0"/>
                        </a:rPr>
                        <a:t>Amount (</a:t>
                      </a:r>
                      <a:r>
                        <a:rPr lang="en-US" sz="1200" b="1" dirty="0">
                          <a:latin typeface="Arial" pitchFamily="34" charset="0"/>
                          <a:ea typeface="Calibri"/>
                          <a:cs typeface="Arial" pitchFamily="34" charset="0"/>
                        </a:rPr>
                        <a:t>Rs.)</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Funding Agency/</a:t>
                      </a:r>
                      <a:endParaRPr lang="en-US" sz="1200" dirty="0">
                        <a:latin typeface="Arial" pitchFamily="34" charset="0"/>
                        <a:ea typeface="Calibri"/>
                        <a:cs typeface="Arial" pitchFamily="34" charset="0"/>
                      </a:endParaRPr>
                    </a:p>
                    <a:p>
                      <a:pPr algn="ctr">
                        <a:spcAft>
                          <a:spcPts val="0"/>
                        </a:spcAft>
                      </a:pPr>
                      <a:r>
                        <a:rPr lang="en-US" sz="1200" b="1" dirty="0" smtClean="0">
                          <a:latin typeface="Arial" pitchFamily="34" charset="0"/>
                          <a:ea typeface="Calibri"/>
                          <a:cs typeface="Arial" pitchFamily="34" charset="0"/>
                        </a:rPr>
                        <a:t>Organization</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Completed</a:t>
                      </a:r>
                      <a:endParaRPr lang="en-US" sz="1200" dirty="0">
                        <a:latin typeface="Arial" pitchFamily="34" charset="0"/>
                        <a:ea typeface="Calibri"/>
                        <a:cs typeface="Arial" pitchFamily="34" charset="0"/>
                      </a:endParaRPr>
                    </a:p>
                    <a:p>
                      <a:pPr algn="ctr">
                        <a:spcAft>
                          <a:spcPts val="0"/>
                        </a:spcAft>
                      </a:pPr>
                      <a:r>
                        <a:rPr lang="en-US" sz="1200" b="1" dirty="0">
                          <a:latin typeface="Arial" pitchFamily="34" charset="0"/>
                          <a:ea typeface="Calibri"/>
                          <a:cs typeface="Arial" pitchFamily="34" charset="0"/>
                        </a:rPr>
                        <a:t>(Yes/No)</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768">
                <a:tc>
                  <a:txBody>
                    <a:bodyPr/>
                    <a:lstStyle/>
                    <a:p>
                      <a:pPr algn="ctr">
                        <a:spcAft>
                          <a:spcPts val="0"/>
                        </a:spcAft>
                      </a:pPr>
                      <a:r>
                        <a:rPr lang="en-US" sz="1200" b="1" dirty="0">
                          <a:latin typeface="Arial" pitchFamily="34" charset="0"/>
                          <a:ea typeface="Calibri"/>
                          <a:cs typeface="Arial" pitchFamily="34" charset="0"/>
                        </a:rPr>
                        <a:t>1.</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Advanced welding centre of Excellence in ITI </a:t>
                      </a:r>
                      <a:r>
                        <a:rPr lang="en-US" sz="1200" dirty="0" err="1">
                          <a:latin typeface="Arial" pitchFamily="34" charset="0"/>
                          <a:ea typeface="Calibri"/>
                          <a:cs typeface="Arial" pitchFamily="34" charset="0"/>
                        </a:rPr>
                        <a:t>Bilari</a:t>
                      </a:r>
                      <a:r>
                        <a:rPr lang="en-US" sz="1200" dirty="0">
                          <a:latin typeface="Arial" pitchFamily="34" charset="0"/>
                          <a:ea typeface="Calibri"/>
                          <a:cs typeface="Arial" pitchFamily="34" charset="0"/>
                        </a:rPr>
                        <a:t> Moradabad </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a:t>
                      </a:r>
                      <a:r>
                        <a:rPr lang="en-US" sz="1200" dirty="0" err="1">
                          <a:latin typeface="Arial" pitchFamily="34" charset="0"/>
                          <a:ea typeface="Calibri"/>
                          <a:cs typeface="Arial" pitchFamily="34" charset="0"/>
                        </a:rPr>
                        <a:t>Parul</a:t>
                      </a:r>
                      <a:r>
                        <a:rPr lang="en-US" sz="1200" dirty="0">
                          <a:latin typeface="Arial" pitchFamily="34" charset="0"/>
                          <a:ea typeface="Calibri"/>
                          <a:cs typeface="Arial" pitchFamily="34" charset="0"/>
                        </a:rPr>
                        <a:t> Gupta</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1% of funding amount of Rs. </a:t>
                      </a:r>
                      <a:r>
                        <a:rPr lang="en-US" sz="1200" dirty="0" smtClean="0">
                          <a:latin typeface="Arial" pitchFamily="34" charset="0"/>
                          <a:ea typeface="Calibri"/>
                          <a:cs typeface="Arial" pitchFamily="34" charset="0"/>
                        </a:rPr>
                        <a:t>90 </a:t>
                      </a:r>
                      <a:r>
                        <a:rPr lang="en-US" sz="1200" dirty="0" err="1" smtClean="0">
                          <a:latin typeface="Arial" pitchFamily="34" charset="0"/>
                          <a:ea typeface="Calibri"/>
                          <a:cs typeface="Arial" pitchFamily="34" charset="0"/>
                        </a:rPr>
                        <a:t>Lakhs</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Fronius India Pvt. Ltd. New Delhi</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smtClean="0">
                          <a:latin typeface="Arial" pitchFamily="34" charset="0"/>
                          <a:ea typeface="Calibri"/>
                          <a:cs typeface="Arial" pitchFamily="34" charset="0"/>
                        </a:rPr>
                        <a:t>Ongoing</a:t>
                      </a:r>
                      <a:endParaRPr lang="en-US" sz="1200" b="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spcAft>
                          <a:spcPts val="0"/>
                        </a:spcAft>
                      </a:pPr>
                      <a:r>
                        <a:rPr lang="en-US" sz="1200" b="1" dirty="0">
                          <a:latin typeface="Arial" pitchFamily="34" charset="0"/>
                          <a:ea typeface="Calibri"/>
                          <a:cs typeface="Arial" pitchFamily="34" charset="0"/>
                        </a:rPr>
                        <a:t>2</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To study the effect </a:t>
                      </a:r>
                      <a:r>
                        <a:rPr lang="en-US" sz="1200" dirty="0" smtClean="0">
                          <a:latin typeface="Arial" pitchFamily="34" charset="0"/>
                          <a:ea typeface="Calibri"/>
                          <a:cs typeface="Arial" pitchFamily="34" charset="0"/>
                        </a:rPr>
                        <a:t>of squeeze </a:t>
                      </a:r>
                      <a:r>
                        <a:rPr lang="en-US" sz="1200" dirty="0">
                          <a:latin typeface="Arial" pitchFamily="34" charset="0"/>
                          <a:ea typeface="Calibri"/>
                          <a:cs typeface="Arial" pitchFamily="34" charset="0"/>
                        </a:rPr>
                        <a:t>casting parameters </a:t>
                      </a:r>
                      <a:r>
                        <a:rPr lang="en-US" sz="1200" dirty="0" smtClean="0">
                          <a:latin typeface="Arial" pitchFamily="34" charset="0"/>
                          <a:ea typeface="Calibri"/>
                          <a:cs typeface="Arial" pitchFamily="34" charset="0"/>
                        </a:rPr>
                        <a:t>on mechanical </a:t>
                      </a:r>
                      <a:r>
                        <a:rPr lang="en-US" sz="1200" dirty="0">
                          <a:latin typeface="Arial" pitchFamily="34" charset="0"/>
                          <a:ea typeface="Calibri"/>
                          <a:cs typeface="Arial" pitchFamily="34" charset="0"/>
                        </a:rPr>
                        <a:t>properties of Brass</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err="1">
                          <a:latin typeface="Arial" pitchFamily="34" charset="0"/>
                          <a:ea typeface="Calibri"/>
                          <a:cs typeface="Arial" pitchFamily="34" charset="0"/>
                        </a:rPr>
                        <a:t>Mohd</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Talha</a:t>
                      </a:r>
                      <a:r>
                        <a:rPr lang="en-US" sz="1200" dirty="0">
                          <a:latin typeface="Arial" pitchFamily="34" charset="0"/>
                          <a:ea typeface="Calibri"/>
                          <a:cs typeface="Arial" pitchFamily="34" charset="0"/>
                        </a:rPr>
                        <a:t> Khan</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4,500</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AB </a:t>
                      </a:r>
                      <a:r>
                        <a:rPr lang="en-US" sz="1200" dirty="0" smtClean="0">
                          <a:latin typeface="Arial" pitchFamily="34" charset="0"/>
                          <a:ea typeface="Calibri"/>
                          <a:cs typeface="Arial" pitchFamily="34" charset="0"/>
                        </a:rPr>
                        <a:t>Handicrafts, Moradabad</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latin typeface="Arial" pitchFamily="34" charset="0"/>
                          <a:ea typeface="Calibri"/>
                          <a:cs typeface="Arial" pitchFamily="34" charset="0"/>
                        </a:rPr>
                        <a:t>Yes</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spcAft>
                          <a:spcPts val="0"/>
                        </a:spcAft>
                      </a:pPr>
                      <a:r>
                        <a:rPr lang="en-US" sz="1200" b="1" dirty="0">
                          <a:latin typeface="Arial" pitchFamily="34" charset="0"/>
                          <a:ea typeface="Calibri"/>
                          <a:cs typeface="Arial" pitchFamily="34" charset="0"/>
                        </a:rPr>
                        <a:t>3</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smtClean="0">
                          <a:latin typeface="Arial" pitchFamily="34" charset="0"/>
                          <a:ea typeface="Calibri"/>
                          <a:cs typeface="Arial" pitchFamily="34" charset="0"/>
                        </a:rPr>
                        <a:t>Fabrication of Dust </a:t>
                      </a:r>
                      <a:r>
                        <a:rPr lang="en-US" sz="1200" dirty="0">
                          <a:latin typeface="Arial" pitchFamily="34" charset="0"/>
                          <a:ea typeface="Calibri"/>
                          <a:cs typeface="Arial" pitchFamily="34" charset="0"/>
                        </a:rPr>
                        <a:t>Collection </a:t>
                      </a:r>
                      <a:r>
                        <a:rPr lang="en-US" sz="1200" dirty="0" smtClean="0">
                          <a:latin typeface="Arial" pitchFamily="34" charset="0"/>
                          <a:ea typeface="Calibri"/>
                          <a:cs typeface="Arial" pitchFamily="34" charset="0"/>
                        </a:rPr>
                        <a:t>Unit for MHSC, Moradabad</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err="1">
                          <a:latin typeface="Arial" pitchFamily="34" charset="0"/>
                          <a:ea typeface="Calibri"/>
                          <a:cs typeface="Arial" pitchFamily="34" charset="0"/>
                        </a:rPr>
                        <a:t>Mohd</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Talha</a:t>
                      </a:r>
                      <a:r>
                        <a:rPr lang="en-US" sz="1200" dirty="0">
                          <a:latin typeface="Arial" pitchFamily="34" charset="0"/>
                          <a:ea typeface="Calibri"/>
                          <a:cs typeface="Arial" pitchFamily="34" charset="0"/>
                        </a:rPr>
                        <a:t> Khan</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15,000</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Metal Handicraft Service Centre, Moradabad</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latin typeface="Arial" pitchFamily="34" charset="0"/>
                          <a:ea typeface="Calibri"/>
                          <a:cs typeface="Arial" pitchFamily="34" charset="0"/>
                        </a:rPr>
                        <a:t>Yes</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4">
                <a:tc>
                  <a:txBody>
                    <a:bodyPr/>
                    <a:lstStyle/>
                    <a:p>
                      <a:pPr algn="ctr">
                        <a:spcAft>
                          <a:spcPts val="0"/>
                        </a:spcAft>
                      </a:pPr>
                      <a:r>
                        <a:rPr lang="en-US" sz="1200" dirty="0" smtClean="0">
                          <a:latin typeface="Arial" pitchFamily="34" charset="0"/>
                          <a:ea typeface="Calibri"/>
                          <a:cs typeface="Arial" pitchFamily="34" charset="0"/>
                        </a:rPr>
                        <a:t>4</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baseline="0" dirty="0" smtClean="0">
                          <a:latin typeface="Arial" pitchFamily="34" charset="0"/>
                          <a:ea typeface="Calibri"/>
                          <a:cs typeface="Arial" pitchFamily="34" charset="0"/>
                        </a:rPr>
                        <a:t>Material Testing </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Arial" pitchFamily="34" charset="0"/>
                          <a:ea typeface="Calibri"/>
                          <a:cs typeface="Arial" pitchFamily="34" charset="0"/>
                        </a:rPr>
                        <a:t>Mohd</a:t>
                      </a:r>
                      <a:r>
                        <a:rPr lang="en-US" sz="1200" dirty="0" smtClean="0">
                          <a:latin typeface="Arial" pitchFamily="34" charset="0"/>
                          <a:ea typeface="Calibri"/>
                          <a:cs typeface="Arial" pitchFamily="34" charset="0"/>
                        </a:rPr>
                        <a:t> </a:t>
                      </a:r>
                      <a:r>
                        <a:rPr lang="en-US" sz="1200" dirty="0" err="1" smtClean="0">
                          <a:latin typeface="Arial" pitchFamily="34" charset="0"/>
                          <a:ea typeface="Calibri"/>
                          <a:cs typeface="Arial" pitchFamily="34" charset="0"/>
                        </a:rPr>
                        <a:t>Talha</a:t>
                      </a:r>
                      <a:r>
                        <a:rPr lang="en-US" sz="1200" dirty="0" smtClean="0">
                          <a:latin typeface="Arial" pitchFamily="34" charset="0"/>
                          <a:ea typeface="Calibri"/>
                          <a:cs typeface="Arial" pitchFamily="34" charset="0"/>
                        </a:rPr>
                        <a:t> Khan</a:t>
                      </a: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smtClean="0">
                          <a:latin typeface="Arial" pitchFamily="34" charset="0"/>
                          <a:ea typeface="Calibri"/>
                          <a:cs typeface="Arial" pitchFamily="34" charset="0"/>
                        </a:rPr>
                        <a:t>5000.00</a:t>
                      </a:r>
                      <a:r>
                        <a:rPr lang="en-US" sz="1200" baseline="0" dirty="0" smtClean="0">
                          <a:latin typeface="Arial" pitchFamily="34" charset="0"/>
                          <a:ea typeface="Calibri"/>
                          <a:cs typeface="Arial" pitchFamily="34" charset="0"/>
                        </a:rPr>
                        <a:t> per visit</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smtClean="0">
                          <a:latin typeface="Arial" pitchFamily="34" charset="0"/>
                          <a:ea typeface="Calibri"/>
                          <a:cs typeface="Arial" pitchFamily="34" charset="0"/>
                        </a:rPr>
                        <a:t>KVS Castings,</a:t>
                      </a:r>
                      <a:r>
                        <a:rPr lang="en-US" sz="1200" baseline="0" dirty="0" smtClean="0">
                          <a:latin typeface="Arial" pitchFamily="34" charset="0"/>
                          <a:ea typeface="Calibri"/>
                          <a:cs typeface="Arial" pitchFamily="34" charset="0"/>
                        </a:rPr>
                        <a:t> </a:t>
                      </a:r>
                      <a:r>
                        <a:rPr lang="en-US" sz="1200" baseline="0" dirty="0" err="1" smtClean="0">
                          <a:latin typeface="Arial" pitchFamily="34" charset="0"/>
                          <a:ea typeface="Calibri"/>
                          <a:cs typeface="Arial" pitchFamily="34" charset="0"/>
                        </a:rPr>
                        <a:t>Kashipur</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latin typeface="Arial" pitchFamily="34" charset="0"/>
                          <a:ea typeface="Calibri"/>
                          <a:cs typeface="Arial" pitchFamily="34" charset="0"/>
                        </a:rPr>
                        <a:t>Ongoing</a:t>
                      </a:r>
                      <a:endParaRPr lang="en-US" sz="1200" dirty="0">
                        <a:latin typeface="Arial" pitchFamily="34" charset="0"/>
                        <a:ea typeface="Calibri"/>
                        <a:cs typeface="Arial" pitchFamily="34" charset="0"/>
                      </a:endParaRPr>
                    </a:p>
                  </a:txBody>
                  <a:tcPr marL="61853" marR="61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14348" y="1857364"/>
          <a:ext cx="7215238" cy="4095600"/>
        </p:xfrm>
        <a:graphic>
          <a:graphicData uri="http://schemas.openxmlformats.org/drawingml/2006/table">
            <a:tbl>
              <a:tblPr/>
              <a:tblGrid>
                <a:gridCol w="2571768"/>
                <a:gridCol w="1452572"/>
                <a:gridCol w="1813164"/>
                <a:gridCol w="1377734"/>
              </a:tblGrid>
              <a:tr h="324802">
                <a:tc>
                  <a:txBody>
                    <a:bodyPr/>
                    <a:lstStyle/>
                    <a:p>
                      <a:pPr algn="ctr">
                        <a:spcAft>
                          <a:spcPts val="0"/>
                        </a:spcAft>
                      </a:pPr>
                      <a:r>
                        <a:rPr lang="en-US" sz="1300" b="1" dirty="0">
                          <a:latin typeface="Arial" pitchFamily="34" charset="0"/>
                          <a:ea typeface="Verdana"/>
                          <a:cs typeface="Arial" pitchFamily="34" charset="0"/>
                        </a:rPr>
                        <a:t>Year</a:t>
                      </a:r>
                      <a:endParaRPr lang="en-US" sz="13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dirty="0">
                          <a:latin typeface="Arial" pitchFamily="34" charset="0"/>
                          <a:ea typeface="Verdana"/>
                          <a:cs typeface="Arial" pitchFamily="34" charset="0"/>
                        </a:rPr>
                        <a:t>CAY</a:t>
                      </a:r>
                      <a:endParaRPr lang="en-US" sz="1300" dirty="0">
                        <a:latin typeface="Arial" pitchFamily="34" charset="0"/>
                        <a:ea typeface="Calibri"/>
                        <a:cs typeface="Arial" pitchFamily="34" charset="0"/>
                      </a:endParaRPr>
                    </a:p>
                    <a:p>
                      <a:pPr algn="ctr">
                        <a:spcAft>
                          <a:spcPts val="0"/>
                        </a:spcAft>
                      </a:pPr>
                      <a:r>
                        <a:rPr lang="en-US" sz="1300" b="1" dirty="0">
                          <a:latin typeface="Arial" pitchFamily="34" charset="0"/>
                          <a:ea typeface="Verdana"/>
                          <a:cs typeface="Arial" pitchFamily="34" charset="0"/>
                        </a:rPr>
                        <a:t>2019-20</a:t>
                      </a:r>
                      <a:endParaRPr lang="en-US" sz="13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dirty="0">
                          <a:latin typeface="Arial" pitchFamily="34" charset="0"/>
                          <a:ea typeface="Verdana"/>
                          <a:cs typeface="Arial" pitchFamily="34" charset="0"/>
                        </a:rPr>
                        <a:t>CAYm1</a:t>
                      </a:r>
                      <a:endParaRPr lang="en-US" sz="1300" dirty="0">
                        <a:latin typeface="Arial" pitchFamily="34" charset="0"/>
                        <a:ea typeface="Calibri"/>
                        <a:cs typeface="Arial" pitchFamily="34" charset="0"/>
                      </a:endParaRPr>
                    </a:p>
                    <a:p>
                      <a:pPr algn="ctr">
                        <a:spcAft>
                          <a:spcPts val="0"/>
                        </a:spcAft>
                      </a:pPr>
                      <a:r>
                        <a:rPr lang="en-US" sz="1300" b="1" dirty="0">
                          <a:latin typeface="Arial" pitchFamily="34" charset="0"/>
                          <a:ea typeface="Verdana"/>
                          <a:cs typeface="Arial" pitchFamily="34" charset="0"/>
                        </a:rPr>
                        <a:t>2018-19</a:t>
                      </a:r>
                      <a:endParaRPr lang="en-US" sz="13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a:latin typeface="Arial" pitchFamily="34" charset="0"/>
                          <a:ea typeface="Verdana"/>
                          <a:cs typeface="Arial" pitchFamily="34" charset="0"/>
                        </a:rPr>
                        <a:t>CAYm2</a:t>
                      </a:r>
                      <a:endParaRPr lang="en-US" sz="1300">
                        <a:latin typeface="Arial" pitchFamily="34" charset="0"/>
                        <a:ea typeface="Calibri"/>
                        <a:cs typeface="Arial" pitchFamily="34" charset="0"/>
                      </a:endParaRPr>
                    </a:p>
                    <a:p>
                      <a:pPr algn="ctr">
                        <a:spcAft>
                          <a:spcPts val="0"/>
                        </a:spcAft>
                      </a:pPr>
                      <a:r>
                        <a:rPr lang="en-US" sz="1300" b="1">
                          <a:latin typeface="Arial" pitchFamily="34" charset="0"/>
                          <a:ea typeface="Verdana"/>
                          <a:cs typeface="Arial" pitchFamily="34" charset="0"/>
                        </a:rPr>
                        <a:t>2017-18</a:t>
                      </a:r>
                      <a:endParaRPr lang="en-US" sz="130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141">
                <a:tc>
                  <a:txBody>
                    <a:bodyPr/>
                    <a:lstStyle/>
                    <a:p>
                      <a:pPr algn="ctr">
                        <a:spcAft>
                          <a:spcPts val="0"/>
                        </a:spcAft>
                      </a:pPr>
                      <a:r>
                        <a:rPr lang="en-US" sz="1300" dirty="0" smtClean="0">
                          <a:latin typeface="Arial" pitchFamily="34" charset="0"/>
                          <a:ea typeface="Verdana"/>
                          <a:cs typeface="Arial" pitchFamily="34" charset="0"/>
                        </a:rPr>
                        <a:t>u1.1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smtClean="0">
                          <a:latin typeface="Arial" pitchFamily="34" charset="0"/>
                          <a:ea typeface="Times New Roman"/>
                          <a:cs typeface="Arial" pitchFamily="34" charset="0"/>
                        </a:rPr>
                        <a:t> </a:t>
                      </a:r>
                      <a:r>
                        <a:rPr lang="en-US" sz="1300" dirty="0">
                          <a:latin typeface="Arial" pitchFamily="34" charset="0"/>
                          <a:ea typeface="Times New Roman"/>
                          <a:cs typeface="Arial" pitchFamily="34" charset="0"/>
                        </a:rPr>
                        <a:t>60+3</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120+2</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180+9 </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968">
                <a:tc>
                  <a:txBody>
                    <a:bodyPr/>
                    <a:lstStyle/>
                    <a:p>
                      <a:pPr algn="ctr">
                        <a:spcAft>
                          <a:spcPts val="0"/>
                        </a:spcAft>
                      </a:pPr>
                      <a:r>
                        <a:rPr lang="en-US" sz="1300" dirty="0" smtClean="0">
                          <a:latin typeface="Arial" pitchFamily="34" charset="0"/>
                          <a:ea typeface="Verdana"/>
                          <a:cs typeface="Arial" pitchFamily="34" charset="0"/>
                        </a:rPr>
                        <a:t>u2.1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120+2</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180+9</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180+6 </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644">
                <a:tc>
                  <a:txBody>
                    <a:bodyPr/>
                    <a:lstStyle/>
                    <a:p>
                      <a:pPr algn="ctr">
                        <a:spcAft>
                          <a:spcPts val="0"/>
                        </a:spcAft>
                      </a:pPr>
                      <a:r>
                        <a:rPr lang="en-US" sz="1300" dirty="0" smtClean="0">
                          <a:latin typeface="Arial" pitchFamily="34" charset="0"/>
                          <a:ea typeface="Verdana"/>
                          <a:cs typeface="Arial" pitchFamily="34" charset="0"/>
                        </a:rPr>
                        <a:t>u3.1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180+9</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180+6</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180+11 </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141">
                <a:tc>
                  <a:txBody>
                    <a:bodyPr/>
                    <a:lstStyle/>
                    <a:p>
                      <a:pPr algn="ctr">
                        <a:spcAft>
                          <a:spcPts val="0"/>
                        </a:spcAft>
                      </a:pPr>
                      <a:r>
                        <a:rPr lang="en-US" sz="1300" dirty="0" smtClean="0">
                          <a:latin typeface="Arial" pitchFamily="34" charset="0"/>
                          <a:ea typeface="Verdana"/>
                          <a:cs typeface="Arial" pitchFamily="34" charset="0"/>
                        </a:rPr>
                        <a:t>UG1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latin typeface="Arial" pitchFamily="34" charset="0"/>
                          <a:ea typeface="Times New Roman"/>
                          <a:cs typeface="Arial" pitchFamily="34" charset="0"/>
                        </a:rPr>
                        <a:t>374</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latin typeface="Arial" pitchFamily="34" charset="0"/>
                          <a:ea typeface="Times New Roman"/>
                          <a:cs typeface="Arial" pitchFamily="34" charset="0"/>
                        </a:rPr>
                        <a:t>497</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latin typeface="Arial" pitchFamily="34" charset="0"/>
                          <a:ea typeface="Times New Roman"/>
                          <a:cs typeface="Arial" pitchFamily="34" charset="0"/>
                        </a:rPr>
                        <a:t>566</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0">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141">
                <a:tc>
                  <a:txBody>
                    <a:bodyPr/>
                    <a:lstStyle/>
                    <a:p>
                      <a:pPr algn="ctr">
                        <a:spcAft>
                          <a:spcPts val="0"/>
                        </a:spcAft>
                      </a:pPr>
                      <a:r>
                        <a:rPr lang="en-US" sz="1300" dirty="0" smtClean="0">
                          <a:latin typeface="Arial" pitchFamily="34" charset="0"/>
                          <a:ea typeface="Verdana"/>
                          <a:cs typeface="Arial" pitchFamily="34" charset="0"/>
                        </a:rPr>
                        <a:t>p1.1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00</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00</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18</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548">
                <a:tc>
                  <a:txBody>
                    <a:bodyPr/>
                    <a:lstStyle/>
                    <a:p>
                      <a:pPr algn="ctr">
                        <a:spcAft>
                          <a:spcPts val="0"/>
                        </a:spcAft>
                      </a:pPr>
                      <a:r>
                        <a:rPr lang="en-US" sz="1300" dirty="0" smtClean="0">
                          <a:latin typeface="Arial" pitchFamily="34" charset="0"/>
                          <a:ea typeface="Verdana"/>
                          <a:cs typeface="Arial" pitchFamily="34" charset="0"/>
                        </a:rPr>
                        <a:t>p2.1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00</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18</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18</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78">
                <a:tc>
                  <a:txBody>
                    <a:bodyPr/>
                    <a:lstStyle/>
                    <a:p>
                      <a:pPr algn="ctr">
                        <a:spcAft>
                          <a:spcPts val="0"/>
                        </a:spcAft>
                      </a:pPr>
                      <a:r>
                        <a:rPr lang="en-US" sz="1300" dirty="0">
                          <a:latin typeface="Arial" pitchFamily="34" charset="0"/>
                          <a:ea typeface="Verdana"/>
                          <a:cs typeface="Arial" pitchFamily="34" charset="0"/>
                        </a:rPr>
                        <a:t>PG1.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00</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18</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300" dirty="0">
                          <a:solidFill>
                            <a:sysClr val="windowText" lastClr="000000"/>
                          </a:solidFill>
                          <a:latin typeface="Arial" pitchFamily="34" charset="0"/>
                          <a:ea typeface="Times New Roman"/>
                          <a:cs typeface="Arial" pitchFamily="34" charset="0"/>
                        </a:rPr>
                        <a:t>36</a:t>
                      </a:r>
                      <a:endParaRPr lang="en-US" sz="13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13556">
                <a:tc>
                  <a:txBody>
                    <a:bodyPr/>
                    <a:lstStyle/>
                    <a:p>
                      <a:pPr algn="l">
                        <a:spcAft>
                          <a:spcPts val="0"/>
                        </a:spcAft>
                      </a:pPr>
                      <a:r>
                        <a:rPr lang="en-US" sz="1300" dirty="0">
                          <a:latin typeface="Arial" pitchFamily="34" charset="0"/>
                          <a:ea typeface="Verdana"/>
                          <a:cs typeface="Arial" pitchFamily="34" charset="0"/>
                        </a:rPr>
                        <a:t>Total No. of Students in </a:t>
                      </a:r>
                      <a:r>
                        <a:rPr lang="en-US" sz="1300" dirty="0" smtClean="0">
                          <a:latin typeface="Arial" pitchFamily="34" charset="0"/>
                          <a:ea typeface="Verdana"/>
                          <a:cs typeface="Arial" pitchFamily="34" charset="0"/>
                        </a:rPr>
                        <a:t>the Department </a:t>
                      </a:r>
                      <a:r>
                        <a:rPr lang="en-US" sz="1300" b="1" dirty="0" smtClean="0">
                          <a:latin typeface="Arial" pitchFamily="34" charset="0"/>
                          <a:ea typeface="Verdana"/>
                          <a:cs typeface="Arial" pitchFamily="34" charset="0"/>
                        </a:rPr>
                        <a:t>UG1 </a:t>
                      </a:r>
                      <a:r>
                        <a:rPr lang="en-US" sz="1300" b="1" dirty="0">
                          <a:latin typeface="Arial" pitchFamily="34" charset="0"/>
                          <a:ea typeface="Verdana"/>
                          <a:cs typeface="Arial" pitchFamily="34" charset="0"/>
                        </a:rPr>
                        <a:t>+ PG1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40"/>
                        </a:lnSpc>
                        <a:spcAft>
                          <a:spcPts val="0"/>
                        </a:spcAft>
                      </a:pPr>
                      <a:r>
                        <a:rPr lang="en-US" sz="1400" b="1" dirty="0" smtClean="0">
                          <a:solidFill>
                            <a:sysClr val="windowText" lastClr="000000"/>
                          </a:solidFill>
                          <a:latin typeface="Arial" pitchFamily="34" charset="0"/>
                          <a:ea typeface="Verdana"/>
                          <a:cs typeface="Arial" pitchFamily="34" charset="0"/>
                        </a:rPr>
                        <a:t>374</a:t>
                      </a:r>
                      <a:endParaRPr lang="en-US" sz="14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dirty="0">
                          <a:solidFill>
                            <a:sysClr val="windowText" lastClr="000000"/>
                          </a:solidFill>
                          <a:latin typeface="Arial" pitchFamily="34" charset="0"/>
                          <a:ea typeface="Verdana"/>
                          <a:cs typeface="Arial" pitchFamily="34" charset="0"/>
                        </a:rPr>
                        <a:t>515</a:t>
                      </a:r>
                      <a:endParaRPr lang="en-US" sz="14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40"/>
                        </a:lnSpc>
                        <a:spcAft>
                          <a:spcPts val="0"/>
                        </a:spcAft>
                      </a:pPr>
                      <a:r>
                        <a:rPr lang="en-US" sz="1400" b="1" dirty="0">
                          <a:solidFill>
                            <a:sysClr val="windowText" lastClr="000000"/>
                          </a:solidFill>
                          <a:latin typeface="Arial" pitchFamily="34" charset="0"/>
                          <a:ea typeface="Verdana"/>
                          <a:cs typeface="Arial" pitchFamily="34" charset="0"/>
                        </a:rPr>
                        <a:t>602</a:t>
                      </a:r>
                      <a:endParaRPr lang="en-US" sz="1400" dirty="0">
                        <a:solidFill>
                          <a:sysClr val="windowText" lastClr="000000"/>
                        </a:solidFill>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76">
                <a:tc>
                  <a:txBody>
                    <a:bodyPr/>
                    <a:lstStyle/>
                    <a:p>
                      <a:pPr>
                        <a:spcAft>
                          <a:spcPts val="0"/>
                        </a:spcAft>
                      </a:pPr>
                      <a:endParaRPr lang="en-US" sz="500" dirty="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en-US" sz="500"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spcAft>
                          <a:spcPts val="0"/>
                        </a:spcAft>
                      </a:pPr>
                      <a:endParaRPr lang="en-US" sz="1000" dirty="0">
                        <a:solidFill>
                          <a:sysClr val="windowText" lastClr="000000"/>
                        </a:solidFill>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389">
                <a:tc>
                  <a:txBody>
                    <a:bodyPr/>
                    <a:lstStyle/>
                    <a:p>
                      <a:pPr algn="ctr">
                        <a:lnSpc>
                          <a:spcPts val="1040"/>
                        </a:lnSpc>
                        <a:spcAft>
                          <a:spcPts val="0"/>
                        </a:spcAft>
                      </a:pPr>
                      <a:endParaRPr lang="en-US" sz="1400" dirty="0" smtClean="0">
                        <a:latin typeface="Arial" pitchFamily="34" charset="0"/>
                        <a:ea typeface="Verdana"/>
                        <a:cs typeface="Arial" pitchFamily="34" charset="0"/>
                      </a:endParaRPr>
                    </a:p>
                    <a:p>
                      <a:pPr algn="ctr">
                        <a:lnSpc>
                          <a:spcPts val="1040"/>
                        </a:lnSpc>
                        <a:spcAft>
                          <a:spcPts val="0"/>
                        </a:spcAft>
                      </a:pPr>
                      <a:r>
                        <a:rPr lang="en-US" sz="1400" dirty="0" smtClean="0">
                          <a:latin typeface="Arial" pitchFamily="34" charset="0"/>
                          <a:ea typeface="Verdana"/>
                          <a:cs typeface="Arial" pitchFamily="34" charset="0"/>
                        </a:rPr>
                        <a:t>No</a:t>
                      </a:r>
                      <a:r>
                        <a:rPr lang="en-US" sz="1400" dirty="0">
                          <a:latin typeface="Arial" pitchFamily="34" charset="0"/>
                          <a:ea typeface="Verdana"/>
                          <a:cs typeface="Arial" pitchFamily="34" charset="0"/>
                        </a:rPr>
                        <a:t>. of Faculty in  the</a:t>
                      </a:r>
                      <a:endParaRPr lang="en-US" sz="14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400" b="1" dirty="0">
                          <a:latin typeface="Arial" pitchFamily="34" charset="0"/>
                          <a:ea typeface="Verdana"/>
                          <a:cs typeface="Arial" pitchFamily="34" charset="0"/>
                        </a:rPr>
                        <a:t>F1=20</a:t>
                      </a:r>
                      <a:endParaRPr lang="en-US" sz="14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2">
                  <a:txBody>
                    <a:bodyPr/>
                    <a:lstStyle/>
                    <a:p>
                      <a:pPr algn="ctr">
                        <a:spcAft>
                          <a:spcPts val="0"/>
                        </a:spcAft>
                      </a:pPr>
                      <a:r>
                        <a:rPr lang="en-US" sz="1400" b="1" dirty="0">
                          <a:latin typeface="Arial" pitchFamily="34" charset="0"/>
                          <a:ea typeface="Verdana"/>
                          <a:cs typeface="Arial" pitchFamily="34" charset="0"/>
                        </a:rPr>
                        <a:t>F2=21</a:t>
                      </a:r>
                      <a:endParaRPr lang="en-US" sz="14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2">
                  <a:txBody>
                    <a:bodyPr/>
                    <a:lstStyle/>
                    <a:p>
                      <a:pPr algn="ctr">
                        <a:spcAft>
                          <a:spcPts val="0"/>
                        </a:spcAft>
                      </a:pPr>
                      <a:r>
                        <a:rPr lang="en-US" sz="1400" b="1" dirty="0">
                          <a:latin typeface="Arial" pitchFamily="34" charset="0"/>
                          <a:ea typeface="Verdana"/>
                          <a:cs typeface="Arial" pitchFamily="34" charset="0"/>
                        </a:rPr>
                        <a:t>F3=27</a:t>
                      </a:r>
                      <a:endParaRPr lang="en-US" sz="14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0">
                <a:tc rowSpan="2">
                  <a:txBody>
                    <a:bodyPr/>
                    <a:lstStyle/>
                    <a:p>
                      <a:pPr algn="ctr">
                        <a:spcAft>
                          <a:spcPts val="0"/>
                        </a:spcAft>
                      </a:pPr>
                      <a:r>
                        <a:rPr lang="en-US" sz="1400" dirty="0">
                          <a:latin typeface="Arial" pitchFamily="34" charset="0"/>
                          <a:ea typeface="Verdana"/>
                          <a:cs typeface="Arial" pitchFamily="34" charset="0"/>
                        </a:rPr>
                        <a:t>Department </a:t>
                      </a:r>
                      <a:r>
                        <a:rPr lang="en-US" sz="1400" b="1" dirty="0">
                          <a:latin typeface="Arial" pitchFamily="34" charset="0"/>
                          <a:ea typeface="Verdana"/>
                          <a:cs typeface="Arial" pitchFamily="34" charset="0"/>
                        </a:rPr>
                        <a:t>(F)</a:t>
                      </a:r>
                      <a:endParaRPr lang="en-US" sz="1400" dirty="0">
                        <a:latin typeface="Arial" pitchFamily="34" charset="0"/>
                        <a:ea typeface="Calibri"/>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108637">
                <a:tc vMerge="1">
                  <a:txBody>
                    <a:bodyPr/>
                    <a:lstStyle/>
                    <a:p>
                      <a:endParaRPr lang="en-US"/>
                    </a:p>
                  </a:txBody>
                  <a:tcPr/>
                </a:tc>
                <a:tc>
                  <a:txBody>
                    <a:bodyPr/>
                    <a:lstStyle/>
                    <a:p>
                      <a:pPr>
                        <a:spcAft>
                          <a:spcPts val="0"/>
                        </a:spcAft>
                      </a:pPr>
                      <a:endParaRPr lang="en-US" sz="1400" dirty="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spcAft>
                          <a:spcPts val="0"/>
                        </a:spcAft>
                      </a:pPr>
                      <a:endParaRPr lang="en-US" sz="1400" dirty="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spcAft>
                          <a:spcPts val="0"/>
                        </a:spcAft>
                      </a:pPr>
                      <a:endParaRPr lang="en-US" sz="1400" dirty="0">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49375">
                <a:tc>
                  <a:txBody>
                    <a:bodyPr/>
                    <a:lstStyle/>
                    <a:p>
                      <a:pPr algn="ctr">
                        <a:spcAft>
                          <a:spcPts val="0"/>
                        </a:spcAft>
                      </a:pPr>
                      <a:r>
                        <a:rPr lang="en-US" sz="1400" dirty="0">
                          <a:latin typeface="Arial" pitchFamily="34" charset="0"/>
                          <a:ea typeface="Verdana"/>
                          <a:cs typeface="Arial" pitchFamily="34" charset="0"/>
                        </a:rPr>
                        <a:t>Student Faculty Ratio (SFR)</a:t>
                      </a:r>
                      <a:endParaRPr lang="en-US" sz="14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a:latin typeface="Arial" pitchFamily="34" charset="0"/>
                          <a:ea typeface="Verdana"/>
                          <a:cs typeface="Arial" pitchFamily="34" charset="0"/>
                        </a:rPr>
                        <a:t>18.7</a:t>
                      </a:r>
                      <a:endParaRPr lang="en-US" sz="14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a:latin typeface="Arial" pitchFamily="34" charset="0"/>
                          <a:ea typeface="Verdana"/>
                          <a:cs typeface="Arial" pitchFamily="34" charset="0"/>
                        </a:rPr>
                        <a:t>24.52</a:t>
                      </a:r>
                      <a:endParaRPr lang="en-US" sz="14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dirty="0">
                          <a:latin typeface="Arial" pitchFamily="34" charset="0"/>
                          <a:ea typeface="Verdana"/>
                          <a:cs typeface="Arial" pitchFamily="34" charset="0"/>
                        </a:rPr>
                        <a:t>22.30</a:t>
                      </a:r>
                      <a:endParaRPr lang="en-US" sz="14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spcAft>
                          <a:spcPts val="0"/>
                        </a:spcAft>
                      </a:pPr>
                      <a:r>
                        <a:rPr lang="en-US" sz="1400" dirty="0">
                          <a:latin typeface="Arial" pitchFamily="34" charset="0"/>
                          <a:ea typeface="Verdana"/>
                          <a:cs typeface="Arial" pitchFamily="34" charset="0"/>
                        </a:rPr>
                        <a:t>Average SFR</a:t>
                      </a:r>
                      <a:endParaRPr lang="en-US" sz="14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584200" algn="ctr">
                        <a:spcAft>
                          <a:spcPts val="0"/>
                        </a:spcAft>
                      </a:pPr>
                      <a:r>
                        <a:rPr lang="en-US" sz="1400" b="1" dirty="0">
                          <a:latin typeface="Arial" pitchFamily="34" charset="0"/>
                          <a:ea typeface="Verdana"/>
                          <a:cs typeface="Arial" pitchFamily="34" charset="0"/>
                        </a:rPr>
                        <a:t>21.84</a:t>
                      </a:r>
                      <a:endParaRPr lang="en-US" sz="14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spcAft>
                          <a:spcPts val="0"/>
                        </a:spcAft>
                      </a:pPr>
                      <a:endParaRPr lang="en-US" sz="14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2857488" y="1357298"/>
            <a:ext cx="3313728" cy="369332"/>
          </a:xfrm>
          <a:prstGeom prst="rect">
            <a:avLst/>
          </a:prstGeom>
        </p:spPr>
        <p:txBody>
          <a:bodyPr wrap="none">
            <a:spAutoFit/>
          </a:bodyPr>
          <a:lstStyle/>
          <a:p>
            <a:r>
              <a:rPr lang="en-US" b="1" dirty="0" smtClean="0">
                <a:solidFill>
                  <a:srgbClr val="0000CC"/>
                </a:solidFill>
                <a:latin typeface="Arial" pitchFamily="34" charset="0"/>
                <a:cs typeface="Arial" pitchFamily="34" charset="0"/>
              </a:rPr>
              <a:t>Student-Faculty Ratio (SFR) </a:t>
            </a:r>
            <a:endParaRPr lang="en-US" dirty="0">
              <a:solidFill>
                <a:srgbClr val="0000CC"/>
              </a:solidFill>
              <a:latin typeface="Arial" pitchFamily="34" charset="0"/>
              <a:cs typeface="Arial" pitchFamily="34" charset="0"/>
            </a:endParaRPr>
          </a:p>
        </p:txBody>
      </p:sp>
      <p:sp>
        <p:nvSpPr>
          <p:cNvPr id="4" name="TextBox 3"/>
          <p:cNvSpPr txBox="1"/>
          <p:nvPr/>
        </p:nvSpPr>
        <p:spPr>
          <a:xfrm>
            <a:off x="571472" y="357166"/>
            <a:ext cx="7820372"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CRITERIA- 5</a:t>
            </a:r>
            <a:endParaRPr lang="en-US" dirty="0">
              <a:latin typeface="Arial" panose="020B0604020202020204" pitchFamily="34" charset="0"/>
              <a:cs typeface="Arial" panose="020B0604020202020204" pitchFamily="34" charset="0"/>
            </a:endParaRPr>
          </a:p>
          <a:p>
            <a:pPr algn="ctr"/>
            <a:r>
              <a:rPr lang="en-US" b="1" dirty="0" smtClean="0">
                <a:latin typeface="Arial" pitchFamily="34" charset="0"/>
                <a:cs typeface="Arial" pitchFamily="34" charset="0"/>
              </a:rPr>
              <a:t>FACULTY INFORMATION AND CONTRIBUTIONS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00100" y="604817"/>
          <a:ext cx="6929486" cy="1623008"/>
        </p:xfrm>
        <a:graphic>
          <a:graphicData uri="http://schemas.openxmlformats.org/drawingml/2006/table">
            <a:tbl>
              <a:tblPr>
                <a:tableStyleId>{3C2FFA5D-87B4-456A-9821-1D502468CF0F}</a:tableStyleId>
              </a:tblPr>
              <a:tblGrid>
                <a:gridCol w="928694"/>
                <a:gridCol w="3071834"/>
                <a:gridCol w="2928958"/>
              </a:tblGrid>
              <a:tr h="687323">
                <a:tc>
                  <a:txBody>
                    <a:bodyPr/>
                    <a:lstStyle/>
                    <a:p>
                      <a:pPr>
                        <a:spcAft>
                          <a:spcPts val="0"/>
                        </a:spcAft>
                      </a:pPr>
                      <a:endParaRPr lang="en-US" sz="1800" dirty="0">
                        <a:latin typeface="Arial" pitchFamily="34" charset="0"/>
                        <a:ea typeface="Times New Roman"/>
                        <a:cs typeface="Arial" pitchFamily="34" charset="0"/>
                      </a:endParaRPr>
                    </a:p>
                  </a:txBody>
                  <a:tcPr marL="0" marR="0" marT="0" marB="0" anchor="b">
                    <a:solidFill>
                      <a:schemeClr val="bg1"/>
                    </a:solidFill>
                  </a:tcPr>
                </a:tc>
                <a:tc>
                  <a:txBody>
                    <a:bodyPr/>
                    <a:lstStyle/>
                    <a:p>
                      <a:pPr algn="ctr">
                        <a:lnSpc>
                          <a:spcPts val="1335"/>
                        </a:lnSpc>
                        <a:spcAft>
                          <a:spcPts val="0"/>
                        </a:spcAft>
                      </a:pPr>
                      <a:r>
                        <a:rPr lang="en-US" sz="1600" dirty="0">
                          <a:latin typeface="Arial" pitchFamily="34" charset="0"/>
                          <a:cs typeface="Arial" pitchFamily="34" charset="0"/>
                        </a:rPr>
                        <a:t>Total number of regular faculty </a:t>
                      </a:r>
                      <a:r>
                        <a:rPr lang="en-US" sz="1600" dirty="0" smtClean="0">
                          <a:latin typeface="Arial" pitchFamily="34" charset="0"/>
                          <a:cs typeface="Arial" pitchFamily="34" charset="0"/>
                        </a:rPr>
                        <a:t>in</a:t>
                      </a:r>
                      <a:endParaRPr lang="en-US" sz="1600" dirty="0" smtClean="0">
                        <a:latin typeface="Arial" pitchFamily="34" charset="0"/>
                        <a:ea typeface="Calibri"/>
                        <a:cs typeface="Arial" pitchFamily="34" charset="0"/>
                      </a:endParaRPr>
                    </a:p>
                    <a:p>
                      <a:pPr algn="ctr">
                        <a:spcAft>
                          <a:spcPts val="0"/>
                        </a:spcAft>
                      </a:pPr>
                      <a:r>
                        <a:rPr lang="en-US" sz="1600" dirty="0" smtClean="0">
                          <a:latin typeface="Arial" pitchFamily="34" charset="0"/>
                          <a:cs typeface="Arial" pitchFamily="34" charset="0"/>
                        </a:rPr>
                        <a:t>the department</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marL="87313" indent="92075" algn="ctr">
                        <a:lnSpc>
                          <a:spcPts val="1335"/>
                        </a:lnSpc>
                        <a:spcAft>
                          <a:spcPts val="0"/>
                        </a:spcAft>
                      </a:pPr>
                      <a:r>
                        <a:rPr lang="en-US" sz="1600" dirty="0">
                          <a:latin typeface="Arial" pitchFamily="34" charset="0"/>
                          <a:cs typeface="Arial" pitchFamily="34" charset="0"/>
                        </a:rPr>
                        <a:t>Total number of </a:t>
                      </a:r>
                      <a:r>
                        <a:rPr lang="en-US" sz="1600" dirty="0" smtClean="0">
                          <a:latin typeface="Arial" pitchFamily="34" charset="0"/>
                          <a:cs typeface="Arial" pitchFamily="34" charset="0"/>
                        </a:rPr>
                        <a:t>contractual</a:t>
                      </a:r>
                      <a:endParaRPr lang="en-US" sz="1600" dirty="0">
                        <a:latin typeface="Arial" pitchFamily="34" charset="0"/>
                        <a:ea typeface="Calibri"/>
                        <a:cs typeface="Arial" pitchFamily="34" charset="0"/>
                      </a:endParaRPr>
                    </a:p>
                    <a:p>
                      <a:pPr marL="87313" indent="92075" algn="ctr">
                        <a:spcAft>
                          <a:spcPts val="0"/>
                        </a:spcAft>
                      </a:pPr>
                      <a:r>
                        <a:rPr lang="en-US" sz="1600" dirty="0">
                          <a:latin typeface="Arial" pitchFamily="34" charset="0"/>
                          <a:cs typeface="Arial" pitchFamily="34" charset="0"/>
                        </a:rPr>
                        <a:t>faculty in the department</a:t>
                      </a:r>
                      <a:endParaRPr lang="en-US" sz="1600" dirty="0">
                        <a:latin typeface="Arial" pitchFamily="34" charset="0"/>
                        <a:ea typeface="Calibri"/>
                        <a:cs typeface="Arial" pitchFamily="34" charset="0"/>
                      </a:endParaRPr>
                    </a:p>
                  </a:txBody>
                  <a:tcPr marL="0" marR="0" marT="0" marB="0" anchor="b">
                    <a:solidFill>
                      <a:schemeClr val="bg1"/>
                    </a:solidFill>
                  </a:tcPr>
                </a:tc>
              </a:tr>
              <a:tr h="311895">
                <a:tc>
                  <a:txBody>
                    <a:bodyPr/>
                    <a:lstStyle/>
                    <a:p>
                      <a:pPr marL="63500">
                        <a:lnSpc>
                          <a:spcPts val="1350"/>
                        </a:lnSpc>
                        <a:spcAft>
                          <a:spcPts val="0"/>
                        </a:spcAft>
                      </a:pPr>
                      <a:r>
                        <a:rPr lang="en-US" sz="1800">
                          <a:latin typeface="Arial" pitchFamily="34" charset="0"/>
                          <a:cs typeface="Arial" pitchFamily="34" charset="0"/>
                        </a:rPr>
                        <a:t>CAY</a:t>
                      </a:r>
                      <a:endParaRPr lang="en-US" sz="180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20</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smtClean="0">
                          <a:latin typeface="Arial" pitchFamily="34" charset="0"/>
                          <a:cs typeface="Arial" pitchFamily="34" charset="0"/>
                        </a:rPr>
                        <a:t>--</a:t>
                      </a:r>
                      <a:endParaRPr lang="en-US" sz="1600" dirty="0">
                        <a:latin typeface="Arial" pitchFamily="34" charset="0"/>
                        <a:ea typeface="Calibri"/>
                        <a:cs typeface="Arial" pitchFamily="34" charset="0"/>
                      </a:endParaRPr>
                    </a:p>
                  </a:txBody>
                  <a:tcPr marL="0" marR="0" marT="0" marB="0" anchor="b">
                    <a:solidFill>
                      <a:schemeClr val="bg1"/>
                    </a:solidFill>
                  </a:tcPr>
                </a:tc>
              </a:tr>
              <a:tr h="311895">
                <a:tc>
                  <a:txBody>
                    <a:bodyPr/>
                    <a:lstStyle/>
                    <a:p>
                      <a:pPr marL="63500">
                        <a:lnSpc>
                          <a:spcPts val="1320"/>
                        </a:lnSpc>
                        <a:spcAft>
                          <a:spcPts val="0"/>
                        </a:spcAft>
                      </a:pPr>
                      <a:r>
                        <a:rPr lang="en-US" sz="1800">
                          <a:latin typeface="Arial" pitchFamily="34" charset="0"/>
                          <a:cs typeface="Arial" pitchFamily="34" charset="0"/>
                        </a:rPr>
                        <a:t>CAYm1</a:t>
                      </a:r>
                      <a:endParaRPr lang="en-US" sz="180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21</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smtClean="0">
                          <a:latin typeface="Arial" pitchFamily="34" charset="0"/>
                          <a:cs typeface="Arial" pitchFamily="34" charset="0"/>
                        </a:rPr>
                        <a:t>--</a:t>
                      </a:r>
                      <a:endParaRPr lang="en-US" sz="1600" dirty="0">
                        <a:latin typeface="Arial" pitchFamily="34" charset="0"/>
                        <a:ea typeface="Calibri"/>
                        <a:cs typeface="Arial" pitchFamily="34" charset="0"/>
                      </a:endParaRPr>
                    </a:p>
                  </a:txBody>
                  <a:tcPr marL="0" marR="0" marT="0" marB="0" anchor="b">
                    <a:solidFill>
                      <a:schemeClr val="bg1"/>
                    </a:solidFill>
                  </a:tcPr>
                </a:tc>
              </a:tr>
              <a:tr h="311895">
                <a:tc>
                  <a:txBody>
                    <a:bodyPr/>
                    <a:lstStyle/>
                    <a:p>
                      <a:pPr marL="63500">
                        <a:lnSpc>
                          <a:spcPts val="1325"/>
                        </a:lnSpc>
                        <a:spcAft>
                          <a:spcPts val="0"/>
                        </a:spcAft>
                      </a:pPr>
                      <a:r>
                        <a:rPr lang="en-US" sz="1800">
                          <a:latin typeface="Arial" pitchFamily="34" charset="0"/>
                          <a:cs typeface="Arial" pitchFamily="34" charset="0"/>
                        </a:rPr>
                        <a:t>CAYm2</a:t>
                      </a:r>
                      <a:endParaRPr lang="en-US" sz="180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27</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smtClean="0">
                          <a:latin typeface="Arial" pitchFamily="34" charset="0"/>
                          <a:cs typeface="Arial" pitchFamily="34" charset="0"/>
                        </a:rPr>
                        <a:t>--</a:t>
                      </a:r>
                      <a:endParaRPr lang="en-US" sz="1600" dirty="0">
                        <a:latin typeface="Arial" pitchFamily="34" charset="0"/>
                        <a:ea typeface="Calibri"/>
                        <a:cs typeface="Arial" pitchFamily="34" charset="0"/>
                      </a:endParaRPr>
                    </a:p>
                  </a:txBody>
                  <a:tcPr marL="0" marR="0" marT="0" marB="0" anchor="b">
                    <a:solidFill>
                      <a:schemeClr val="bg1"/>
                    </a:solidFill>
                  </a:tcPr>
                </a:tc>
              </a:tr>
            </a:tbl>
          </a:graphicData>
        </a:graphic>
      </p:graphicFrame>
      <p:sp>
        <p:nvSpPr>
          <p:cNvPr id="5121" name="Rectangle 1"/>
          <p:cNvSpPr>
            <a:spLocks noChangeArrowheads="1"/>
          </p:cNvSpPr>
          <p:nvPr/>
        </p:nvSpPr>
        <p:spPr bwMode="auto">
          <a:xfrm>
            <a:off x="1364133" y="176189"/>
            <a:ext cx="59939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CC"/>
                </a:solidFill>
                <a:effectLst/>
                <a:latin typeface="Arial" pitchFamily="34" charset="0"/>
                <a:ea typeface="Verdana" pitchFamily="34" charset="0"/>
                <a:cs typeface="Arial" pitchFamily="34" charset="0"/>
              </a:rPr>
              <a:t>Information about the regular and contractual faculty</a:t>
            </a:r>
            <a:endParaRPr kumimoji="0" lang="en-US" b="0" i="0" u="none" strike="noStrike" cap="none" normalizeH="0" baseline="0" dirty="0" smtClean="0">
              <a:ln>
                <a:noFill/>
              </a:ln>
              <a:solidFill>
                <a:srgbClr val="0000CC"/>
              </a:solidFill>
              <a:effectLst/>
              <a:latin typeface="Arial" pitchFamily="34" charset="0"/>
              <a:cs typeface="Arial" pitchFamily="34" charset="0"/>
            </a:endParaRPr>
          </a:p>
        </p:txBody>
      </p:sp>
      <p:sp>
        <p:nvSpPr>
          <p:cNvPr id="4" name="Rectangle 3"/>
          <p:cNvSpPr/>
          <p:nvPr/>
        </p:nvSpPr>
        <p:spPr>
          <a:xfrm>
            <a:off x="3000364" y="2950129"/>
            <a:ext cx="3018775" cy="369332"/>
          </a:xfrm>
          <a:prstGeom prst="rect">
            <a:avLst/>
          </a:prstGeom>
        </p:spPr>
        <p:txBody>
          <a:bodyPr wrap="none">
            <a:spAutoFit/>
          </a:bodyPr>
          <a:lstStyle/>
          <a:p>
            <a:r>
              <a:rPr lang="en-US" b="1" dirty="0" smtClean="0">
                <a:solidFill>
                  <a:srgbClr val="0000CC"/>
                </a:solidFill>
                <a:latin typeface="Arial" pitchFamily="34" charset="0"/>
                <a:cs typeface="Arial" pitchFamily="34" charset="0"/>
              </a:rPr>
              <a:t>Faculty Cadre Proportion </a:t>
            </a:r>
            <a:endParaRPr lang="en-US" b="1" dirty="0">
              <a:solidFill>
                <a:srgbClr val="0000CC"/>
              </a:solidFill>
              <a:latin typeface="Arial" pitchFamily="34" charset="0"/>
              <a:cs typeface="Arial" pitchFamily="34" charset="0"/>
            </a:endParaRPr>
          </a:p>
        </p:txBody>
      </p:sp>
      <p:graphicFrame>
        <p:nvGraphicFramePr>
          <p:cNvPr id="5" name="Table 4"/>
          <p:cNvGraphicFramePr>
            <a:graphicFrameLocks noGrp="1"/>
          </p:cNvGraphicFramePr>
          <p:nvPr/>
        </p:nvGraphicFramePr>
        <p:xfrm>
          <a:off x="428596" y="3432059"/>
          <a:ext cx="8143932" cy="2030542"/>
        </p:xfrm>
        <a:graphic>
          <a:graphicData uri="http://schemas.openxmlformats.org/drawingml/2006/table">
            <a:tbl>
              <a:tblPr/>
              <a:tblGrid>
                <a:gridCol w="1219245"/>
                <a:gridCol w="1062932"/>
                <a:gridCol w="1075409"/>
                <a:gridCol w="25400"/>
                <a:gridCol w="1331922"/>
                <a:gridCol w="1285884"/>
                <a:gridCol w="1142734"/>
                <a:gridCol w="1000406"/>
              </a:tblGrid>
              <a:tr h="208510">
                <a:tc rowSpan="2">
                  <a:txBody>
                    <a:bodyPr/>
                    <a:lstStyle/>
                    <a:p>
                      <a:pPr algn="ctr">
                        <a:spcAft>
                          <a:spcPts val="0"/>
                        </a:spcAft>
                      </a:pPr>
                      <a:r>
                        <a:rPr lang="en-US" sz="1200" b="1" dirty="0">
                          <a:latin typeface="Arial" pitchFamily="34" charset="0"/>
                          <a:ea typeface="Verdana"/>
                          <a:cs typeface="Arial" pitchFamily="34" charset="0"/>
                        </a:rPr>
                        <a:t>Year</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469900">
                        <a:spcAft>
                          <a:spcPts val="0"/>
                        </a:spcAft>
                      </a:pPr>
                      <a:r>
                        <a:rPr lang="en-US" sz="1200" b="1" dirty="0" smtClean="0">
                          <a:latin typeface="Arial" pitchFamily="34" charset="0"/>
                          <a:ea typeface="Verdana"/>
                          <a:cs typeface="Arial" pitchFamily="34" charset="0"/>
                        </a:rPr>
                        <a:t>Professors</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6">
                  <a:txBody>
                    <a:bodyPr/>
                    <a:lstStyle/>
                    <a:p>
                      <a:pPr>
                        <a:spcAft>
                          <a:spcPts val="0"/>
                        </a:spcAft>
                      </a:pPr>
                      <a:endParaRPr lang="en-US" sz="13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2700" algn="ctr">
                        <a:spcAft>
                          <a:spcPts val="0"/>
                        </a:spcAft>
                      </a:pPr>
                      <a:r>
                        <a:rPr lang="en-US" sz="1200" b="1" dirty="0">
                          <a:latin typeface="Arial" pitchFamily="34" charset="0"/>
                          <a:ea typeface="Verdana"/>
                          <a:cs typeface="Arial" pitchFamily="34" charset="0"/>
                        </a:rPr>
                        <a:t>Associate Professors</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114300">
                        <a:spcAft>
                          <a:spcPts val="0"/>
                        </a:spcAft>
                      </a:pPr>
                      <a:r>
                        <a:rPr lang="en-US" sz="1200" b="1" dirty="0">
                          <a:latin typeface="Arial" pitchFamily="34" charset="0"/>
                          <a:ea typeface="Verdana"/>
                          <a:cs typeface="Arial" pitchFamily="34" charset="0"/>
                        </a:rPr>
                        <a:t>Assistant Professors</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52084">
                <a:tc vMerge="1">
                  <a:txBody>
                    <a:bodyPr/>
                    <a:lstStyle/>
                    <a:p>
                      <a:endParaRPr lang="en-US"/>
                    </a:p>
                  </a:txBody>
                  <a:tcPr/>
                </a:tc>
                <a:tc>
                  <a:txBody>
                    <a:bodyPr/>
                    <a:lstStyle/>
                    <a:p>
                      <a:pPr algn="ctr">
                        <a:spcAft>
                          <a:spcPts val="0"/>
                        </a:spcAft>
                      </a:pPr>
                      <a:r>
                        <a:rPr lang="en-US" sz="1300" dirty="0">
                          <a:latin typeface="Arial" pitchFamily="34" charset="0"/>
                          <a:ea typeface="Verdana"/>
                          <a:cs typeface="Arial" pitchFamily="34" charset="0"/>
                        </a:rPr>
                        <a:t>Required F1</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algn="ctr">
                        <a:spcAft>
                          <a:spcPts val="0"/>
                        </a:spcAft>
                      </a:pPr>
                      <a:r>
                        <a:rPr lang="en-US" sz="1300" dirty="0">
                          <a:latin typeface="Arial" pitchFamily="34" charset="0"/>
                          <a:ea typeface="Verdana"/>
                          <a:cs typeface="Arial" pitchFamily="34" charset="0"/>
                        </a:rPr>
                        <a:t>Available</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Aft>
                          <a:spcPts val="0"/>
                        </a:spcAft>
                      </a:pPr>
                      <a:endParaRPr lang="en-US" sz="1200" dirty="0">
                        <a:latin typeface="Arial" pitchFamily="34" charset="0"/>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gn="ctr">
                        <a:spcAft>
                          <a:spcPts val="0"/>
                        </a:spcAft>
                      </a:pPr>
                      <a:r>
                        <a:rPr lang="en-US" sz="1300" dirty="0">
                          <a:latin typeface="Arial" pitchFamily="34" charset="0"/>
                          <a:ea typeface="Verdana"/>
                          <a:cs typeface="Arial" pitchFamily="34" charset="0"/>
                        </a:rPr>
                        <a:t>Required F2</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Available</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Required F3</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Available</a:t>
                      </a:r>
                      <a:endParaRPr lang="en-US" sz="13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083">
                <a:tc>
                  <a:txBody>
                    <a:bodyPr/>
                    <a:lstStyle/>
                    <a:p>
                      <a:pPr algn="ctr">
                        <a:spcAft>
                          <a:spcPts val="0"/>
                        </a:spcAft>
                      </a:pPr>
                      <a:r>
                        <a:rPr lang="en-US" sz="1200" b="1" dirty="0">
                          <a:latin typeface="Arial" pitchFamily="34" charset="0"/>
                          <a:ea typeface="Verdana"/>
                          <a:cs typeface="Arial" pitchFamily="34" charset="0"/>
                        </a:rPr>
                        <a:t>CAY</a:t>
                      </a:r>
                      <a:endParaRPr lang="en-US" sz="1200" dirty="0">
                        <a:latin typeface="Arial" pitchFamily="34" charset="0"/>
                        <a:ea typeface="Calibri"/>
                        <a:cs typeface="Arial" pitchFamily="34" charset="0"/>
                      </a:endParaRPr>
                    </a:p>
                    <a:p>
                      <a:pPr algn="ctr">
                        <a:spcAft>
                          <a:spcPts val="0"/>
                        </a:spcAft>
                      </a:pPr>
                      <a:r>
                        <a:rPr lang="en-US" sz="1200" b="1" dirty="0">
                          <a:latin typeface="Arial" pitchFamily="34" charset="0"/>
                          <a:ea typeface="Verdana"/>
                          <a:cs typeface="Arial" pitchFamily="34" charset="0"/>
                        </a:rPr>
                        <a:t>(2019-2020)</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02</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04</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Aft>
                          <a:spcPts val="0"/>
                        </a:spcAft>
                      </a:pPr>
                      <a:endParaRPr lang="en-US" sz="12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04</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12</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15</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083">
                <a:tc>
                  <a:txBody>
                    <a:bodyPr/>
                    <a:lstStyle/>
                    <a:p>
                      <a:pPr algn="ctr">
                        <a:spcAft>
                          <a:spcPts val="0"/>
                        </a:spcAft>
                      </a:pPr>
                      <a:r>
                        <a:rPr lang="en-US" sz="1200" b="1" dirty="0">
                          <a:latin typeface="Arial" pitchFamily="34" charset="0"/>
                          <a:ea typeface="Verdana"/>
                          <a:cs typeface="Arial" pitchFamily="34" charset="0"/>
                        </a:rPr>
                        <a:t>CAY</a:t>
                      </a:r>
                      <a:r>
                        <a:rPr lang="en-US" sz="1200" b="1" i="1" dirty="0">
                          <a:latin typeface="Arial" pitchFamily="34" charset="0"/>
                          <a:ea typeface="Verdana"/>
                          <a:cs typeface="Arial" pitchFamily="34" charset="0"/>
                        </a:rPr>
                        <a:t>m</a:t>
                      </a:r>
                      <a:r>
                        <a:rPr lang="en-US" sz="1200" b="1" dirty="0">
                          <a:latin typeface="Arial" pitchFamily="34" charset="0"/>
                          <a:ea typeface="Verdana"/>
                          <a:cs typeface="Arial" pitchFamily="34" charset="0"/>
                        </a:rPr>
                        <a:t>1</a:t>
                      </a:r>
                      <a:endParaRPr lang="en-US" sz="1200" dirty="0">
                        <a:latin typeface="Arial" pitchFamily="34" charset="0"/>
                        <a:ea typeface="Calibri"/>
                        <a:cs typeface="Arial" pitchFamily="34" charset="0"/>
                      </a:endParaRPr>
                    </a:p>
                    <a:p>
                      <a:pPr algn="ctr">
                        <a:spcAft>
                          <a:spcPts val="0"/>
                        </a:spcAft>
                      </a:pPr>
                      <a:r>
                        <a:rPr lang="en-US" sz="1200" b="1" dirty="0">
                          <a:latin typeface="Arial" pitchFamily="34" charset="0"/>
                          <a:ea typeface="Verdana"/>
                          <a:cs typeface="Arial" pitchFamily="34" charset="0"/>
                        </a:rPr>
                        <a:t>(2018-2019)</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02</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04</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Aft>
                          <a:spcPts val="0"/>
                        </a:spcAft>
                      </a:pPr>
                      <a:endParaRPr lang="en-US" sz="12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05</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01</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17</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16</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spcAft>
                          <a:spcPts val="0"/>
                        </a:spcAft>
                      </a:pPr>
                      <a:r>
                        <a:rPr lang="en-US" sz="1200" b="1" dirty="0">
                          <a:latin typeface="Arial" pitchFamily="34" charset="0"/>
                          <a:ea typeface="Verdana"/>
                          <a:cs typeface="Arial" pitchFamily="34" charset="0"/>
                        </a:rPr>
                        <a:t>CAY</a:t>
                      </a:r>
                      <a:r>
                        <a:rPr lang="en-US" sz="1200" b="1" i="1" dirty="0">
                          <a:latin typeface="Arial" pitchFamily="34" charset="0"/>
                          <a:ea typeface="Verdana"/>
                          <a:cs typeface="Arial" pitchFamily="34" charset="0"/>
                        </a:rPr>
                        <a:t>m</a:t>
                      </a:r>
                      <a:r>
                        <a:rPr lang="en-US" sz="1200" b="1" dirty="0">
                          <a:latin typeface="Arial" pitchFamily="34" charset="0"/>
                          <a:ea typeface="Verdana"/>
                          <a:cs typeface="Arial" pitchFamily="34" charset="0"/>
                        </a:rPr>
                        <a:t>2</a:t>
                      </a:r>
                      <a:endParaRPr lang="en-US" sz="1200" dirty="0">
                        <a:latin typeface="Arial" pitchFamily="34" charset="0"/>
                        <a:ea typeface="Calibri"/>
                        <a:cs typeface="Arial" pitchFamily="34" charset="0"/>
                      </a:endParaRPr>
                    </a:p>
                    <a:p>
                      <a:pPr algn="ctr">
                        <a:spcAft>
                          <a:spcPts val="0"/>
                        </a:spcAft>
                      </a:pPr>
                      <a:r>
                        <a:rPr lang="en-US" sz="1200" b="1" dirty="0">
                          <a:latin typeface="Arial" pitchFamily="34" charset="0"/>
                          <a:ea typeface="Verdana"/>
                          <a:cs typeface="Arial" pitchFamily="34" charset="0"/>
                        </a:rPr>
                        <a:t>(2017-2018)</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03</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02</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Aft>
                          <a:spcPts val="0"/>
                        </a:spcAft>
                      </a:pPr>
                      <a:endParaRPr lang="en-US" sz="12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06</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03</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Times New Roman"/>
                          <a:cs typeface="Arial" pitchFamily="34" charset="0"/>
                        </a:rPr>
                        <a:t>20</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a:latin typeface="Arial" pitchFamily="34" charset="0"/>
                          <a:ea typeface="Times New Roman"/>
                          <a:cs typeface="Arial" pitchFamily="34" charset="0"/>
                        </a:rPr>
                        <a:t>22</a:t>
                      </a:r>
                      <a:endParaRPr lang="en-US" sz="130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668">
                <a:tc>
                  <a:txBody>
                    <a:bodyPr/>
                    <a:lstStyle/>
                    <a:p>
                      <a:pPr algn="ctr">
                        <a:spcAft>
                          <a:spcPts val="0"/>
                        </a:spcAft>
                      </a:pPr>
                      <a:r>
                        <a:rPr lang="en-US" sz="1200" b="1" dirty="0">
                          <a:latin typeface="Arial" pitchFamily="34" charset="0"/>
                          <a:ea typeface="Verdana"/>
                          <a:cs typeface="Arial" pitchFamily="34" charset="0"/>
                        </a:rPr>
                        <a:t>Average</a:t>
                      </a:r>
                      <a:endParaRPr lang="en-US" sz="1200" dirty="0">
                        <a:latin typeface="Arial" pitchFamily="34" charset="0"/>
                        <a:ea typeface="Calibri"/>
                        <a:cs typeface="Arial" pitchFamily="34" charset="0"/>
                      </a:endParaRPr>
                    </a:p>
                    <a:p>
                      <a:pPr algn="ctr">
                        <a:spcAft>
                          <a:spcPts val="0"/>
                        </a:spcAft>
                      </a:pPr>
                      <a:r>
                        <a:rPr lang="en-US" sz="1200" b="1" dirty="0">
                          <a:latin typeface="Arial" pitchFamily="34" charset="0"/>
                          <a:ea typeface="Verdana"/>
                          <a:cs typeface="Arial" pitchFamily="34" charset="0"/>
                        </a:rPr>
                        <a:t>Numbers</a:t>
                      </a:r>
                      <a:endParaRPr lang="en-US" sz="12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RF1=2.33</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 algn="ctr">
                        <a:spcAft>
                          <a:spcPts val="0"/>
                        </a:spcAft>
                      </a:pPr>
                      <a:r>
                        <a:rPr lang="en-US" sz="1300" dirty="0">
                          <a:latin typeface="Arial" pitchFamily="34" charset="0"/>
                          <a:ea typeface="Verdana"/>
                          <a:cs typeface="Arial" pitchFamily="34" charset="0"/>
                        </a:rPr>
                        <a:t>AF1=3.33</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Aft>
                          <a:spcPts val="0"/>
                        </a:spcAft>
                      </a:pPr>
                      <a:endParaRPr lang="en-US" sz="1200" dirty="0">
                        <a:latin typeface="Arial" pitchFamily="34" charset="0"/>
                        <a:ea typeface="Times New Roman"/>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Aft>
                          <a:spcPts val="0"/>
                        </a:spcAft>
                      </a:pPr>
                      <a:r>
                        <a:rPr lang="en-US" sz="1300" dirty="0">
                          <a:latin typeface="Arial" pitchFamily="34" charset="0"/>
                          <a:ea typeface="Verdana"/>
                          <a:cs typeface="Arial" pitchFamily="34" charset="0"/>
                        </a:rPr>
                        <a:t>RF2=5</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AF2=1.67</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RF3=16.33</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dirty="0">
                          <a:latin typeface="Arial" pitchFamily="34" charset="0"/>
                          <a:ea typeface="Verdana"/>
                          <a:cs typeface="Arial" pitchFamily="34" charset="0"/>
                        </a:rPr>
                        <a:t>AF3=17.67</a:t>
                      </a:r>
                      <a:endParaRPr lang="en-US" sz="1300" dirty="0">
                        <a:latin typeface="Arial" pitchFamily="34" charset="0"/>
                        <a:ea typeface="Calibri"/>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428596" y="5819791"/>
            <a:ext cx="8501122" cy="338554"/>
          </a:xfrm>
          <a:prstGeom prst="rect">
            <a:avLst/>
          </a:prstGeom>
        </p:spPr>
        <p:txBody>
          <a:bodyPr wrap="square">
            <a:spAutoFit/>
          </a:bodyPr>
          <a:lstStyle/>
          <a:p>
            <a:r>
              <a:rPr lang="da-DK" sz="1600" dirty="0" smtClean="0">
                <a:latin typeface="Arial" pitchFamily="34" charset="0"/>
                <a:cs typeface="Arial" pitchFamily="34" charset="0"/>
              </a:rPr>
              <a:t>Cadre Ratio Marks [ (AF1 / RF1) + [(AF2 / RF2) * 0.6] + [ (AF3 / RF3) * 0.4] ] * 12.5 </a:t>
            </a:r>
            <a:r>
              <a:rPr lang="da-DK" sz="1600" b="1" dirty="0" smtClean="0">
                <a:latin typeface="Arial" pitchFamily="34" charset="0"/>
                <a:cs typeface="Arial" pitchFamily="34" charset="0"/>
              </a:rPr>
              <a:t>:</a:t>
            </a:r>
            <a:r>
              <a:rPr lang="da-DK" sz="1600" dirty="0" smtClean="0">
                <a:latin typeface="Arial" pitchFamily="34" charset="0"/>
                <a:cs typeface="Arial" pitchFamily="34" charset="0"/>
              </a:rPr>
              <a:t> </a:t>
            </a:r>
            <a:r>
              <a:rPr lang="da-DK" sz="1600" b="1" dirty="0" smtClean="0">
                <a:latin typeface="Arial" pitchFamily="34" charset="0"/>
                <a:cs typeface="Arial" pitchFamily="34" charset="0"/>
              </a:rPr>
              <a:t>25.00</a:t>
            </a:r>
            <a:endParaRPr lang="en-US" sz="1600" b="1" dirty="0">
              <a:latin typeface="Arial" pitchFamily="34" charset="0"/>
              <a:cs typeface="Arial" pitchFamily="34" charset="0"/>
            </a:endParaRPr>
          </a:p>
        </p:txBody>
      </p:sp>
      <p:sp>
        <p:nvSpPr>
          <p:cNvPr id="7" name="Rectangle 6"/>
          <p:cNvSpPr/>
          <p:nvPr/>
        </p:nvSpPr>
        <p:spPr>
          <a:xfrm>
            <a:off x="5929322" y="2319329"/>
            <a:ext cx="2169184" cy="338554"/>
          </a:xfrm>
          <a:prstGeom prst="rect">
            <a:avLst/>
          </a:prstGeom>
        </p:spPr>
        <p:txBody>
          <a:bodyPr wrap="none">
            <a:spAutoFit/>
          </a:bodyPr>
          <a:lstStyle/>
          <a:p>
            <a:r>
              <a:rPr lang="en-US" sz="1600" dirty="0" smtClean="0">
                <a:latin typeface="Arial" pitchFamily="34" charset="0"/>
                <a:cs typeface="Arial" pitchFamily="34" charset="0"/>
              </a:rPr>
              <a:t>Assessment SFR : 12</a:t>
            </a:r>
            <a:endParaRPr lang="en-US" sz="1600" dirty="0">
              <a:latin typeface="Arial" pitchFamily="34" charset="0"/>
              <a:cs typeface="Arial" pitchFamily="34" charset="0"/>
            </a:endParaRPr>
          </a:p>
        </p:txBody>
      </p:sp>
      <p:sp>
        <p:nvSpPr>
          <p:cNvPr id="9" name="Rectangle 8"/>
          <p:cNvSpPr/>
          <p:nvPr/>
        </p:nvSpPr>
        <p:spPr>
          <a:xfrm>
            <a:off x="428596" y="2319329"/>
            <a:ext cx="4632487" cy="338554"/>
          </a:xfrm>
          <a:prstGeom prst="rect">
            <a:avLst/>
          </a:prstGeom>
        </p:spPr>
        <p:txBody>
          <a:bodyPr wrap="none">
            <a:spAutoFit/>
          </a:bodyPr>
          <a:lstStyle/>
          <a:p>
            <a:r>
              <a:rPr lang="en-US" sz="1600" dirty="0" smtClean="0">
                <a:latin typeface="Arial" pitchFamily="34" charset="0"/>
                <a:cs typeface="Arial" pitchFamily="34" charset="0"/>
              </a:rPr>
              <a:t>Average SFR for three assessment years : 21.84</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285728"/>
            <a:ext cx="2518638" cy="369332"/>
          </a:xfrm>
          <a:prstGeom prst="rect">
            <a:avLst/>
          </a:prstGeom>
        </p:spPr>
        <p:txBody>
          <a:bodyPr wrap="none">
            <a:spAutoFit/>
          </a:bodyPr>
          <a:lstStyle/>
          <a:p>
            <a:pPr algn="ctr"/>
            <a:r>
              <a:rPr lang="en-US" b="1" dirty="0" smtClean="0">
                <a:solidFill>
                  <a:srgbClr val="0000CC"/>
                </a:solidFill>
                <a:latin typeface="Arial" pitchFamily="34" charset="0"/>
                <a:cs typeface="Arial" pitchFamily="34" charset="0"/>
              </a:rPr>
              <a:t>Faculty Qualification </a:t>
            </a:r>
            <a:endParaRPr lang="en-US" dirty="0">
              <a:solidFill>
                <a:srgbClr val="0000CC"/>
              </a:solidFill>
              <a:latin typeface="Arial" pitchFamily="34" charset="0"/>
              <a:cs typeface="Arial" pitchFamily="34" charset="0"/>
            </a:endParaRPr>
          </a:p>
        </p:txBody>
      </p:sp>
      <p:graphicFrame>
        <p:nvGraphicFramePr>
          <p:cNvPr id="4" name="Table 3"/>
          <p:cNvGraphicFramePr>
            <a:graphicFrameLocks noGrp="1"/>
          </p:cNvGraphicFramePr>
          <p:nvPr/>
        </p:nvGraphicFramePr>
        <p:xfrm>
          <a:off x="285720" y="785794"/>
          <a:ext cx="8572560" cy="2071702"/>
        </p:xfrm>
        <a:graphic>
          <a:graphicData uri="http://schemas.openxmlformats.org/drawingml/2006/table">
            <a:tbl>
              <a:tblPr>
                <a:tableStyleId>{3C2FFA5D-87B4-456A-9821-1D502468CF0F}</a:tableStyleId>
              </a:tblPr>
              <a:tblGrid>
                <a:gridCol w="1414031"/>
                <a:gridCol w="1414031"/>
                <a:gridCol w="1502408"/>
                <a:gridCol w="1767538"/>
                <a:gridCol w="2474552"/>
              </a:tblGrid>
              <a:tr h="357190">
                <a:tc>
                  <a:txBody>
                    <a:bodyPr/>
                    <a:lstStyle/>
                    <a:p>
                      <a:pPr algn="ctr">
                        <a:spcAft>
                          <a:spcPts val="0"/>
                        </a:spcAft>
                      </a:pPr>
                      <a:r>
                        <a:rPr lang="en-US" sz="1600" dirty="0">
                          <a:latin typeface="Arial" pitchFamily="34" charset="0"/>
                          <a:cs typeface="Arial" pitchFamily="34" charset="0"/>
                        </a:rPr>
                        <a:t>Years</a:t>
                      </a:r>
                      <a:endParaRPr lang="en-US" sz="1600" dirty="0">
                        <a:latin typeface="Arial" pitchFamily="34" charset="0"/>
                        <a:ea typeface="Calibri"/>
                        <a:cs typeface="Arial" pitchFamily="34" charset="0"/>
                      </a:endParaRPr>
                    </a:p>
                  </a:txBody>
                  <a:tcPr marL="0" marR="0" marT="0" marB="0">
                    <a:solidFill>
                      <a:schemeClr val="bg1"/>
                    </a:solidFill>
                  </a:tcPr>
                </a:tc>
                <a:tc>
                  <a:txBody>
                    <a:bodyPr/>
                    <a:lstStyle/>
                    <a:p>
                      <a:pPr marL="241300">
                        <a:spcAft>
                          <a:spcPts val="0"/>
                        </a:spcAft>
                      </a:pPr>
                      <a:r>
                        <a:rPr lang="en-US" sz="1600" dirty="0" smtClean="0">
                          <a:latin typeface="Arial" pitchFamily="34" charset="0"/>
                          <a:cs typeface="Arial" pitchFamily="34" charset="0"/>
                        </a:rPr>
                        <a:t>X</a:t>
                      </a:r>
                    </a:p>
                    <a:p>
                      <a:pPr marL="85725" marR="0" indent="-85725"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pitchFamily="34" charset="0"/>
                          <a:ea typeface="+mn-ea"/>
                          <a:cs typeface="Arial" pitchFamily="34" charset="0"/>
                        </a:rPr>
                        <a:t>regular faculty with </a:t>
                      </a:r>
                      <a:r>
                        <a:rPr lang="en-US" sz="1200" b="1" kern="1200" dirty="0" err="1" smtClean="0">
                          <a:solidFill>
                            <a:schemeClr val="dk1"/>
                          </a:solidFill>
                          <a:latin typeface="Arial" pitchFamily="34" charset="0"/>
                          <a:ea typeface="+mn-ea"/>
                          <a:cs typeface="Arial" pitchFamily="34" charset="0"/>
                        </a:rPr>
                        <a:t>Ph.D</a:t>
                      </a:r>
                      <a:endParaRPr lang="en-US" sz="1200" dirty="0">
                        <a:latin typeface="Arial" pitchFamily="34" charset="0"/>
                        <a:ea typeface="Calibri"/>
                        <a:cs typeface="Arial" pitchFamily="34" charset="0"/>
                      </a:endParaRPr>
                    </a:p>
                  </a:txBody>
                  <a:tcPr marL="0" marR="0" marT="0" marB="0">
                    <a:solidFill>
                      <a:schemeClr val="bg1"/>
                    </a:solidFill>
                  </a:tcPr>
                </a:tc>
                <a:tc>
                  <a:txBody>
                    <a:bodyPr/>
                    <a:lstStyle/>
                    <a:p>
                      <a:pPr marL="381000">
                        <a:spcAft>
                          <a:spcPts val="0"/>
                        </a:spcAft>
                      </a:pPr>
                      <a:r>
                        <a:rPr lang="en-US" sz="1600" dirty="0" smtClean="0">
                          <a:latin typeface="Arial" pitchFamily="34" charset="0"/>
                          <a:cs typeface="Arial" pitchFamily="34" charset="0"/>
                        </a:rPr>
                        <a:t>Y</a:t>
                      </a:r>
                    </a:p>
                    <a:p>
                      <a:pPr marL="85725" indent="0">
                        <a:spcAft>
                          <a:spcPts val="0"/>
                        </a:spcAft>
                      </a:pPr>
                      <a:r>
                        <a:rPr lang="en-US" sz="1200" b="1" kern="1200" dirty="0" smtClean="0">
                          <a:solidFill>
                            <a:schemeClr val="dk1"/>
                          </a:solidFill>
                          <a:latin typeface="Arial" pitchFamily="34" charset="0"/>
                          <a:ea typeface="+mn-ea"/>
                          <a:cs typeface="Arial" pitchFamily="34" charset="0"/>
                        </a:rPr>
                        <a:t>regular faculty with </a:t>
                      </a:r>
                      <a:r>
                        <a:rPr lang="en-US" sz="1200" b="1" kern="1200" dirty="0" err="1" smtClean="0">
                          <a:solidFill>
                            <a:schemeClr val="dk1"/>
                          </a:solidFill>
                          <a:latin typeface="Arial" pitchFamily="34" charset="0"/>
                          <a:ea typeface="+mn-ea"/>
                          <a:cs typeface="Arial" pitchFamily="34" charset="0"/>
                        </a:rPr>
                        <a:t>M.Tech</a:t>
                      </a:r>
                      <a:endParaRPr lang="en-US" sz="1200" dirty="0">
                        <a:latin typeface="Arial" pitchFamily="34" charset="0"/>
                        <a:ea typeface="Calibri"/>
                        <a:cs typeface="Arial" pitchFamily="34" charset="0"/>
                      </a:endParaRPr>
                    </a:p>
                  </a:txBody>
                  <a:tcPr marL="0" marR="0" marT="0" marB="0">
                    <a:solidFill>
                      <a:schemeClr val="bg1"/>
                    </a:solidFill>
                  </a:tcPr>
                </a:tc>
                <a:tc>
                  <a:txBody>
                    <a:bodyPr/>
                    <a:lstStyle/>
                    <a:p>
                      <a:pPr marL="393700" algn="ctr">
                        <a:spcAft>
                          <a:spcPts val="0"/>
                        </a:spcAft>
                      </a:pPr>
                      <a:r>
                        <a:rPr lang="en-US" sz="1600" dirty="0" smtClean="0">
                          <a:latin typeface="Arial" pitchFamily="34" charset="0"/>
                          <a:cs typeface="Arial" pitchFamily="34" charset="0"/>
                        </a:rPr>
                        <a:t>F</a:t>
                      </a:r>
                    </a:p>
                    <a:p>
                      <a:pPr marL="85725" indent="0" algn="ctr">
                        <a:spcAft>
                          <a:spcPts val="0"/>
                        </a:spcAft>
                      </a:pPr>
                      <a:r>
                        <a:rPr lang="en-US" sz="1200" b="1" kern="1200" dirty="0" smtClean="0">
                          <a:solidFill>
                            <a:schemeClr val="dk1"/>
                          </a:solidFill>
                          <a:latin typeface="Arial" pitchFamily="34" charset="0"/>
                          <a:ea typeface="+mn-ea"/>
                          <a:cs typeface="Arial" pitchFamily="34" charset="0"/>
                        </a:rPr>
                        <a:t>regular faculty required to comply 20:1 FSR</a:t>
                      </a:r>
                      <a:endParaRPr lang="en-US" sz="1200" dirty="0">
                        <a:latin typeface="Arial" pitchFamily="34" charset="0"/>
                        <a:ea typeface="Calibri"/>
                        <a:cs typeface="Arial" pitchFamily="34" charset="0"/>
                      </a:endParaRPr>
                    </a:p>
                  </a:txBody>
                  <a:tcPr marL="0" marR="0" marT="0" marB="0">
                    <a:solidFill>
                      <a:schemeClr val="bg1"/>
                    </a:solidFill>
                  </a:tcPr>
                </a:tc>
                <a:tc>
                  <a:txBody>
                    <a:bodyPr/>
                    <a:lstStyle/>
                    <a:p>
                      <a:pPr marL="85725" indent="0">
                        <a:spcAft>
                          <a:spcPts val="0"/>
                        </a:spcAft>
                      </a:pPr>
                      <a:r>
                        <a:rPr lang="en-US" sz="1600" dirty="0">
                          <a:latin typeface="Arial" pitchFamily="34" charset="0"/>
                          <a:cs typeface="Arial" pitchFamily="34" charset="0"/>
                        </a:rPr>
                        <a:t>FQ=2.5 x [(10X +4Y)/F)]</a:t>
                      </a:r>
                      <a:endParaRPr lang="en-US" sz="1600" dirty="0">
                        <a:latin typeface="Arial" pitchFamily="34" charset="0"/>
                        <a:ea typeface="Calibri"/>
                        <a:cs typeface="Arial" pitchFamily="34" charset="0"/>
                      </a:endParaRPr>
                    </a:p>
                  </a:txBody>
                  <a:tcPr marL="0" marR="0" marT="0" marB="0">
                    <a:solidFill>
                      <a:schemeClr val="bg1"/>
                    </a:solidFill>
                  </a:tcPr>
                </a:tc>
              </a:tr>
              <a:tr h="306811">
                <a:tc>
                  <a:txBody>
                    <a:bodyPr/>
                    <a:lstStyle/>
                    <a:p>
                      <a:pPr algn="ctr">
                        <a:spcAft>
                          <a:spcPts val="0"/>
                        </a:spcAft>
                      </a:pPr>
                      <a:r>
                        <a:rPr lang="en-US" sz="1600" dirty="0">
                          <a:latin typeface="Arial" pitchFamily="34" charset="0"/>
                          <a:cs typeface="Arial" pitchFamily="34" charset="0"/>
                        </a:rPr>
                        <a:t>CAY</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5</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15</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18</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15.28</a:t>
                      </a:r>
                      <a:endParaRPr lang="en-US" sz="1600" dirty="0">
                        <a:latin typeface="Arial" pitchFamily="34" charset="0"/>
                        <a:ea typeface="Calibri"/>
                        <a:cs typeface="Arial" pitchFamily="34" charset="0"/>
                      </a:endParaRPr>
                    </a:p>
                  </a:txBody>
                  <a:tcPr marL="0" marR="0" marT="0" marB="0" anchor="b">
                    <a:solidFill>
                      <a:schemeClr val="bg1"/>
                    </a:solidFill>
                  </a:tcPr>
                </a:tc>
              </a:tr>
              <a:tr h="306811">
                <a:tc>
                  <a:txBody>
                    <a:bodyPr/>
                    <a:lstStyle/>
                    <a:p>
                      <a:pPr algn="ctr">
                        <a:spcAft>
                          <a:spcPts val="0"/>
                        </a:spcAft>
                      </a:pPr>
                      <a:r>
                        <a:rPr lang="en-US" sz="1600" dirty="0">
                          <a:latin typeface="Arial" pitchFamily="34" charset="0"/>
                          <a:cs typeface="Arial" pitchFamily="34" charset="0"/>
                        </a:rPr>
                        <a:t>CAYm1</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a:latin typeface="Arial" pitchFamily="34" charset="0"/>
                          <a:cs typeface="Arial" pitchFamily="34" charset="0"/>
                        </a:rPr>
                        <a:t>5</a:t>
                      </a:r>
                      <a:endParaRPr lang="en-US" sz="160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16</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25</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11.4</a:t>
                      </a:r>
                      <a:endParaRPr lang="en-US" sz="1600" dirty="0">
                        <a:latin typeface="Arial" pitchFamily="34" charset="0"/>
                        <a:ea typeface="Calibri"/>
                        <a:cs typeface="Arial" pitchFamily="34" charset="0"/>
                      </a:endParaRPr>
                    </a:p>
                  </a:txBody>
                  <a:tcPr marL="0" marR="0" marT="0" marB="0" anchor="b">
                    <a:solidFill>
                      <a:schemeClr val="bg1"/>
                    </a:solidFill>
                  </a:tcPr>
                </a:tc>
              </a:tr>
              <a:tr h="306811">
                <a:tc>
                  <a:txBody>
                    <a:bodyPr/>
                    <a:lstStyle/>
                    <a:p>
                      <a:pPr algn="ctr">
                        <a:spcAft>
                          <a:spcPts val="0"/>
                        </a:spcAft>
                      </a:pPr>
                      <a:r>
                        <a:rPr lang="en-US" sz="1600" dirty="0">
                          <a:latin typeface="Arial" pitchFamily="34" charset="0"/>
                          <a:cs typeface="Arial" pitchFamily="34" charset="0"/>
                        </a:rPr>
                        <a:t>CAYm2</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6</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21</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30</a:t>
                      </a:r>
                      <a:endParaRPr lang="en-US" sz="1600" dirty="0">
                        <a:latin typeface="Arial" pitchFamily="34" charset="0"/>
                        <a:ea typeface="Calibri"/>
                        <a:cs typeface="Arial" pitchFamily="34" charset="0"/>
                      </a:endParaRPr>
                    </a:p>
                  </a:txBody>
                  <a:tcPr marL="0" marR="0" marT="0" marB="0" anchor="b">
                    <a:solidFill>
                      <a:schemeClr val="bg1"/>
                    </a:solidFill>
                  </a:tcPr>
                </a:tc>
                <a:tc>
                  <a:txBody>
                    <a:bodyPr/>
                    <a:lstStyle/>
                    <a:p>
                      <a:pPr algn="ctr">
                        <a:spcAft>
                          <a:spcPts val="0"/>
                        </a:spcAft>
                      </a:pPr>
                      <a:r>
                        <a:rPr lang="en-US" sz="1600" dirty="0">
                          <a:latin typeface="Arial" pitchFamily="34" charset="0"/>
                          <a:cs typeface="Arial" pitchFamily="34" charset="0"/>
                        </a:rPr>
                        <a:t>12</a:t>
                      </a:r>
                      <a:endParaRPr lang="en-US" sz="1600" dirty="0">
                        <a:latin typeface="Arial" pitchFamily="34" charset="0"/>
                        <a:ea typeface="Calibri"/>
                        <a:cs typeface="Arial" pitchFamily="34" charset="0"/>
                      </a:endParaRPr>
                    </a:p>
                  </a:txBody>
                  <a:tcPr marL="0" marR="0" marT="0" marB="0" anchor="b">
                    <a:solidFill>
                      <a:schemeClr val="bg1"/>
                    </a:solidFill>
                  </a:tcPr>
                </a:tc>
              </a:tr>
              <a:tr h="358789">
                <a:tc>
                  <a:txBody>
                    <a:bodyPr/>
                    <a:lstStyle/>
                    <a:p>
                      <a:pPr>
                        <a:spcAft>
                          <a:spcPts val="0"/>
                        </a:spcAft>
                      </a:pPr>
                      <a:endParaRPr lang="en-US" sz="1600" dirty="0">
                        <a:latin typeface="Arial" pitchFamily="34" charset="0"/>
                        <a:ea typeface="Times New Roman"/>
                        <a:cs typeface="Arial" pitchFamily="34" charset="0"/>
                      </a:endParaRPr>
                    </a:p>
                  </a:txBody>
                  <a:tcPr marL="0" marR="0" marT="0" marB="0" anchor="b">
                    <a:solidFill>
                      <a:schemeClr val="bg1"/>
                    </a:solidFill>
                  </a:tcPr>
                </a:tc>
                <a:tc gridSpan="3">
                  <a:txBody>
                    <a:bodyPr/>
                    <a:lstStyle/>
                    <a:p>
                      <a:pPr marL="114300" algn="ctr">
                        <a:spcAft>
                          <a:spcPts val="0"/>
                        </a:spcAft>
                      </a:pPr>
                      <a:r>
                        <a:rPr lang="en-US" sz="1600" dirty="0">
                          <a:latin typeface="Arial" pitchFamily="34" charset="0"/>
                          <a:cs typeface="Arial" pitchFamily="34" charset="0"/>
                        </a:rPr>
                        <a:t>Average Assessment</a:t>
                      </a:r>
                      <a:endParaRPr lang="en-US" sz="1600" dirty="0">
                        <a:latin typeface="Arial" pitchFamily="34" charset="0"/>
                        <a:ea typeface="Calibri"/>
                        <a:cs typeface="Arial" pitchFamily="34" charset="0"/>
                      </a:endParaRPr>
                    </a:p>
                  </a:txBody>
                  <a:tcPr marL="0" marR="0" marT="0" marB="0" anchor="b">
                    <a:solidFill>
                      <a:schemeClr val="bg1"/>
                    </a:solidFill>
                  </a:tcPr>
                </a:tc>
                <a:tc hMerge="1">
                  <a:txBody>
                    <a:bodyPr/>
                    <a:lstStyle/>
                    <a:p>
                      <a:endParaRPr lang="en-US"/>
                    </a:p>
                  </a:txBody>
                  <a:tcPr/>
                </a:tc>
                <a:tc hMerge="1">
                  <a:txBody>
                    <a:bodyPr/>
                    <a:lstStyle/>
                    <a:p>
                      <a:pPr algn="ctr">
                        <a:spcAft>
                          <a:spcPts val="0"/>
                        </a:spcAft>
                      </a:pPr>
                      <a:endParaRPr lang="en-US" sz="1600" dirty="0">
                        <a:latin typeface="Arial" pitchFamily="34" charset="0"/>
                        <a:ea typeface="Times New Roman"/>
                        <a:cs typeface="Arial" pitchFamily="34" charset="0"/>
                      </a:endParaRPr>
                    </a:p>
                  </a:txBody>
                  <a:tcPr marL="0" marR="0" marT="0" marB="0" anchor="b"/>
                </a:tc>
                <a:tc>
                  <a:txBody>
                    <a:bodyPr/>
                    <a:lstStyle/>
                    <a:p>
                      <a:pPr algn="ctr">
                        <a:spcAft>
                          <a:spcPts val="0"/>
                        </a:spcAft>
                      </a:pPr>
                      <a:r>
                        <a:rPr lang="en-US" sz="1600" dirty="0" smtClean="0">
                          <a:latin typeface="Arial" pitchFamily="34" charset="0"/>
                          <a:cs typeface="Arial" pitchFamily="34" charset="0"/>
                        </a:rPr>
                        <a:t>12.89</a:t>
                      </a:r>
                      <a:endParaRPr lang="en-US" sz="1600" dirty="0">
                        <a:solidFill>
                          <a:schemeClr val="tx1"/>
                        </a:solidFill>
                        <a:latin typeface="Arial" pitchFamily="34" charset="0"/>
                        <a:ea typeface="Calibri"/>
                        <a:cs typeface="Arial" pitchFamily="34" charset="0"/>
                      </a:endParaRPr>
                    </a:p>
                  </a:txBody>
                  <a:tcPr marL="0" marR="0" marT="0" marB="0" anchor="b">
                    <a:solidFill>
                      <a:schemeClr val="bg1"/>
                    </a:solidFill>
                  </a:tcPr>
                </a:tc>
              </a:tr>
            </a:tbl>
          </a:graphicData>
        </a:graphic>
      </p:graphicFrame>
      <p:sp>
        <p:nvSpPr>
          <p:cNvPr id="7" name="Rectangle 6"/>
          <p:cNvSpPr/>
          <p:nvPr/>
        </p:nvSpPr>
        <p:spPr>
          <a:xfrm>
            <a:off x="3428992" y="3143248"/>
            <a:ext cx="2185214" cy="369332"/>
          </a:xfrm>
          <a:prstGeom prst="rect">
            <a:avLst/>
          </a:prstGeom>
        </p:spPr>
        <p:txBody>
          <a:bodyPr wrap="none">
            <a:spAutoFit/>
          </a:bodyPr>
          <a:lstStyle/>
          <a:p>
            <a:pPr algn="ctr"/>
            <a:r>
              <a:rPr lang="en-US" b="1" dirty="0" smtClean="0">
                <a:solidFill>
                  <a:srgbClr val="0000CC"/>
                </a:solidFill>
                <a:latin typeface="Arial" pitchFamily="34" charset="0"/>
                <a:cs typeface="Arial" pitchFamily="34" charset="0"/>
              </a:rPr>
              <a:t>Faculty Retention </a:t>
            </a:r>
            <a:endParaRPr lang="en-US" dirty="0">
              <a:solidFill>
                <a:srgbClr val="0000CC"/>
              </a:solidFill>
              <a:latin typeface="Arial" pitchFamily="34" charset="0"/>
              <a:cs typeface="Arial" pitchFamily="34" charset="0"/>
            </a:endParaRPr>
          </a:p>
        </p:txBody>
      </p:sp>
      <p:graphicFrame>
        <p:nvGraphicFramePr>
          <p:cNvPr id="6" name="Table 5"/>
          <p:cNvGraphicFramePr>
            <a:graphicFrameLocks noGrp="1"/>
          </p:cNvGraphicFramePr>
          <p:nvPr/>
        </p:nvGraphicFramePr>
        <p:xfrm>
          <a:off x="857224" y="3643314"/>
          <a:ext cx="7143800" cy="2332566"/>
        </p:xfrm>
        <a:graphic>
          <a:graphicData uri="http://schemas.openxmlformats.org/drawingml/2006/table">
            <a:tbl>
              <a:tblPr firstRow="1" bandRow="1">
                <a:tableStyleId>{5C22544A-7EE6-4342-B048-85BDC9FD1C3A}</a:tableStyleId>
              </a:tblPr>
              <a:tblGrid>
                <a:gridCol w="4143404"/>
                <a:gridCol w="1571636"/>
                <a:gridCol w="1428760"/>
              </a:tblGrid>
              <a:tr h="342261">
                <a:tc>
                  <a:txBody>
                    <a:bodyPr/>
                    <a:lstStyle/>
                    <a:p>
                      <a:r>
                        <a:rPr lang="en-US" dirty="0" smtClean="0">
                          <a:solidFill>
                            <a:schemeClr val="tx1"/>
                          </a:solidFill>
                        </a:rPr>
                        <a:t>Description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2018-19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 2019-20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No of Faculty Retained in</a:t>
                      </a:r>
                      <a:r>
                        <a:rPr lang="en-US" sz="1600" baseline="0" dirty="0" smtClean="0">
                          <a:solidFill>
                            <a:schemeClr val="tx1"/>
                          </a:solidFill>
                          <a:latin typeface="Arial" pitchFamily="34" charset="0"/>
                          <a:cs typeface="Arial" pitchFamily="34" charset="0"/>
                        </a:rPr>
                        <a:t> </a:t>
                      </a:r>
                      <a:r>
                        <a:rPr lang="en-US" sz="1600" kern="1200" dirty="0" smtClean="0">
                          <a:solidFill>
                            <a:schemeClr val="tx1"/>
                          </a:solidFill>
                          <a:latin typeface="Arial" pitchFamily="34" charset="0"/>
                          <a:ea typeface="+mn-ea"/>
                          <a:cs typeface="Arial" pitchFamily="34" charset="0"/>
                        </a:rPr>
                        <a:t>CAY (2019-20)</a:t>
                      </a:r>
                      <a:endParaRPr lang="en-US" sz="16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19</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17</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Total No of Faculty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 </a:t>
                      </a:r>
                      <a:r>
                        <a:rPr lang="en-US" sz="1600" kern="1200" dirty="0" smtClean="0">
                          <a:solidFill>
                            <a:schemeClr val="tx1"/>
                          </a:solidFill>
                          <a:latin typeface="Arial" pitchFamily="34" charset="0"/>
                          <a:ea typeface="+mn-ea"/>
                          <a:cs typeface="Arial" pitchFamily="34" charset="0"/>
                        </a:rPr>
                        <a:t>keeping CAYm2 (2017-18) as base year </a:t>
                      </a:r>
                      <a:endParaRPr lang="en-US" sz="16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27</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27</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261">
                <a:tc>
                  <a:txBody>
                    <a:bodyPr/>
                    <a:lstStyle/>
                    <a:p>
                      <a:r>
                        <a:rPr lang="en-US" sz="1600" dirty="0" smtClean="0">
                          <a:solidFill>
                            <a:schemeClr val="tx1"/>
                          </a:solidFill>
                          <a:latin typeface="Arial" pitchFamily="34" charset="0"/>
                          <a:cs typeface="Arial" pitchFamily="34" charset="0"/>
                        </a:rPr>
                        <a:t>% of Faculty Retained</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70</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dirty="0" smtClean="0">
                          <a:solidFill>
                            <a:schemeClr val="tx1"/>
                          </a:solidFill>
                          <a:latin typeface="Arial" pitchFamily="34" charset="0"/>
                          <a:cs typeface="Arial" pitchFamily="34" charset="0"/>
                        </a:rPr>
                        <a:t>63</a:t>
                      </a:r>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1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Average: 67</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itchFamily="34" charset="0"/>
                          <a:cs typeface="Arial" pitchFamily="34" charset="0"/>
                        </a:rPr>
                        <a:t>Assessment Marks: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571480"/>
            <a:ext cx="7358114" cy="369332"/>
          </a:xfrm>
          <a:prstGeom prst="rect">
            <a:avLst/>
          </a:prstGeom>
        </p:spPr>
        <p:txBody>
          <a:bodyPr wrap="square">
            <a:spAutoFit/>
          </a:bodyPr>
          <a:lstStyle/>
          <a:p>
            <a:r>
              <a:rPr lang="en-US" b="1" dirty="0" smtClean="0">
                <a:solidFill>
                  <a:srgbClr val="0000CC"/>
                </a:solidFill>
                <a:latin typeface="Arial" pitchFamily="34" charset="0"/>
                <a:cs typeface="Arial" pitchFamily="34" charset="0"/>
              </a:rPr>
              <a:t>Innovations by the Faculty in Teaching and Learning</a:t>
            </a:r>
            <a:endParaRPr lang="en-US" dirty="0">
              <a:solidFill>
                <a:srgbClr val="0000CC"/>
              </a:solidFill>
              <a:latin typeface="Arial" pitchFamily="34" charset="0"/>
              <a:cs typeface="Arial" pitchFamily="34" charset="0"/>
            </a:endParaRPr>
          </a:p>
        </p:txBody>
      </p:sp>
      <p:sp>
        <p:nvSpPr>
          <p:cNvPr id="3" name="Rectangle 2"/>
          <p:cNvSpPr/>
          <p:nvPr/>
        </p:nvSpPr>
        <p:spPr>
          <a:xfrm>
            <a:off x="357158" y="1285860"/>
            <a:ext cx="3846951"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Demonstration Using Animation</a:t>
            </a:r>
            <a:endParaRPr lang="en-US" dirty="0">
              <a:latin typeface="Arial" pitchFamily="34" charset="0"/>
              <a:cs typeface="Arial" pitchFamily="34" charset="0"/>
            </a:endParaRPr>
          </a:p>
        </p:txBody>
      </p:sp>
      <p:sp>
        <p:nvSpPr>
          <p:cNvPr id="4" name="Rectangle 3"/>
          <p:cNvSpPr/>
          <p:nvPr/>
        </p:nvSpPr>
        <p:spPr>
          <a:xfrm>
            <a:off x="357158" y="2285992"/>
            <a:ext cx="3881191"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Demonstration using Simulation</a:t>
            </a:r>
            <a:endParaRPr lang="en-US" dirty="0">
              <a:latin typeface="Arial" pitchFamily="34" charset="0"/>
              <a:cs typeface="Arial" pitchFamily="34" charset="0"/>
            </a:endParaRPr>
          </a:p>
        </p:txBody>
      </p:sp>
      <p:sp>
        <p:nvSpPr>
          <p:cNvPr id="5" name="Rectangle 4"/>
          <p:cNvSpPr/>
          <p:nvPr/>
        </p:nvSpPr>
        <p:spPr>
          <a:xfrm>
            <a:off x="357158" y="2773916"/>
            <a:ext cx="4257319"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Demonstration through Lab Activity</a:t>
            </a:r>
            <a:endParaRPr lang="en-US" dirty="0">
              <a:latin typeface="Arial" pitchFamily="34" charset="0"/>
              <a:cs typeface="Arial" pitchFamily="34" charset="0"/>
            </a:endParaRPr>
          </a:p>
        </p:txBody>
      </p:sp>
      <p:sp>
        <p:nvSpPr>
          <p:cNvPr id="6" name="Rectangle 5"/>
          <p:cNvSpPr/>
          <p:nvPr/>
        </p:nvSpPr>
        <p:spPr>
          <a:xfrm>
            <a:off x="357158" y="3774048"/>
            <a:ext cx="5039585"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Knowledge sharing Using Research Article</a:t>
            </a:r>
            <a:endParaRPr lang="en-US" dirty="0">
              <a:latin typeface="Arial" pitchFamily="34" charset="0"/>
              <a:cs typeface="Arial" pitchFamily="34" charset="0"/>
            </a:endParaRPr>
          </a:p>
        </p:txBody>
      </p:sp>
      <p:sp>
        <p:nvSpPr>
          <p:cNvPr id="8" name="Rectangle 7"/>
          <p:cNvSpPr/>
          <p:nvPr/>
        </p:nvSpPr>
        <p:spPr>
          <a:xfrm>
            <a:off x="357158" y="3273982"/>
            <a:ext cx="4509568"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Knowledge Sharing Using Case Study</a:t>
            </a:r>
            <a:endParaRPr lang="en-US" dirty="0">
              <a:latin typeface="Arial" pitchFamily="34" charset="0"/>
              <a:cs typeface="Arial" pitchFamily="34" charset="0"/>
            </a:endParaRPr>
          </a:p>
        </p:txBody>
      </p:sp>
      <p:sp>
        <p:nvSpPr>
          <p:cNvPr id="9" name="Rectangle 8"/>
          <p:cNvSpPr/>
          <p:nvPr/>
        </p:nvSpPr>
        <p:spPr>
          <a:xfrm>
            <a:off x="357158" y="1785926"/>
            <a:ext cx="5022529"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Learning Through Practical Demonstration</a:t>
            </a:r>
            <a:endParaRPr lang="en-US" dirty="0">
              <a:latin typeface="Arial" pitchFamily="34" charset="0"/>
              <a:cs typeface="Arial" pitchFamily="34" charset="0"/>
            </a:endParaRPr>
          </a:p>
        </p:txBody>
      </p:sp>
      <p:sp>
        <p:nvSpPr>
          <p:cNvPr id="10" name="Rectangle 9"/>
          <p:cNvSpPr/>
          <p:nvPr/>
        </p:nvSpPr>
        <p:spPr>
          <a:xfrm>
            <a:off x="357158" y="4274114"/>
            <a:ext cx="4248920" cy="369332"/>
          </a:xfrm>
          <a:prstGeom prst="rect">
            <a:avLst/>
          </a:prstGeom>
        </p:spPr>
        <p:txBody>
          <a:bodyPr wrap="none">
            <a:spAutoFit/>
          </a:bodyPr>
          <a:lstStyle/>
          <a:p>
            <a:pPr>
              <a:buFont typeface="Arial" pitchFamily="34" charset="0"/>
              <a:buChar char="•"/>
            </a:pPr>
            <a:r>
              <a:rPr lang="en-US" b="1" dirty="0" smtClean="0">
                <a:latin typeface="Arial" pitchFamily="34" charset="0"/>
                <a:cs typeface="Arial" pitchFamily="34" charset="0"/>
              </a:rPr>
              <a:t> Learning Using Live Video Lectures</a:t>
            </a:r>
            <a:endParaRPr lang="en-US" dirty="0">
              <a:latin typeface="Arial" pitchFamily="34" charset="0"/>
              <a:cs typeface="Arial" pitchFamily="34" charset="0"/>
            </a:endParaRPr>
          </a:p>
        </p:txBody>
      </p:sp>
      <p:sp>
        <p:nvSpPr>
          <p:cNvPr id="12" name="TextBox 11">
            <a:hlinkClick r:id="rId2" action="ppaction://hlinkfile"/>
          </p:cNvPr>
          <p:cNvSpPr txBox="1"/>
          <p:nvPr/>
        </p:nvSpPr>
        <p:spPr>
          <a:xfrm>
            <a:off x="523847" y="5143512"/>
            <a:ext cx="5409173" cy="369332"/>
          </a:xfrm>
          <a:prstGeom prst="rect">
            <a:avLst/>
          </a:prstGeom>
          <a:solidFill>
            <a:schemeClr val="accent6">
              <a:lumMod val="60000"/>
              <a:lumOff val="40000"/>
            </a:schemeClr>
          </a:solidFill>
        </p:spPr>
        <p:txBody>
          <a:bodyPr wrap="none" rtlCol="0">
            <a:spAutoFit/>
          </a:bodyPr>
          <a:lstStyle/>
          <a:p>
            <a:r>
              <a:rPr lang="en-US" b="1" dirty="0" smtClean="0"/>
              <a:t>Details of Innovative approaches in Teaching-Learning</a:t>
            </a:r>
            <a:endParaRPr lang="en-US" dirty="0"/>
          </a:p>
        </p:txBody>
      </p:sp>
      <p:sp>
        <p:nvSpPr>
          <p:cNvPr id="13" name="TextBox 12">
            <a:hlinkClick r:id="rId3" action="ppaction://hlinkfile"/>
          </p:cNvPr>
          <p:cNvSpPr txBox="1"/>
          <p:nvPr/>
        </p:nvSpPr>
        <p:spPr>
          <a:xfrm>
            <a:off x="514322" y="5643578"/>
            <a:ext cx="5625643" cy="369332"/>
          </a:xfrm>
          <a:prstGeom prst="rect">
            <a:avLst/>
          </a:prstGeom>
          <a:solidFill>
            <a:schemeClr val="accent6">
              <a:lumMod val="60000"/>
              <a:lumOff val="40000"/>
            </a:schemeClr>
          </a:solidFill>
        </p:spPr>
        <p:txBody>
          <a:bodyPr wrap="none" rtlCol="0">
            <a:spAutoFit/>
          </a:bodyPr>
          <a:lstStyle/>
          <a:p>
            <a:r>
              <a:rPr lang="en-US" b="1" dirty="0" smtClean="0"/>
              <a:t>Virtual Learning Methods adopted in Teaching- Learning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357158" y="273586"/>
            <a:ext cx="8429684" cy="369332"/>
          </a:xfrm>
          <a:prstGeom prst="rect">
            <a:avLst/>
          </a:prstGeom>
        </p:spPr>
        <p:txBody>
          <a:bodyPr wrap="square">
            <a:spAutoFit/>
          </a:bodyPr>
          <a:lstStyle/>
          <a:p>
            <a:pPr algn="ctr"/>
            <a:r>
              <a:rPr lang="en-US" b="1" dirty="0" smtClean="0">
                <a:solidFill>
                  <a:srgbClr val="0000CC"/>
                </a:solidFill>
                <a:latin typeface="Arial" pitchFamily="34" charset="0"/>
                <a:cs typeface="Arial" pitchFamily="34" charset="0"/>
              </a:rPr>
              <a:t>Faculty as participants in Faculty development/training activities/STTPs</a:t>
            </a:r>
            <a:endParaRPr lang="en-US" dirty="0">
              <a:solidFill>
                <a:srgbClr val="0000CC"/>
              </a:solidFill>
              <a:latin typeface="Arial" pitchFamily="34" charset="0"/>
              <a:cs typeface="Arial" pitchFamily="34" charset="0"/>
            </a:endParaRPr>
          </a:p>
        </p:txBody>
      </p:sp>
      <p:graphicFrame>
        <p:nvGraphicFramePr>
          <p:cNvPr id="3" name="Table 2"/>
          <p:cNvGraphicFramePr>
            <a:graphicFrameLocks noGrp="1"/>
          </p:cNvGraphicFramePr>
          <p:nvPr/>
        </p:nvGraphicFramePr>
        <p:xfrm>
          <a:off x="428596" y="1000108"/>
          <a:ext cx="8215371" cy="2975624"/>
        </p:xfrm>
        <a:graphic>
          <a:graphicData uri="http://schemas.openxmlformats.org/drawingml/2006/table">
            <a:tbl>
              <a:tblPr/>
              <a:tblGrid>
                <a:gridCol w="3364391"/>
                <a:gridCol w="1493393"/>
                <a:gridCol w="2000264"/>
                <a:gridCol w="1357323"/>
              </a:tblGrid>
              <a:tr h="357190">
                <a:tc rowSpan="2">
                  <a:txBody>
                    <a:bodyPr/>
                    <a:lstStyle/>
                    <a:p>
                      <a:pPr algn="ctr">
                        <a:spcAft>
                          <a:spcPts val="0"/>
                        </a:spcAft>
                        <a:tabLst>
                          <a:tab pos="457200" algn="l"/>
                        </a:tabLst>
                      </a:pP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457200" algn="l"/>
                        </a:tabLst>
                      </a:pPr>
                      <a:r>
                        <a:rPr lang="en-US" sz="1600" b="1">
                          <a:latin typeface="Arial" pitchFamily="34" charset="0"/>
                          <a:ea typeface="Verdana"/>
                          <a:cs typeface="Arial" pitchFamily="34" charset="0"/>
                        </a:rPr>
                        <a:t>Max. </a:t>
                      </a:r>
                      <a:r>
                        <a:rPr lang="en-US" sz="1600" b="1" dirty="0">
                          <a:latin typeface="Arial" pitchFamily="34" charset="0"/>
                          <a:ea typeface="Verdana"/>
                          <a:cs typeface="Arial" pitchFamily="34" charset="0"/>
                        </a:rPr>
                        <a:t>5 per Faculty</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0189">
                <a:tc vMerge="1">
                  <a:txBody>
                    <a:bodyPr/>
                    <a:lstStyle/>
                    <a:p>
                      <a:endParaRPr lang="en-US"/>
                    </a:p>
                  </a:txBody>
                  <a:tcPr/>
                </a:tc>
                <a:tc>
                  <a:txBody>
                    <a:bodyPr/>
                    <a:lstStyle/>
                    <a:p>
                      <a:pPr algn="ctr">
                        <a:spcAft>
                          <a:spcPts val="0"/>
                        </a:spcAft>
                        <a:tabLst>
                          <a:tab pos="457200" algn="l"/>
                        </a:tabLst>
                      </a:pPr>
                      <a:r>
                        <a:rPr lang="en-US" sz="1600" b="1" dirty="0" smtClean="0">
                          <a:latin typeface="Arial" pitchFamily="34" charset="0"/>
                          <a:ea typeface="Calibri"/>
                          <a:cs typeface="Arial" pitchFamily="34" charset="0"/>
                        </a:rPr>
                        <a:t>CAYm1</a:t>
                      </a:r>
                    </a:p>
                    <a:p>
                      <a:pPr algn="ctr">
                        <a:spcAft>
                          <a:spcPts val="0"/>
                        </a:spcAft>
                        <a:tabLst>
                          <a:tab pos="457200" algn="l"/>
                        </a:tabLst>
                      </a:pPr>
                      <a:r>
                        <a:rPr lang="en-US" sz="1600" b="1" dirty="0" smtClean="0">
                          <a:latin typeface="Arial" pitchFamily="34" charset="0"/>
                          <a:ea typeface="Calibri"/>
                          <a:cs typeface="Arial" pitchFamily="34" charset="0"/>
                        </a:rPr>
                        <a:t> </a:t>
                      </a:r>
                      <a:r>
                        <a:rPr lang="en-US" sz="1600" b="1" dirty="0">
                          <a:latin typeface="Arial" pitchFamily="34" charset="0"/>
                          <a:ea typeface="Calibri"/>
                          <a:cs typeface="Arial" pitchFamily="34" charset="0"/>
                        </a:rPr>
                        <a:t>(</a:t>
                      </a:r>
                      <a:r>
                        <a:rPr lang="en-US" sz="1600" b="1" dirty="0" smtClean="0">
                          <a:latin typeface="Arial" pitchFamily="34" charset="0"/>
                          <a:ea typeface="Calibri"/>
                          <a:cs typeface="Arial" pitchFamily="34" charset="0"/>
                        </a:rPr>
                        <a:t>2018-19)</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en-US" sz="1600" b="1" dirty="0">
                          <a:latin typeface="Arial" pitchFamily="34" charset="0"/>
                          <a:ea typeface="Calibri"/>
                          <a:cs typeface="Arial" pitchFamily="34" charset="0"/>
                        </a:rPr>
                        <a:t>CAYm2</a:t>
                      </a:r>
                      <a:endParaRPr lang="en-US" sz="1600" dirty="0">
                        <a:latin typeface="Arial" pitchFamily="34" charset="0"/>
                        <a:ea typeface="Calibri"/>
                        <a:cs typeface="Arial" pitchFamily="34" charset="0"/>
                      </a:endParaRPr>
                    </a:p>
                    <a:p>
                      <a:pPr algn="ctr">
                        <a:spcAft>
                          <a:spcPts val="0"/>
                        </a:spcAft>
                        <a:tabLst>
                          <a:tab pos="457200" algn="l"/>
                        </a:tabLst>
                      </a:pPr>
                      <a:r>
                        <a:rPr lang="en-US" sz="1600" b="1" dirty="0" smtClean="0">
                          <a:latin typeface="Arial" pitchFamily="34" charset="0"/>
                          <a:ea typeface="Calibri"/>
                          <a:cs typeface="Arial" pitchFamily="34" charset="0"/>
                        </a:rPr>
                        <a:t>(2017-2018)</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en-US" sz="1600" b="1" dirty="0" smtClean="0">
                          <a:latin typeface="Arial" pitchFamily="34" charset="0"/>
                          <a:ea typeface="Calibri"/>
                          <a:cs typeface="Arial" pitchFamily="34" charset="0"/>
                        </a:rPr>
                        <a:t>CAYm3</a:t>
                      </a:r>
                    </a:p>
                    <a:p>
                      <a:pPr algn="ctr">
                        <a:spcAft>
                          <a:spcPts val="0"/>
                        </a:spcAft>
                        <a:tabLst>
                          <a:tab pos="457200" algn="l"/>
                        </a:tabLst>
                      </a:pPr>
                      <a:r>
                        <a:rPr lang="en-US" sz="1600" b="1" dirty="0" smtClean="0">
                          <a:latin typeface="Arial" pitchFamily="34" charset="0"/>
                          <a:ea typeface="Calibri"/>
                          <a:cs typeface="Arial" pitchFamily="34" charset="0"/>
                        </a:rPr>
                        <a:t>(2016-17)</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050">
                <a:tc>
                  <a:txBody>
                    <a:bodyPr/>
                    <a:lstStyle/>
                    <a:p>
                      <a:pPr algn="ctr">
                        <a:spcAft>
                          <a:spcPts val="0"/>
                        </a:spcAft>
                      </a:pPr>
                      <a:r>
                        <a:rPr lang="en-US" sz="1600" b="1" dirty="0">
                          <a:latin typeface="Arial" pitchFamily="34" charset="0"/>
                          <a:ea typeface="Calibri"/>
                          <a:cs typeface="Arial" pitchFamily="34" charset="0"/>
                        </a:rPr>
                        <a:t>SUM </a:t>
                      </a:r>
                      <a:r>
                        <a:rPr lang="en-US" sz="1600" b="1" dirty="0" smtClean="0">
                          <a:latin typeface="Arial" pitchFamily="34" charset="0"/>
                          <a:ea typeface="Calibri"/>
                          <a:cs typeface="Arial" pitchFamily="34" charset="0"/>
                        </a:rPr>
                        <a:t>(Total FDP attended by faculty members)</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Arial" pitchFamily="34" charset="0"/>
                          <a:ea typeface="Calibri"/>
                          <a:cs typeface="Arial" pitchFamily="34" charset="0"/>
                        </a:rPr>
                        <a:t>83</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Arial" pitchFamily="34" charset="0"/>
                          <a:ea typeface="Calibri"/>
                          <a:cs typeface="Arial" pitchFamily="34" charset="0"/>
                        </a:rPr>
                        <a:t>64</a:t>
                      </a:r>
                      <a:endParaRPr lang="en-US" sz="160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Arial" pitchFamily="34" charset="0"/>
                          <a:ea typeface="Calibri"/>
                          <a:cs typeface="Arial" pitchFamily="34" charset="0"/>
                        </a:rPr>
                        <a:t>87</a:t>
                      </a:r>
                      <a:endParaRPr lang="en-US" sz="160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90">
                <a:tc>
                  <a:txBody>
                    <a:bodyPr/>
                    <a:lstStyle/>
                    <a:p>
                      <a:pPr marL="228600">
                        <a:spcAft>
                          <a:spcPts val="0"/>
                        </a:spcAft>
                      </a:pPr>
                      <a:r>
                        <a:rPr lang="en-US" sz="1600" b="1" i="1" dirty="0" smtClean="0">
                          <a:latin typeface="Arial" pitchFamily="34" charset="0"/>
                          <a:ea typeface="Verdana"/>
                          <a:cs typeface="Arial" pitchFamily="34" charset="0"/>
                        </a:rPr>
                        <a:t>RF </a:t>
                      </a:r>
                      <a:r>
                        <a:rPr lang="en-US" sz="1600" b="1" dirty="0" smtClean="0">
                          <a:latin typeface="Arial" pitchFamily="34" charset="0"/>
                          <a:ea typeface="Verdana"/>
                          <a:cs typeface="Arial" pitchFamily="34" charset="0"/>
                        </a:rPr>
                        <a:t>= </a:t>
                      </a:r>
                      <a:r>
                        <a:rPr lang="en-US" sz="1600" b="1" dirty="0">
                          <a:latin typeface="Arial" pitchFamily="34" charset="0"/>
                          <a:ea typeface="Verdana"/>
                          <a:cs typeface="Arial" pitchFamily="34" charset="0"/>
                        </a:rPr>
                        <a:t>Number of Faculty required to comply with 20:1 Student-Faculty ratio as per 5.1</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Arial" pitchFamily="34" charset="0"/>
                          <a:ea typeface="Calibri"/>
                          <a:cs typeface="Arial" pitchFamily="34" charset="0"/>
                        </a:rPr>
                        <a:t>18.7</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Arial" pitchFamily="34" charset="0"/>
                          <a:ea typeface="Calibri"/>
                          <a:cs typeface="Arial" pitchFamily="34" charset="0"/>
                        </a:rPr>
                        <a:t>25.75</a:t>
                      </a:r>
                      <a:endParaRPr lang="en-US" sz="160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Arial" pitchFamily="34" charset="0"/>
                          <a:ea typeface="Calibri"/>
                          <a:cs typeface="Arial" pitchFamily="34" charset="0"/>
                        </a:rPr>
                        <a:t>30.1</a:t>
                      </a:r>
                      <a:endParaRPr lang="en-US" sz="160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69">
                <a:tc>
                  <a:txBody>
                    <a:bodyPr/>
                    <a:lstStyle/>
                    <a:p>
                      <a:pPr algn="ctr">
                        <a:spcAft>
                          <a:spcPts val="0"/>
                        </a:spcAft>
                      </a:pPr>
                      <a:r>
                        <a:rPr lang="en-US" sz="1600" b="1" dirty="0">
                          <a:latin typeface="Arial" pitchFamily="34" charset="0"/>
                          <a:ea typeface="Verdana"/>
                          <a:cs typeface="Arial" pitchFamily="34" charset="0"/>
                        </a:rPr>
                        <a:t>Assessment = 3 × (Sum/0.5RF)</a:t>
                      </a:r>
                      <a:endParaRPr lang="en-US" sz="1600" dirty="0">
                        <a:latin typeface="Arial" pitchFamily="34" charset="0"/>
                        <a:ea typeface="Calibri"/>
                        <a:cs typeface="Arial" pitchFamily="34" charset="0"/>
                      </a:endParaRPr>
                    </a:p>
                    <a:p>
                      <a:pPr algn="ctr">
                        <a:spcAft>
                          <a:spcPts val="0"/>
                        </a:spcAft>
                      </a:pPr>
                      <a:r>
                        <a:rPr lang="en-US" sz="1600" b="1" dirty="0">
                          <a:latin typeface="Arial" pitchFamily="34" charset="0"/>
                          <a:ea typeface="Verdana"/>
                          <a:cs typeface="Arial" pitchFamily="34" charset="0"/>
                        </a:rPr>
                        <a:t>(Marks limited to 15)</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Arial" pitchFamily="34" charset="0"/>
                          <a:ea typeface="Calibri"/>
                          <a:cs typeface="Arial" pitchFamily="34" charset="0"/>
                        </a:rPr>
                        <a:t>26.63</a:t>
                      </a:r>
                      <a:endParaRPr lang="en-US" sz="1600" dirty="0">
                        <a:latin typeface="Arial" pitchFamily="34" charset="0"/>
                        <a:ea typeface="Calibri"/>
                        <a:cs typeface="Arial" pitchFamily="34" charset="0"/>
                      </a:endParaRPr>
                    </a:p>
                    <a:p>
                      <a:pPr algn="ctr">
                        <a:spcAft>
                          <a:spcPts val="0"/>
                        </a:spcAft>
                      </a:pPr>
                      <a:r>
                        <a:rPr lang="en-US" sz="1600" b="1" dirty="0">
                          <a:solidFill>
                            <a:srgbClr val="000000"/>
                          </a:solidFill>
                          <a:latin typeface="Arial" pitchFamily="34" charset="0"/>
                          <a:ea typeface="Calibri"/>
                          <a:cs typeface="Arial" pitchFamily="34" charset="0"/>
                        </a:rPr>
                        <a:t>(15)</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Arial" pitchFamily="34" charset="0"/>
                          <a:ea typeface="Calibri"/>
                          <a:cs typeface="Arial" pitchFamily="34" charset="0"/>
                        </a:rPr>
                        <a:t>14.91</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Arial" pitchFamily="34" charset="0"/>
                          <a:ea typeface="Calibri"/>
                          <a:cs typeface="Arial" pitchFamily="34" charset="0"/>
                        </a:rPr>
                        <a:t>17.34</a:t>
                      </a:r>
                      <a:endParaRPr lang="en-US" sz="1600" dirty="0">
                        <a:latin typeface="Arial" pitchFamily="34" charset="0"/>
                        <a:ea typeface="Calibri"/>
                        <a:cs typeface="Arial" pitchFamily="34" charset="0"/>
                      </a:endParaRPr>
                    </a:p>
                    <a:p>
                      <a:pPr algn="ctr">
                        <a:spcAft>
                          <a:spcPts val="0"/>
                        </a:spcAft>
                      </a:pPr>
                      <a:r>
                        <a:rPr lang="en-US" sz="1600" b="1" dirty="0">
                          <a:solidFill>
                            <a:srgbClr val="000000"/>
                          </a:solidFill>
                          <a:latin typeface="Arial" pitchFamily="34" charset="0"/>
                          <a:ea typeface="Calibri"/>
                          <a:cs typeface="Arial" pitchFamily="34" charset="0"/>
                        </a:rPr>
                        <a:t>(15)</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874">
                <a:tc gridSpan="4">
                  <a:txBody>
                    <a:bodyPr/>
                    <a:lstStyle/>
                    <a:p>
                      <a:pPr marL="63500">
                        <a:spcAft>
                          <a:spcPts val="0"/>
                        </a:spcAft>
                      </a:pPr>
                      <a:r>
                        <a:rPr lang="en-US" sz="1600" b="1" dirty="0">
                          <a:latin typeface="Arial" pitchFamily="34" charset="0"/>
                          <a:ea typeface="Verdana"/>
                          <a:cs typeface="Arial" pitchFamily="34" charset="0"/>
                        </a:rPr>
                        <a:t>Average assessment over three years (Marks limited to 15) =   14.33</a:t>
                      </a:r>
                      <a:endParaRPr lang="en-US" sz="1600" dirty="0">
                        <a:latin typeface="Arial" pitchFamily="34" charset="0"/>
                        <a:ea typeface="Calibri"/>
                        <a:cs typeface="Arial" pitchFamily="34" charset="0"/>
                      </a:endParaRPr>
                    </a:p>
                  </a:txBody>
                  <a:tcPr marL="32524" marR="32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Oval 3"/>
          <p:cNvSpPr/>
          <p:nvPr/>
        </p:nvSpPr>
        <p:spPr>
          <a:xfrm>
            <a:off x="8520140" y="392042"/>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57356" y="428604"/>
            <a:ext cx="53578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600" b="1" dirty="0" smtClean="0">
                <a:solidFill>
                  <a:srgbClr val="0000CC"/>
                </a:solidFill>
                <a:latin typeface="Arial" pitchFamily="34" charset="0"/>
                <a:cs typeface="Arial" pitchFamily="34" charset="0"/>
              </a:rPr>
              <a:t>Summary of the Publications</a:t>
            </a:r>
            <a:endParaRPr kumimoji="0" lang="en-US" sz="1600" b="1" i="0" u="none" strike="noStrike" cap="none" normalizeH="0" baseline="0" dirty="0" smtClean="0">
              <a:ln>
                <a:noFill/>
              </a:ln>
              <a:solidFill>
                <a:srgbClr val="0000CC"/>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500034" y="3226409"/>
          <a:ext cx="8215370" cy="3417301"/>
        </p:xfrm>
        <a:graphic>
          <a:graphicData uri="http://schemas.openxmlformats.org/drawingml/2006/table">
            <a:tbl>
              <a:tblPr/>
              <a:tblGrid>
                <a:gridCol w="571504"/>
                <a:gridCol w="1000132"/>
                <a:gridCol w="1285884"/>
                <a:gridCol w="3286148"/>
                <a:gridCol w="1000132"/>
                <a:gridCol w="1071570"/>
              </a:tblGrid>
              <a:tr h="290286">
                <a:tc>
                  <a:txBody>
                    <a:bodyPr/>
                    <a:lstStyle/>
                    <a:p>
                      <a:pPr algn="ctr">
                        <a:spcAft>
                          <a:spcPts val="0"/>
                        </a:spcAft>
                      </a:pPr>
                      <a:r>
                        <a:rPr lang="en-US" sz="1200" b="1" dirty="0">
                          <a:latin typeface="Arial" pitchFamily="34" charset="0"/>
                          <a:ea typeface="Calibri"/>
                          <a:cs typeface="Arial" pitchFamily="34" charset="0"/>
                        </a:rPr>
                        <a:t>S.No.</a:t>
                      </a:r>
                      <a:endParaRPr lang="en-US" sz="1200" dirty="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Name of Faculty Member</a:t>
                      </a:r>
                      <a:endParaRPr lang="en-US" sz="1200" dirty="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Name of Student</a:t>
                      </a:r>
                      <a:endParaRPr lang="en-US" sz="1200" dirty="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Calibri"/>
                          <a:cs typeface="Arial" pitchFamily="34" charset="0"/>
                        </a:rPr>
                        <a:t>Title of PhD.</a:t>
                      </a:r>
                      <a:endParaRPr lang="en-US" sz="1200" dirty="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Arial" pitchFamily="34" charset="0"/>
                          <a:ea typeface="Calibri"/>
                          <a:cs typeface="Arial" pitchFamily="34" charset="0"/>
                        </a:rPr>
                        <a:t>Year of Registration</a:t>
                      </a:r>
                      <a:endParaRPr lang="en-US" sz="120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Arial" pitchFamily="34" charset="0"/>
                          <a:ea typeface="Calibri"/>
                          <a:cs typeface="Arial" pitchFamily="34" charset="0"/>
                        </a:rPr>
                        <a:t>Status</a:t>
                      </a:r>
                      <a:endParaRPr lang="en-US" sz="1200">
                        <a:latin typeface="Arial" pitchFamily="34" charset="0"/>
                        <a:ea typeface="Calibri"/>
                        <a:cs typeface="Arial" pitchFamily="34" charset="0"/>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8">
                <a:tc>
                  <a:txBody>
                    <a:bodyPr/>
                    <a:lstStyle/>
                    <a:p>
                      <a:pPr algn="ctr">
                        <a:spcAft>
                          <a:spcPts val="0"/>
                        </a:spcAft>
                      </a:pPr>
                      <a:r>
                        <a:rPr lang="en-US" sz="1200" dirty="0">
                          <a:latin typeface="Arial" pitchFamily="34" charset="0"/>
                          <a:ea typeface="Calibri"/>
                          <a:cs typeface="Arial" pitchFamily="34" charset="0"/>
                        </a:rPr>
                        <a:t>1.</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a:t>
                      </a:r>
                      <a:r>
                        <a:rPr lang="en-US" sz="1200" dirty="0" err="1">
                          <a:latin typeface="Arial" pitchFamily="34" charset="0"/>
                          <a:ea typeface="Calibri"/>
                          <a:cs typeface="Arial" pitchFamily="34" charset="0"/>
                        </a:rPr>
                        <a:t>Parul</a:t>
                      </a:r>
                      <a:r>
                        <a:rPr lang="en-US" sz="1200" dirty="0">
                          <a:latin typeface="Arial" pitchFamily="34" charset="0"/>
                          <a:ea typeface="Calibri"/>
                          <a:cs typeface="Arial" pitchFamily="34" charset="0"/>
                        </a:rPr>
                        <a:t> Gupta</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Mr. </a:t>
                      </a:r>
                      <a:r>
                        <a:rPr lang="en-US" sz="1200" dirty="0" err="1">
                          <a:latin typeface="Arial" pitchFamily="34" charset="0"/>
                          <a:ea typeface="Calibri"/>
                          <a:cs typeface="Arial" pitchFamily="34" charset="0"/>
                        </a:rPr>
                        <a:t>Mohd</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Javed</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200" dirty="0">
                          <a:latin typeface="Arial" pitchFamily="34" charset="0"/>
                          <a:ea typeface="Calibri"/>
                          <a:cs typeface="Arial" pitchFamily="34" charset="0"/>
                        </a:rPr>
                        <a:t>Study And Evaluation Of Various Gaps of Service Quality And Customer Satisfaction In Four Wheeler Automobile Service Industry </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2015</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Calibri"/>
                          <a:cs typeface="Arial" pitchFamily="34" charset="0"/>
                        </a:rPr>
                        <a:t>In Progress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spcAft>
                          <a:spcPts val="0"/>
                        </a:spcAft>
                      </a:pPr>
                      <a:r>
                        <a:rPr lang="en-US" sz="1200" dirty="0">
                          <a:latin typeface="Arial" pitchFamily="34" charset="0"/>
                          <a:ea typeface="Calibri"/>
                          <a:cs typeface="Arial" pitchFamily="34" charset="0"/>
                        </a:rPr>
                        <a:t>2.</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Munish Chhabra</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Mr. </a:t>
                      </a:r>
                      <a:r>
                        <a:rPr lang="en-US" sz="1200" dirty="0" err="1">
                          <a:latin typeface="Arial" pitchFamily="34" charset="0"/>
                          <a:ea typeface="Calibri"/>
                          <a:cs typeface="Arial" pitchFamily="34" charset="0"/>
                        </a:rPr>
                        <a:t>Prabhash</a:t>
                      </a:r>
                      <a:r>
                        <a:rPr lang="en-US" sz="1200" dirty="0">
                          <a:latin typeface="Arial" pitchFamily="34" charset="0"/>
                          <a:ea typeface="Calibri"/>
                          <a:cs typeface="Arial" pitchFamily="34" charset="0"/>
                        </a:rPr>
                        <a:t> Chandra </a:t>
                      </a:r>
                      <a:r>
                        <a:rPr lang="en-US" sz="1200" dirty="0" err="1">
                          <a:latin typeface="Arial" pitchFamily="34" charset="0"/>
                          <a:ea typeface="Calibri"/>
                          <a:cs typeface="Arial" pitchFamily="34" charset="0"/>
                        </a:rPr>
                        <a:t>Katiyar</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latin typeface="Arial" pitchFamily="34" charset="0"/>
                          <a:ea typeface="Calibri"/>
                          <a:cs typeface="Arial" pitchFamily="34" charset="0"/>
                        </a:rPr>
                        <a:t>Development of Cobalt Chrome filled PLA filament for FDM technique for Biomedical applications.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222222"/>
                          </a:solidFill>
                          <a:latin typeface="Arial" pitchFamily="34" charset="0"/>
                          <a:ea typeface="Calibri"/>
                          <a:cs typeface="Arial" pitchFamily="34" charset="0"/>
                        </a:rPr>
                        <a:t>2019</a:t>
                      </a:r>
                      <a:endParaRPr lang="en-US" sz="120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In Progress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algn="ctr">
                        <a:spcAft>
                          <a:spcPts val="0"/>
                        </a:spcAft>
                      </a:pPr>
                      <a:r>
                        <a:rPr lang="en-US" sz="1200" dirty="0">
                          <a:latin typeface="Arial" pitchFamily="34" charset="0"/>
                          <a:ea typeface="Calibri"/>
                          <a:cs typeface="Arial" pitchFamily="34" charset="0"/>
                        </a:rPr>
                        <a:t>3.</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a:t>
                      </a:r>
                      <a:r>
                        <a:rPr lang="en-US" sz="1200" dirty="0" err="1">
                          <a:latin typeface="Arial" pitchFamily="34" charset="0"/>
                          <a:ea typeface="Calibri"/>
                          <a:cs typeface="Arial" pitchFamily="34" charset="0"/>
                        </a:rPr>
                        <a:t>Nitin</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Agarwal</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Mr. Arvind Kumar Singh</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latin typeface="Arial" pitchFamily="34" charset="0"/>
                          <a:ea typeface="Calibri"/>
                          <a:cs typeface="Arial" pitchFamily="34" charset="0"/>
                        </a:rPr>
                        <a:t>Thermal Performance Evaluation of Different Heat Storage Materials with Extended Geometries in Solar Air Heater</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2015</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In Progress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019">
                <a:tc>
                  <a:txBody>
                    <a:bodyPr/>
                    <a:lstStyle/>
                    <a:p>
                      <a:pPr algn="ctr">
                        <a:spcAft>
                          <a:spcPts val="0"/>
                        </a:spcAft>
                      </a:pPr>
                      <a:r>
                        <a:rPr lang="en-US" sz="1200" dirty="0">
                          <a:latin typeface="Arial" pitchFamily="34" charset="0"/>
                          <a:ea typeface="Calibri"/>
                          <a:cs typeface="Arial" pitchFamily="34" charset="0"/>
                        </a:rPr>
                        <a:t>4.</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a:t>
                      </a:r>
                      <a:r>
                        <a:rPr lang="en-US" sz="1200" dirty="0" err="1">
                          <a:latin typeface="Arial" pitchFamily="34" charset="0"/>
                          <a:ea typeface="Calibri"/>
                          <a:cs typeface="Arial" pitchFamily="34" charset="0"/>
                        </a:rPr>
                        <a:t>Abhishek</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Saxena</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Mr. </a:t>
                      </a:r>
                      <a:r>
                        <a:rPr lang="en-US" sz="1200" dirty="0" err="1">
                          <a:latin typeface="Arial" pitchFamily="34" charset="0"/>
                          <a:ea typeface="Calibri"/>
                          <a:cs typeface="Arial" pitchFamily="34" charset="0"/>
                        </a:rPr>
                        <a:t>Avnish</a:t>
                      </a:r>
                      <a:r>
                        <a:rPr lang="en-US" sz="1200" dirty="0">
                          <a:latin typeface="Arial" pitchFamily="34" charset="0"/>
                          <a:ea typeface="Calibri"/>
                          <a:cs typeface="Arial" pitchFamily="34" charset="0"/>
                        </a:rPr>
                        <a:t> Kumar</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latin typeface="Arial" pitchFamily="34" charset="0"/>
                          <a:ea typeface="Calibri"/>
                          <a:cs typeface="Arial" pitchFamily="34" charset="0"/>
                        </a:rPr>
                        <a:t>Design Optimization of a Solar Cooker and Feasibility Analysis for </a:t>
                      </a:r>
                      <a:r>
                        <a:rPr lang="en-US" sz="1200" dirty="0" err="1">
                          <a:latin typeface="Arial" pitchFamily="34" charset="0"/>
                          <a:ea typeface="Calibri"/>
                          <a:cs typeface="Arial" pitchFamily="34" charset="0"/>
                        </a:rPr>
                        <a:t>Uttarakhand</a:t>
                      </a:r>
                      <a:r>
                        <a:rPr lang="en-US" sz="1200" dirty="0">
                          <a:latin typeface="Arial" pitchFamily="34" charset="0"/>
                          <a:ea typeface="Calibri"/>
                          <a:cs typeface="Arial" pitchFamily="34" charset="0"/>
                        </a:rPr>
                        <a:t>.</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2019</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In Progress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828">
                <a:tc>
                  <a:txBody>
                    <a:bodyPr/>
                    <a:lstStyle/>
                    <a:p>
                      <a:pPr algn="ctr">
                        <a:spcAft>
                          <a:spcPts val="0"/>
                        </a:spcAft>
                      </a:pPr>
                      <a:r>
                        <a:rPr lang="en-US" sz="1200" dirty="0">
                          <a:latin typeface="Arial" pitchFamily="34" charset="0"/>
                          <a:ea typeface="Calibri"/>
                          <a:cs typeface="Arial" pitchFamily="34" charset="0"/>
                        </a:rPr>
                        <a:t>5.</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Dr. </a:t>
                      </a:r>
                      <a:r>
                        <a:rPr lang="en-US" sz="1200" dirty="0" err="1">
                          <a:latin typeface="Arial" pitchFamily="34" charset="0"/>
                          <a:ea typeface="Calibri"/>
                          <a:cs typeface="Arial" pitchFamily="34" charset="0"/>
                        </a:rPr>
                        <a:t>Abhishek</a:t>
                      </a:r>
                      <a:r>
                        <a:rPr lang="en-US" sz="1200" dirty="0">
                          <a:latin typeface="Arial" pitchFamily="34" charset="0"/>
                          <a:ea typeface="Calibri"/>
                          <a:cs typeface="Arial" pitchFamily="34" charset="0"/>
                        </a:rPr>
                        <a:t> Saxena</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latin typeface="Arial" pitchFamily="34" charset="0"/>
                          <a:ea typeface="Calibri"/>
                          <a:cs typeface="Arial" pitchFamily="34" charset="0"/>
                        </a:rPr>
                        <a:t>Mr. </a:t>
                      </a:r>
                      <a:r>
                        <a:rPr lang="en-US" sz="1200" dirty="0" err="1">
                          <a:latin typeface="Arial" pitchFamily="34" charset="0"/>
                          <a:ea typeface="Calibri"/>
                          <a:cs typeface="Arial" pitchFamily="34" charset="0"/>
                        </a:rPr>
                        <a:t>Nand</a:t>
                      </a:r>
                      <a:r>
                        <a:rPr lang="en-US" sz="1200" dirty="0">
                          <a:latin typeface="Arial" pitchFamily="34" charset="0"/>
                          <a:ea typeface="Calibri"/>
                          <a:cs typeface="Arial" pitchFamily="34" charset="0"/>
                        </a:rPr>
                        <a:t> </a:t>
                      </a:r>
                      <a:r>
                        <a:rPr lang="en-US" sz="1200" dirty="0" err="1">
                          <a:latin typeface="Arial" pitchFamily="34" charset="0"/>
                          <a:ea typeface="Calibri"/>
                          <a:cs typeface="Arial" pitchFamily="34" charset="0"/>
                        </a:rPr>
                        <a:t>Kishore</a:t>
                      </a:r>
                      <a:endParaRPr lang="en-US" sz="1200" dirty="0">
                        <a:latin typeface="Arial" pitchFamily="34" charset="0"/>
                        <a:ea typeface="Calibri"/>
                        <a:cs typeface="Arial" pitchFamily="34" charset="0"/>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dirty="0">
                          <a:latin typeface="Arial" pitchFamily="34" charset="0"/>
                          <a:ea typeface="Calibri"/>
                          <a:cs typeface="Arial" pitchFamily="34" charset="0"/>
                        </a:rPr>
                        <a:t>Design and performance Investigation of a solar air heater with helical tube patterned in different configuration</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2017</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Calibri"/>
                          <a:cs typeface="Arial" pitchFamily="34" charset="0"/>
                        </a:rPr>
                        <a:t>In Progress</a:t>
                      </a: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2071670" y="2804694"/>
            <a:ext cx="485778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CC"/>
                </a:solidFill>
                <a:effectLst/>
                <a:latin typeface="Arial" pitchFamily="34" charset="0"/>
                <a:ea typeface="Calibri" pitchFamily="34" charset="0"/>
                <a:cs typeface="Arial" pitchFamily="34" charset="0"/>
              </a:rPr>
              <a:t>Details of PhD Guidance by the Faculty</a:t>
            </a:r>
            <a:endParaRPr kumimoji="0" lang="en-US" sz="1600" b="0" i="0" u="none" strike="noStrike" cap="none" normalizeH="0" baseline="0" dirty="0" smtClean="0">
              <a:ln>
                <a:noFill/>
              </a:ln>
              <a:solidFill>
                <a:srgbClr val="0000CC"/>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785786" y="785794"/>
          <a:ext cx="7429552" cy="1962912"/>
        </p:xfrm>
        <a:graphic>
          <a:graphicData uri="http://schemas.openxmlformats.org/drawingml/2006/table">
            <a:tbl>
              <a:tblPr/>
              <a:tblGrid>
                <a:gridCol w="1285884"/>
                <a:gridCol w="928694"/>
                <a:gridCol w="1000132"/>
                <a:gridCol w="1512774"/>
                <a:gridCol w="1344746"/>
                <a:gridCol w="1357322"/>
              </a:tblGrid>
              <a:tr h="0">
                <a:tc>
                  <a:txBody>
                    <a:bodyPr/>
                    <a:lstStyle/>
                    <a:p>
                      <a:pPr algn="ctr">
                        <a:lnSpc>
                          <a:spcPct val="115000"/>
                        </a:lnSpc>
                        <a:spcAft>
                          <a:spcPts val="0"/>
                        </a:spcAft>
                      </a:pPr>
                      <a:r>
                        <a:rPr lang="en-US" sz="1400" b="1" dirty="0">
                          <a:latin typeface="Arial"/>
                          <a:ea typeface="Calibri"/>
                          <a:cs typeface="Times New Roman"/>
                        </a:rPr>
                        <a:t>Session</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a:ea typeface="Calibri"/>
                          <a:cs typeface="Times New Roman"/>
                        </a:rPr>
                        <a:t>SCI</a:t>
                      </a:r>
                      <a:endParaRPr lang="en-US" sz="1400" b="1" dirty="0">
                        <a:latin typeface="Calibri"/>
                        <a:ea typeface="Calibri"/>
                        <a:cs typeface="Times New Roman"/>
                      </a:endParaRPr>
                    </a:p>
                    <a:p>
                      <a:pPr algn="ctr">
                        <a:lnSpc>
                          <a:spcPct val="115000"/>
                        </a:lnSpc>
                        <a:spcAft>
                          <a:spcPts val="0"/>
                        </a:spcAft>
                      </a:pPr>
                      <a:r>
                        <a:rPr lang="en-US" sz="1400" b="1" dirty="0">
                          <a:latin typeface="Arial"/>
                          <a:ea typeface="Calibri"/>
                          <a:cs typeface="Times New Roman"/>
                        </a:rPr>
                        <a:t> Journal</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b="1" dirty="0">
                          <a:latin typeface="Arial"/>
                          <a:ea typeface="Calibri"/>
                          <a:cs typeface="Times New Roman"/>
                        </a:rPr>
                        <a:t>Scopus </a:t>
                      </a:r>
                      <a:endParaRPr lang="en-US" sz="1400" b="1" dirty="0">
                        <a:latin typeface="Calibri"/>
                        <a:ea typeface="Calibri"/>
                        <a:cs typeface="Times New Roman"/>
                      </a:endParaRPr>
                    </a:p>
                    <a:p>
                      <a:pPr algn="ctr">
                        <a:lnSpc>
                          <a:spcPct val="115000"/>
                        </a:lnSpc>
                        <a:spcAft>
                          <a:spcPts val="0"/>
                        </a:spcAft>
                      </a:pPr>
                      <a:r>
                        <a:rPr lang="en-US" sz="1400" b="1" dirty="0">
                          <a:latin typeface="Arial"/>
                          <a:ea typeface="Calibri"/>
                          <a:cs typeface="Times New Roman"/>
                        </a:rPr>
                        <a:t>Journal</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b="1" dirty="0">
                          <a:latin typeface="Arial"/>
                          <a:ea typeface="Calibri"/>
                          <a:cs typeface="Times New Roman"/>
                        </a:rPr>
                        <a:t>Other International Journal</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a:ea typeface="Calibri"/>
                          <a:cs typeface="Times New Roman"/>
                        </a:rPr>
                        <a:t>International Conference</a:t>
                      </a:r>
                      <a:endParaRPr lang="en-US" sz="1400" b="1" dirty="0">
                        <a:latin typeface="Calibri"/>
                        <a:ea typeface="Calibri"/>
                        <a:cs typeface="Times New Roman"/>
                      </a:endParaRPr>
                    </a:p>
                    <a:p>
                      <a:pPr algn="ctr">
                        <a:lnSpc>
                          <a:spcPct val="115000"/>
                        </a:lnSpc>
                        <a:spcAft>
                          <a:spcPts val="0"/>
                        </a:spcAft>
                      </a:pPr>
                      <a:r>
                        <a:rPr lang="en-US" sz="1400" b="1" dirty="0">
                          <a:latin typeface="Arial"/>
                          <a:ea typeface="Calibri"/>
                          <a:cs typeface="Times New Roman"/>
                        </a:rPr>
                        <a:t>(Scopus)</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b="1" dirty="0">
                          <a:latin typeface="Arial"/>
                          <a:ea typeface="Calibri"/>
                          <a:cs typeface="Times New Roman"/>
                        </a:rPr>
                        <a:t>International Conference</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Arial"/>
                          <a:ea typeface="Calibri"/>
                          <a:cs typeface="Times New Roman"/>
                        </a:rPr>
                        <a:t>2020- 21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Arial"/>
                          <a:ea typeface="Calibri"/>
                          <a:cs typeface="Times New Roman"/>
                        </a:rPr>
                        <a:t>01</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04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05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Arial"/>
                          <a:ea typeface="Calibri"/>
                          <a:cs typeface="Times New Roman"/>
                        </a:rPr>
                        <a:t>2019- 20</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04</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Arial"/>
                          <a:ea typeface="Calibri"/>
                          <a:cs typeface="Times New Roman"/>
                        </a:rPr>
                        <a:t>2018-19</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Arial"/>
                          <a:ea typeface="Calibri"/>
                          <a:cs typeface="Times New Roman"/>
                        </a:rPr>
                        <a:t>02</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02</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Arial"/>
                          <a:ea typeface="Calibri"/>
                          <a:cs typeface="Times New Roman"/>
                        </a:rPr>
                        <a:t>2017-18</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01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Arial"/>
                          <a:ea typeface="Calibri"/>
                          <a:cs typeface="Times New Roman"/>
                        </a:rPr>
                        <a: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a:latin typeface="Arial"/>
                          <a:ea typeface="Calibri"/>
                          <a:cs typeface="Times New Roman"/>
                        </a:rPr>
                        <a:t>01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400">
                          <a:latin typeface="Arial"/>
                          <a:ea typeface="Calibri"/>
                          <a:cs typeface="Times New Roman"/>
                        </a:rPr>
                        <a:t>2016-17</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a:ea typeface="Calibri"/>
                          <a:cs typeface="Times New Roman"/>
                        </a:rPr>
                        <a:t>05</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08</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Arial"/>
                          <a:ea typeface="Calibri"/>
                          <a:cs typeface="Times New Roman"/>
                        </a:rPr>
                        <a:t>01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400" dirty="0">
                          <a:latin typeface="Arial"/>
                          <a:ea typeface="Calibri"/>
                          <a:cs typeface="Times New Roman"/>
                        </a:rPr>
                        <a: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1294742" y="1142984"/>
            <a:ext cx="5882640" cy="5370830"/>
            <a:chOff x="701" y="1981"/>
            <a:chExt cx="9264" cy="8458"/>
          </a:xfrm>
        </p:grpSpPr>
        <p:cxnSp>
          <p:nvCxnSpPr>
            <p:cNvPr id="52227" name="AutoShape 3"/>
            <p:cNvCxnSpPr>
              <a:cxnSpLocks noChangeShapeType="1"/>
            </p:cNvCxnSpPr>
            <p:nvPr/>
          </p:nvCxnSpPr>
          <p:spPr bwMode="auto">
            <a:xfrm>
              <a:off x="2943" y="3262"/>
              <a:ext cx="6203" cy="0"/>
            </a:xfrm>
            <a:prstGeom prst="straightConnector1">
              <a:avLst/>
            </a:prstGeom>
            <a:noFill/>
            <a:ln w="9525">
              <a:solidFill>
                <a:srgbClr val="000000"/>
              </a:solidFill>
              <a:round/>
              <a:headEnd/>
              <a:tailEnd/>
            </a:ln>
          </p:spPr>
        </p:cxnSp>
        <p:grpSp>
          <p:nvGrpSpPr>
            <p:cNvPr id="52228" name="Group 4"/>
            <p:cNvGrpSpPr>
              <a:grpSpLocks/>
            </p:cNvGrpSpPr>
            <p:nvPr/>
          </p:nvGrpSpPr>
          <p:grpSpPr bwMode="auto">
            <a:xfrm>
              <a:off x="701" y="1981"/>
              <a:ext cx="9264" cy="8458"/>
              <a:chOff x="729" y="1552"/>
              <a:chExt cx="9264" cy="8458"/>
            </a:xfrm>
          </p:grpSpPr>
          <p:cxnSp>
            <p:nvCxnSpPr>
              <p:cNvPr id="52229" name="AutoShape 5"/>
              <p:cNvCxnSpPr>
                <a:cxnSpLocks noChangeShapeType="1"/>
              </p:cNvCxnSpPr>
              <p:nvPr/>
            </p:nvCxnSpPr>
            <p:spPr bwMode="auto">
              <a:xfrm>
                <a:off x="6346" y="7214"/>
                <a:ext cx="0" cy="727"/>
              </a:xfrm>
              <a:prstGeom prst="straightConnector1">
                <a:avLst/>
              </a:prstGeom>
              <a:noFill/>
              <a:ln w="9525">
                <a:solidFill>
                  <a:srgbClr val="000000"/>
                </a:solidFill>
                <a:round/>
                <a:headEnd/>
                <a:tailEnd type="triangle" w="med" len="med"/>
              </a:ln>
            </p:spPr>
          </p:cxnSp>
          <p:sp>
            <p:nvSpPr>
              <p:cNvPr id="52230" name="Text Box 6"/>
              <p:cNvSpPr txBox="1">
                <a:spLocks noChangeArrowheads="1"/>
              </p:cNvSpPr>
              <p:nvPr/>
            </p:nvSpPr>
            <p:spPr bwMode="auto">
              <a:xfrm>
                <a:off x="4194" y="7950"/>
                <a:ext cx="4064"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Compilation and Submission of Self Appraisal Forms to Director of the Institute for Review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2" name="Text Box 8"/>
              <p:cNvSpPr txBox="1">
                <a:spLocks noChangeArrowheads="1"/>
              </p:cNvSpPr>
              <p:nvPr/>
            </p:nvSpPr>
            <p:spPr bwMode="auto">
              <a:xfrm>
                <a:off x="4203" y="9331"/>
                <a:ext cx="4064" cy="6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Actions taken based on the marks gained by the faculty members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2233" name="Group 9"/>
              <p:cNvGrpSpPr>
                <a:grpSpLocks/>
              </p:cNvGrpSpPr>
              <p:nvPr/>
            </p:nvGrpSpPr>
            <p:grpSpPr bwMode="auto">
              <a:xfrm>
                <a:off x="729" y="1552"/>
                <a:ext cx="9264" cy="5716"/>
                <a:chOff x="729" y="1552"/>
                <a:chExt cx="9264" cy="5716"/>
              </a:xfrm>
            </p:grpSpPr>
            <p:sp>
              <p:nvSpPr>
                <p:cNvPr id="52234" name="Text Box 10"/>
                <p:cNvSpPr txBox="1">
                  <a:spLocks noChangeArrowheads="1"/>
                </p:cNvSpPr>
                <p:nvPr/>
              </p:nvSpPr>
              <p:spPr bwMode="auto">
                <a:xfrm>
                  <a:off x="729" y="1552"/>
                  <a:ext cx="4338" cy="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Self Assessment by the Faculty Members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5" name="Text Box 11"/>
                <p:cNvSpPr txBox="1">
                  <a:spLocks noChangeArrowheads="1"/>
                </p:cNvSpPr>
                <p:nvPr/>
              </p:nvSpPr>
              <p:spPr bwMode="auto">
                <a:xfrm>
                  <a:off x="5384" y="1574"/>
                  <a:ext cx="2644" cy="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Student Feedback 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8" name="Text Box 14"/>
                <p:cNvSpPr txBox="1">
                  <a:spLocks noChangeArrowheads="1"/>
                </p:cNvSpPr>
                <p:nvPr/>
              </p:nvSpPr>
              <p:spPr bwMode="auto">
                <a:xfrm>
                  <a:off x="8326" y="1574"/>
                  <a:ext cx="1667" cy="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Result Analysis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2239" name="AutoShape 15"/>
                <p:cNvCxnSpPr>
                  <a:cxnSpLocks noChangeShapeType="1"/>
                </p:cNvCxnSpPr>
                <p:nvPr/>
              </p:nvCxnSpPr>
              <p:spPr bwMode="auto">
                <a:xfrm>
                  <a:off x="6330" y="2815"/>
                  <a:ext cx="0" cy="727"/>
                </a:xfrm>
                <a:prstGeom prst="straightConnector1">
                  <a:avLst/>
                </a:prstGeom>
                <a:noFill/>
                <a:ln w="9525">
                  <a:solidFill>
                    <a:srgbClr val="000000"/>
                  </a:solidFill>
                  <a:round/>
                  <a:headEnd/>
                  <a:tailEnd type="triangle" w="med" len="med"/>
                </a:ln>
              </p:spPr>
            </p:cxnSp>
            <p:sp>
              <p:nvSpPr>
                <p:cNvPr id="52240" name="Text Box 16"/>
                <p:cNvSpPr txBox="1">
                  <a:spLocks noChangeArrowheads="1"/>
                </p:cNvSpPr>
                <p:nvPr/>
              </p:nvSpPr>
              <p:spPr bwMode="auto">
                <a:xfrm>
                  <a:off x="4270" y="3559"/>
                  <a:ext cx="4064" cy="6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Self Appraisal Form duly filled by the Faculty Members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241" name="AutoShape 17"/>
                <p:cNvCxnSpPr>
                  <a:cxnSpLocks noChangeShapeType="1"/>
                </p:cNvCxnSpPr>
                <p:nvPr/>
              </p:nvCxnSpPr>
              <p:spPr bwMode="auto">
                <a:xfrm>
                  <a:off x="6330" y="4206"/>
                  <a:ext cx="0" cy="727"/>
                </a:xfrm>
                <a:prstGeom prst="straightConnector1">
                  <a:avLst/>
                </a:prstGeom>
                <a:noFill/>
                <a:ln w="9525">
                  <a:solidFill>
                    <a:srgbClr val="000000"/>
                  </a:solidFill>
                  <a:round/>
                  <a:headEnd/>
                  <a:tailEnd type="triangle" w="med" len="med"/>
                </a:ln>
              </p:spPr>
            </p:cxnSp>
            <p:sp>
              <p:nvSpPr>
                <p:cNvPr id="52242" name="Text Box 18"/>
                <p:cNvSpPr txBox="1">
                  <a:spLocks noChangeArrowheads="1"/>
                </p:cNvSpPr>
                <p:nvPr/>
              </p:nvSpPr>
              <p:spPr bwMode="auto">
                <a:xfrm>
                  <a:off x="4270" y="4942"/>
                  <a:ext cx="4064" cy="6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Review of Self Appraisal Form by Head of Department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243" name="AutoShape 19"/>
                <p:cNvCxnSpPr>
                  <a:cxnSpLocks noChangeShapeType="1"/>
                </p:cNvCxnSpPr>
                <p:nvPr/>
              </p:nvCxnSpPr>
              <p:spPr bwMode="auto">
                <a:xfrm>
                  <a:off x="6330" y="5588"/>
                  <a:ext cx="0" cy="727"/>
                </a:xfrm>
                <a:prstGeom prst="straightConnector1">
                  <a:avLst/>
                </a:prstGeom>
                <a:noFill/>
                <a:ln w="9525">
                  <a:solidFill>
                    <a:srgbClr val="000000"/>
                  </a:solidFill>
                  <a:round/>
                  <a:headEnd/>
                  <a:tailEnd type="triangle" w="med" len="med"/>
                </a:ln>
              </p:spPr>
            </p:cxnSp>
            <p:sp>
              <p:nvSpPr>
                <p:cNvPr id="52244" name="Text Box 20"/>
                <p:cNvSpPr txBox="1">
                  <a:spLocks noChangeArrowheads="1"/>
                </p:cNvSpPr>
                <p:nvPr/>
              </p:nvSpPr>
              <p:spPr bwMode="auto">
                <a:xfrm>
                  <a:off x="4186" y="6323"/>
                  <a:ext cx="4064"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Assessment and Evaluation of Overall Performance of Faculty Member during an Academic Year by HoD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22" name="Rectangle 21"/>
          <p:cNvSpPr/>
          <p:nvPr/>
        </p:nvSpPr>
        <p:spPr>
          <a:xfrm>
            <a:off x="2857488" y="571480"/>
            <a:ext cx="3369256" cy="369332"/>
          </a:xfrm>
          <a:prstGeom prst="rect">
            <a:avLst/>
          </a:prstGeom>
        </p:spPr>
        <p:txBody>
          <a:bodyPr wrap="none">
            <a:spAutoFit/>
          </a:bodyPr>
          <a:lstStyle/>
          <a:p>
            <a:r>
              <a:rPr lang="en-US" b="1" dirty="0" smtClean="0">
                <a:latin typeface="Arial" pitchFamily="34" charset="0"/>
                <a:cs typeface="Arial" pitchFamily="34" charset="0"/>
              </a:rPr>
              <a:t>Faculty Assessment Process</a:t>
            </a:r>
            <a:endParaRPr lang="en-US" dirty="0">
              <a:latin typeface="Arial" pitchFamily="34" charset="0"/>
              <a:cs typeface="Arial" pitchFamily="34" charset="0"/>
            </a:endParaRPr>
          </a:p>
        </p:txBody>
      </p:sp>
      <p:sp>
        <p:nvSpPr>
          <p:cNvPr id="23" name="Rectangle 22"/>
          <p:cNvSpPr/>
          <p:nvPr/>
        </p:nvSpPr>
        <p:spPr>
          <a:xfrm>
            <a:off x="571472" y="142852"/>
            <a:ext cx="7715304" cy="369332"/>
          </a:xfrm>
          <a:prstGeom prst="rect">
            <a:avLst/>
          </a:prstGeom>
        </p:spPr>
        <p:txBody>
          <a:bodyPr wrap="square">
            <a:spAutoFit/>
          </a:bodyPr>
          <a:lstStyle/>
          <a:p>
            <a:pPr algn="ctr"/>
            <a:r>
              <a:rPr lang="en-US" b="1" dirty="0" smtClean="0">
                <a:solidFill>
                  <a:srgbClr val="0000CC"/>
                </a:solidFill>
                <a:latin typeface="Arial" pitchFamily="34" charset="0"/>
                <a:cs typeface="Arial" pitchFamily="34" charset="0"/>
              </a:rPr>
              <a:t>Faculty Performance Appraisal and Development System </a:t>
            </a:r>
            <a:endParaRPr lang="en-US" dirty="0">
              <a:solidFill>
                <a:srgbClr val="0000CC"/>
              </a:solidFill>
              <a:latin typeface="Arial" pitchFamily="34" charset="0"/>
              <a:cs typeface="Arial" pitchFamily="34" charset="0"/>
            </a:endParaRPr>
          </a:p>
        </p:txBody>
      </p:sp>
      <p:cxnSp>
        <p:nvCxnSpPr>
          <p:cNvPr id="31" name="Straight Arrow Connector 30"/>
          <p:cNvCxnSpPr/>
          <p:nvPr/>
        </p:nvCxnSpPr>
        <p:spPr>
          <a:xfrm rot="5400000">
            <a:off x="4715670" y="5949802"/>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384227" y="1696837"/>
            <a:ext cx="520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589651" y="1679585"/>
            <a:ext cx="520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455137" y="1688211"/>
            <a:ext cx="5205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7248"/>
            <a:ext cx="7820372"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CRITERIA- 6</a:t>
            </a:r>
            <a:endParaRPr lang="en-US" dirty="0">
              <a:latin typeface="Arial" panose="020B0604020202020204" pitchFamily="34" charset="0"/>
              <a:cs typeface="Arial" panose="020B0604020202020204" pitchFamily="34" charset="0"/>
            </a:endParaRPr>
          </a:p>
          <a:p>
            <a:pPr algn="ctr"/>
            <a:r>
              <a:rPr lang="en-US" b="1" dirty="0" smtClean="0">
                <a:latin typeface="Arial" pitchFamily="34" charset="0"/>
                <a:cs typeface="Arial" pitchFamily="34" charset="0"/>
              </a:rPr>
              <a:t>FACILITIES AND TECHNICAL SUPPORT</a:t>
            </a:r>
            <a:endParaRPr lang="en-US" b="1" dirty="0">
              <a:latin typeface="Arial" pitchFamily="34" charset="0"/>
              <a:cs typeface="Arial" pitchFamily="34" charset="0"/>
            </a:endParaRPr>
          </a:p>
        </p:txBody>
      </p:sp>
      <p:graphicFrame>
        <p:nvGraphicFramePr>
          <p:cNvPr id="7" name="Table 6"/>
          <p:cNvGraphicFramePr>
            <a:graphicFrameLocks noGrp="1"/>
          </p:cNvGraphicFramePr>
          <p:nvPr/>
        </p:nvGraphicFramePr>
        <p:xfrm>
          <a:off x="285720" y="1077949"/>
          <a:ext cx="8643998" cy="5201252"/>
        </p:xfrm>
        <a:graphic>
          <a:graphicData uri="http://schemas.openxmlformats.org/drawingml/2006/table">
            <a:tbl>
              <a:tblPr/>
              <a:tblGrid>
                <a:gridCol w="500066"/>
                <a:gridCol w="2928958"/>
                <a:gridCol w="2500330"/>
                <a:gridCol w="2714644"/>
              </a:tblGrid>
              <a:tr h="242025">
                <a:tc rowSpan="2">
                  <a:txBody>
                    <a:bodyPr/>
                    <a:lstStyle/>
                    <a:p>
                      <a:pPr algn="ctr">
                        <a:lnSpc>
                          <a:spcPct val="115000"/>
                        </a:lnSpc>
                        <a:spcAft>
                          <a:spcPts val="0"/>
                        </a:spcAft>
                      </a:pPr>
                      <a:r>
                        <a:rPr lang="en-US" sz="1000" b="1" dirty="0">
                          <a:latin typeface="Arial" pitchFamily="34" charset="0"/>
                          <a:ea typeface="Times New Roman"/>
                          <a:cs typeface="Arial" pitchFamily="34" charset="0"/>
                        </a:rPr>
                        <a:t>S. No.</a:t>
                      </a:r>
                      <a:endParaRPr lang="en-US" sz="10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000" b="1" dirty="0">
                          <a:latin typeface="Arial" pitchFamily="34" charset="0"/>
                          <a:ea typeface="Times New Roman"/>
                          <a:cs typeface="Arial" pitchFamily="34" charset="0"/>
                        </a:rPr>
                        <a:t>Name of Laboratory</a:t>
                      </a:r>
                      <a:endParaRPr lang="en-US" sz="10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000" b="1" dirty="0">
                          <a:latin typeface="Arial" pitchFamily="34" charset="0"/>
                          <a:ea typeface="Times New Roman"/>
                          <a:cs typeface="Arial" pitchFamily="34" charset="0"/>
                        </a:rPr>
                        <a:t>Technical Manpower Support</a:t>
                      </a:r>
                      <a:endParaRPr lang="en-US" sz="10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0088">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000" b="1" dirty="0">
                          <a:latin typeface="Arial" pitchFamily="34" charset="0"/>
                          <a:ea typeface="Times New Roman"/>
                          <a:cs typeface="Arial" pitchFamily="34" charset="0"/>
                        </a:rPr>
                        <a:t>Name of Technical Staff with Designation </a:t>
                      </a:r>
                      <a:endParaRPr lang="en-US" sz="10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a:latin typeface="Arial" pitchFamily="34" charset="0"/>
                          <a:ea typeface="Times New Roman"/>
                          <a:cs typeface="Arial" pitchFamily="34" charset="0"/>
                        </a:rPr>
                        <a:t>Qualification</a:t>
                      </a:r>
                      <a:endParaRPr lang="en-US" sz="10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CAM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Neeraj</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Diploma in Mechanical Engineering</a:t>
                      </a:r>
                    </a:p>
                    <a:p>
                      <a:pPr>
                        <a:lnSpc>
                          <a:spcPct val="100000"/>
                        </a:lnSpc>
                        <a:spcAft>
                          <a:spcPts val="0"/>
                        </a:spcAft>
                      </a:pPr>
                      <a:r>
                        <a:rPr lang="en-US" sz="1100" dirty="0">
                          <a:latin typeface="Arial" pitchFamily="34" charset="0"/>
                          <a:ea typeface="Times New Roman"/>
                          <a:cs typeface="Arial" pitchFamily="34" charset="0"/>
                        </a:rPr>
                        <a:t>(20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2</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CAD Lab &amp;Machine Design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Sanjeet</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Diploma in Mechanical Engineering</a:t>
                      </a:r>
                    </a:p>
                    <a:p>
                      <a:pPr>
                        <a:lnSpc>
                          <a:spcPct val="100000"/>
                        </a:lnSpc>
                        <a:spcAft>
                          <a:spcPts val="0"/>
                        </a:spcAft>
                      </a:pPr>
                      <a:r>
                        <a:rPr lang="en-US" sz="1100">
                          <a:latin typeface="Arial" pitchFamily="34" charset="0"/>
                          <a:ea typeface="Times New Roman"/>
                          <a:cs typeface="Arial" pitchFamily="34" charset="0"/>
                        </a:rPr>
                        <a:t>(24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3</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Material Science &amp; Testing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Brahma </a:t>
                      </a:r>
                      <a:r>
                        <a:rPr lang="en-US" sz="1100" dirty="0" err="1" smtClean="0">
                          <a:latin typeface="Arial" pitchFamily="34" charset="0"/>
                          <a:ea typeface="Times New Roman"/>
                          <a:cs typeface="Arial" pitchFamily="34" charset="0"/>
                        </a:rPr>
                        <a:t>Swaroop</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I.T.I </a:t>
                      </a:r>
                      <a:r>
                        <a:rPr lang="en-US" sz="1100" dirty="0" smtClean="0">
                          <a:latin typeface="Arial" pitchFamily="34" charset="0"/>
                          <a:ea typeface="Times New Roman"/>
                          <a:cs typeface="Arial" pitchFamily="34" charset="0"/>
                        </a:rPr>
                        <a:t>Fitter, (</a:t>
                      </a:r>
                      <a:r>
                        <a:rPr lang="en-US" sz="1100" dirty="0">
                          <a:latin typeface="Arial" pitchFamily="34" charset="0"/>
                          <a:ea typeface="Times New Roman"/>
                          <a:cs typeface="Arial" pitchFamily="34" charset="0"/>
                        </a:rPr>
                        <a:t>30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4</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Calibri"/>
                          <a:cs typeface="Arial" pitchFamily="34" charset="0"/>
                        </a:rPr>
                        <a:t>Fluid Mechanics &amp; Hydraulics Lab</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Brahma </a:t>
                      </a:r>
                      <a:r>
                        <a:rPr lang="en-US" sz="1100" dirty="0" err="1" smtClean="0">
                          <a:latin typeface="Arial" pitchFamily="34" charset="0"/>
                          <a:ea typeface="Times New Roman"/>
                          <a:cs typeface="Arial" pitchFamily="34" charset="0"/>
                        </a:rPr>
                        <a:t>Swaroop</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I.T.I </a:t>
                      </a:r>
                      <a:r>
                        <a:rPr lang="en-US" sz="1100" dirty="0" smtClean="0">
                          <a:latin typeface="Arial" pitchFamily="34" charset="0"/>
                          <a:ea typeface="Times New Roman"/>
                          <a:cs typeface="Arial" pitchFamily="34" charset="0"/>
                        </a:rPr>
                        <a:t>Fitter, (</a:t>
                      </a:r>
                      <a:r>
                        <a:rPr lang="en-US" sz="1100" dirty="0">
                          <a:latin typeface="Arial" pitchFamily="34" charset="0"/>
                          <a:ea typeface="Times New Roman"/>
                          <a:cs typeface="Arial" pitchFamily="34" charset="0"/>
                        </a:rPr>
                        <a:t>30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5</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Refrigeration and Air- conditioning Lab </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Neeraj</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Diploma in Mechanical Engineering</a:t>
                      </a:r>
                    </a:p>
                    <a:p>
                      <a:pPr>
                        <a:lnSpc>
                          <a:spcPct val="100000"/>
                        </a:lnSpc>
                        <a:spcAft>
                          <a:spcPts val="0"/>
                        </a:spcAft>
                      </a:pPr>
                      <a:r>
                        <a:rPr lang="en-US" sz="1100">
                          <a:latin typeface="Arial" pitchFamily="34" charset="0"/>
                          <a:ea typeface="Times New Roman"/>
                          <a:cs typeface="Arial" pitchFamily="34" charset="0"/>
                        </a:rPr>
                        <a:t>(20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6</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Manufacturing Science- I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Krishan</a:t>
                      </a:r>
                      <a:r>
                        <a:rPr lang="en-US" sz="1100" dirty="0">
                          <a:latin typeface="Arial" pitchFamily="34" charset="0"/>
                          <a:ea typeface="Times New Roman"/>
                          <a:cs typeface="Arial" pitchFamily="34" charset="0"/>
                        </a:rPr>
                        <a:t> </a:t>
                      </a:r>
                      <a:r>
                        <a:rPr lang="en-US" sz="1100" dirty="0" err="1" smtClean="0">
                          <a:latin typeface="Arial" pitchFamily="34" charset="0"/>
                          <a:ea typeface="Times New Roman"/>
                          <a:cs typeface="Arial" pitchFamily="34" charset="0"/>
                        </a:rPr>
                        <a:t>G.,Lab</a:t>
                      </a:r>
                      <a:r>
                        <a:rPr lang="en-US" sz="1100" dirty="0" smtClean="0">
                          <a:latin typeface="Arial" pitchFamily="34" charset="0"/>
                          <a:ea typeface="Times New Roman"/>
                          <a:cs typeface="Arial" pitchFamily="34" charset="0"/>
                        </a:rPr>
                        <a:t>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BA, </a:t>
                      </a:r>
                      <a:r>
                        <a:rPr lang="en-US" sz="1100" dirty="0" smtClean="0">
                          <a:latin typeface="Arial" pitchFamily="34" charset="0"/>
                          <a:ea typeface="Times New Roman"/>
                          <a:cs typeface="Arial" pitchFamily="34" charset="0"/>
                        </a:rPr>
                        <a:t>I.T.I, (</a:t>
                      </a:r>
                      <a:r>
                        <a:rPr lang="en-US" sz="1100" dirty="0">
                          <a:latin typeface="Arial" pitchFamily="34" charset="0"/>
                          <a:ea typeface="Times New Roman"/>
                          <a:cs typeface="Arial" pitchFamily="34" charset="0"/>
                        </a:rPr>
                        <a:t>22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903">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7</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Manufacturing Science-II Lab (Machine Shop)</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Prakash</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Chandra,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I.T.I., </a:t>
                      </a:r>
                      <a:r>
                        <a:rPr lang="en-US" sz="1100" dirty="0" smtClean="0">
                          <a:latin typeface="Arial" pitchFamily="34" charset="0"/>
                          <a:ea typeface="Times New Roman"/>
                          <a:cs typeface="Arial" pitchFamily="34" charset="0"/>
                        </a:rPr>
                        <a:t>(</a:t>
                      </a:r>
                      <a:r>
                        <a:rPr lang="en-US" sz="1100" dirty="0">
                          <a:latin typeface="Arial" pitchFamily="34" charset="0"/>
                          <a:ea typeface="Times New Roman"/>
                          <a:cs typeface="Arial" pitchFamily="34" charset="0"/>
                        </a:rPr>
                        <a:t>18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8</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Applied Thermodynamics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Suraj</a:t>
                      </a:r>
                      <a:r>
                        <a:rPr lang="en-US" sz="1100" dirty="0">
                          <a:latin typeface="Arial" pitchFamily="34" charset="0"/>
                          <a:ea typeface="Times New Roman"/>
                          <a:cs typeface="Arial" pitchFamily="34" charset="0"/>
                        </a:rPr>
                        <a:t> </a:t>
                      </a:r>
                      <a:r>
                        <a:rPr lang="en-US" sz="1100" dirty="0" err="1" smtClean="0">
                          <a:latin typeface="Arial" pitchFamily="34" charset="0"/>
                          <a:ea typeface="Times New Roman"/>
                          <a:cs typeface="Arial" pitchFamily="34" charset="0"/>
                        </a:rPr>
                        <a:t>Bhan</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 6 month Automobile Diploma</a:t>
                      </a:r>
                    </a:p>
                    <a:p>
                      <a:pPr>
                        <a:lnSpc>
                          <a:spcPct val="100000"/>
                        </a:lnSpc>
                        <a:spcAft>
                          <a:spcPts val="0"/>
                        </a:spcAft>
                      </a:pPr>
                      <a:r>
                        <a:rPr lang="en-US" sz="1100">
                          <a:latin typeface="Arial" pitchFamily="34" charset="0"/>
                          <a:ea typeface="Times New Roman"/>
                          <a:cs typeface="Arial" pitchFamily="34" charset="0"/>
                        </a:rPr>
                        <a:t>(16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9</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Automobile Lab </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Sanjeet</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Diploma in Mechanical Engineering</a:t>
                      </a:r>
                    </a:p>
                    <a:p>
                      <a:pPr>
                        <a:lnSpc>
                          <a:spcPct val="100000"/>
                        </a:lnSpc>
                        <a:spcAft>
                          <a:spcPts val="0"/>
                        </a:spcAft>
                      </a:pPr>
                      <a:r>
                        <a:rPr lang="en-US" sz="1100" dirty="0">
                          <a:latin typeface="Arial" pitchFamily="34" charset="0"/>
                          <a:ea typeface="Times New Roman"/>
                          <a:cs typeface="Arial" pitchFamily="34" charset="0"/>
                        </a:rPr>
                        <a:t>(24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24">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10</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Mechanics of Machine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Prakash</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Chandra,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I.T.I</a:t>
                      </a:r>
                      <a:r>
                        <a:rPr lang="en-US" sz="1100" dirty="0" smtClean="0">
                          <a:latin typeface="Arial" pitchFamily="34" charset="0"/>
                          <a:ea typeface="Times New Roman"/>
                          <a:cs typeface="Arial" pitchFamily="34" charset="0"/>
                        </a:rPr>
                        <a:t>., 6 </a:t>
                      </a:r>
                      <a:r>
                        <a:rPr lang="en-US" sz="1100" dirty="0">
                          <a:latin typeface="Arial" pitchFamily="34" charset="0"/>
                          <a:ea typeface="Times New Roman"/>
                          <a:cs typeface="Arial" pitchFamily="34" charset="0"/>
                        </a:rPr>
                        <a:t>months Diploma in computer</a:t>
                      </a:r>
                    </a:p>
                    <a:p>
                      <a:pPr>
                        <a:lnSpc>
                          <a:spcPct val="100000"/>
                        </a:lnSpc>
                        <a:spcAft>
                          <a:spcPts val="0"/>
                        </a:spcAft>
                      </a:pPr>
                      <a:r>
                        <a:rPr lang="en-US" sz="1100" dirty="0">
                          <a:latin typeface="Arial" pitchFamily="34" charset="0"/>
                          <a:ea typeface="Times New Roman"/>
                          <a:cs typeface="Arial" pitchFamily="34" charset="0"/>
                        </a:rPr>
                        <a:t>(18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11</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Heat &amp; Mass Transfer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Suraj</a:t>
                      </a:r>
                      <a:r>
                        <a:rPr lang="en-US" sz="1100" dirty="0">
                          <a:latin typeface="Arial" pitchFamily="34" charset="0"/>
                          <a:ea typeface="Times New Roman"/>
                          <a:cs typeface="Arial" pitchFamily="34" charset="0"/>
                        </a:rPr>
                        <a:t> </a:t>
                      </a:r>
                      <a:r>
                        <a:rPr lang="en-US" sz="1100" dirty="0" err="1" smtClean="0">
                          <a:latin typeface="Arial" pitchFamily="34" charset="0"/>
                          <a:ea typeface="Times New Roman"/>
                          <a:cs typeface="Arial" pitchFamily="34" charset="0"/>
                        </a:rPr>
                        <a:t>Bhan</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6 Month Automobile Diploma</a:t>
                      </a:r>
                    </a:p>
                    <a:p>
                      <a:pPr>
                        <a:lnSpc>
                          <a:spcPct val="100000"/>
                        </a:lnSpc>
                        <a:spcAft>
                          <a:spcPts val="0"/>
                        </a:spcAft>
                        <a:tabLst>
                          <a:tab pos="516890" algn="l"/>
                        </a:tabLst>
                      </a:pPr>
                      <a:r>
                        <a:rPr lang="en-US" sz="1100" dirty="0">
                          <a:latin typeface="Arial" pitchFamily="34" charset="0"/>
                          <a:ea typeface="Times New Roman"/>
                          <a:cs typeface="Arial" pitchFamily="34" charset="0"/>
                        </a:rPr>
                        <a:t>(16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12</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Measurement and Metrology Lab </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Sanjeet</a:t>
                      </a:r>
                      <a:r>
                        <a:rPr lang="en-US" sz="1100" dirty="0">
                          <a:latin typeface="Arial" pitchFamily="34" charset="0"/>
                          <a:ea typeface="Times New Roman"/>
                          <a:cs typeface="Arial" pitchFamily="34" charset="0"/>
                        </a:rPr>
                        <a:t> </a:t>
                      </a:r>
                      <a:r>
                        <a:rPr lang="en-US" sz="1100" dirty="0" err="1" smtClean="0">
                          <a:latin typeface="Arial" pitchFamily="34" charset="0"/>
                          <a:ea typeface="Times New Roman"/>
                          <a:cs typeface="Arial" pitchFamily="34" charset="0"/>
                        </a:rPr>
                        <a:t>Kumar,Lab</a:t>
                      </a:r>
                      <a:r>
                        <a:rPr lang="en-US" sz="1100" dirty="0" smtClean="0">
                          <a:latin typeface="Arial" pitchFamily="34" charset="0"/>
                          <a:ea typeface="Times New Roman"/>
                          <a:cs typeface="Arial" pitchFamily="34" charset="0"/>
                        </a:rPr>
                        <a:t>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 Diploma in Mechanical Engineering</a:t>
                      </a:r>
                    </a:p>
                    <a:p>
                      <a:pPr>
                        <a:lnSpc>
                          <a:spcPct val="100000"/>
                        </a:lnSpc>
                        <a:spcAft>
                          <a:spcPts val="0"/>
                        </a:spcAft>
                      </a:pPr>
                      <a:r>
                        <a:rPr lang="en-US" sz="1100" dirty="0">
                          <a:latin typeface="Arial" pitchFamily="34" charset="0"/>
                          <a:ea typeface="Times New Roman"/>
                          <a:cs typeface="Arial" pitchFamily="34" charset="0"/>
                        </a:rPr>
                        <a:t>(24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13</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Times New Roman"/>
                          <a:cs typeface="Arial" pitchFamily="34" charset="0"/>
                        </a:rPr>
                        <a:t>Engineering Mechanics Lab</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Brahma </a:t>
                      </a:r>
                      <a:r>
                        <a:rPr lang="en-US" sz="1100" dirty="0" err="1" smtClean="0">
                          <a:latin typeface="Arial" pitchFamily="34" charset="0"/>
                          <a:ea typeface="Times New Roman"/>
                          <a:cs typeface="Arial" pitchFamily="34" charset="0"/>
                        </a:rPr>
                        <a:t>Swaroop</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I.T.I </a:t>
                      </a:r>
                      <a:r>
                        <a:rPr lang="en-US" sz="1100" dirty="0" smtClean="0">
                          <a:latin typeface="Arial" pitchFamily="34" charset="0"/>
                          <a:ea typeface="Times New Roman"/>
                          <a:cs typeface="Arial" pitchFamily="34" charset="0"/>
                        </a:rPr>
                        <a:t>Fitter, (</a:t>
                      </a:r>
                      <a:r>
                        <a:rPr lang="en-US" sz="1100" dirty="0">
                          <a:latin typeface="Arial" pitchFamily="34" charset="0"/>
                          <a:ea typeface="Times New Roman"/>
                          <a:cs typeface="Arial" pitchFamily="34" charset="0"/>
                        </a:rPr>
                        <a:t>30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14</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a:latin typeface="Arial" pitchFamily="34" charset="0"/>
                          <a:ea typeface="Calibri"/>
                          <a:cs typeface="Arial" pitchFamily="34" charset="0"/>
                        </a:rPr>
                        <a:t>Computer Aided Engineering Graphics Lab</a:t>
                      </a:r>
                      <a:endParaRPr lang="en-US" sz="110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Sanjeet</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Technician</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 Diploma in Mechanical Engineering</a:t>
                      </a:r>
                    </a:p>
                    <a:p>
                      <a:pPr>
                        <a:lnSpc>
                          <a:spcPct val="100000"/>
                        </a:lnSpc>
                        <a:spcAft>
                          <a:spcPts val="0"/>
                        </a:spcAft>
                      </a:pPr>
                      <a:r>
                        <a:rPr lang="en-US" sz="1100" dirty="0">
                          <a:latin typeface="Arial" pitchFamily="34" charset="0"/>
                          <a:ea typeface="Times New Roman"/>
                          <a:cs typeface="Arial" pitchFamily="34" charset="0"/>
                        </a:rPr>
                        <a:t>(24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rowSpan="3">
                  <a:txBody>
                    <a:bodyPr/>
                    <a:lstStyle/>
                    <a:p>
                      <a:pPr marL="342900" lvl="0" indent="-342900" algn="ctr">
                        <a:lnSpc>
                          <a:spcPct val="100000"/>
                        </a:lnSpc>
                        <a:spcAft>
                          <a:spcPts val="0"/>
                        </a:spcAft>
                        <a:buFontTx/>
                        <a:buNone/>
                      </a:pPr>
                      <a:r>
                        <a:rPr lang="en-US" sz="1100" dirty="0" smtClean="0">
                          <a:latin typeface="Arial" pitchFamily="34" charset="0"/>
                          <a:ea typeface="Times New Roman"/>
                          <a:cs typeface="Arial" pitchFamily="34" charset="0"/>
                        </a:rPr>
                        <a:t>15</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n-US" sz="1100" dirty="0">
                          <a:latin typeface="Arial" pitchFamily="34" charset="0"/>
                          <a:ea typeface="Calibri"/>
                          <a:cs typeface="Arial" pitchFamily="34" charset="0"/>
                        </a:rPr>
                        <a:t>Workshop Practice Lab</a:t>
                      </a:r>
                      <a:endParaRPr lang="en-US" sz="1100" dirty="0">
                        <a:latin typeface="Arial" pitchFamily="34" charset="0"/>
                        <a:ea typeface="Times New Roman"/>
                        <a:cs typeface="Arial" pitchFamily="34" charset="0"/>
                      </a:endParaRP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Satish</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Kumar,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smtClean="0">
                          <a:latin typeface="Arial" pitchFamily="34" charset="0"/>
                          <a:ea typeface="Times New Roman"/>
                          <a:cs typeface="Arial" pitchFamily="34" charset="0"/>
                        </a:rPr>
                        <a:t>I.T.I, (</a:t>
                      </a:r>
                      <a:r>
                        <a:rPr lang="en-US" sz="1100" dirty="0">
                          <a:latin typeface="Arial" pitchFamily="34" charset="0"/>
                          <a:ea typeface="Times New Roman"/>
                          <a:cs typeface="Arial" pitchFamily="34" charset="0"/>
                        </a:rPr>
                        <a:t>28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34">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Krishan</a:t>
                      </a:r>
                      <a:r>
                        <a:rPr lang="en-US" sz="1100" dirty="0">
                          <a:latin typeface="Arial" pitchFamily="34" charset="0"/>
                          <a:ea typeface="Times New Roman"/>
                          <a:cs typeface="Arial" pitchFamily="34" charset="0"/>
                        </a:rPr>
                        <a:t> </a:t>
                      </a:r>
                      <a:r>
                        <a:rPr lang="en-US" sz="1100" dirty="0" smtClean="0">
                          <a:latin typeface="Arial" pitchFamily="34" charset="0"/>
                          <a:ea typeface="Times New Roman"/>
                          <a:cs typeface="Arial" pitchFamily="34" charset="0"/>
                        </a:rPr>
                        <a:t>G. Saxena,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B.A., </a:t>
                      </a:r>
                      <a:r>
                        <a:rPr lang="en-US" sz="1100" dirty="0" smtClean="0">
                          <a:latin typeface="Arial" pitchFamily="34" charset="0"/>
                          <a:ea typeface="Times New Roman"/>
                          <a:cs typeface="Arial" pitchFamily="34" charset="0"/>
                        </a:rPr>
                        <a:t>I.T.I, (</a:t>
                      </a:r>
                      <a:r>
                        <a:rPr lang="en-US" sz="1100" dirty="0">
                          <a:latin typeface="Arial" pitchFamily="34" charset="0"/>
                          <a:ea typeface="Times New Roman"/>
                          <a:cs typeface="Arial" pitchFamily="34" charset="0"/>
                        </a:rPr>
                        <a:t>22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79">
                <a:tc vMerge="1">
                  <a:txBody>
                    <a:bodyPr/>
                    <a:lstStyle/>
                    <a:p>
                      <a:endParaRPr lang="en-US"/>
                    </a:p>
                  </a:txBody>
                  <a:tcPr/>
                </a:tc>
                <a:tc vMerge="1">
                  <a:txBody>
                    <a:bodyPr/>
                    <a:lstStyle/>
                    <a:p>
                      <a:endParaRPr lang="en-US"/>
                    </a:p>
                  </a:txBody>
                  <a:tcPr/>
                </a:tc>
                <a:tc>
                  <a:txBody>
                    <a:bodyPr/>
                    <a:lstStyle/>
                    <a:p>
                      <a:pPr>
                        <a:lnSpc>
                          <a:spcPct val="100000"/>
                        </a:lnSpc>
                        <a:spcAft>
                          <a:spcPts val="0"/>
                        </a:spcAft>
                      </a:pPr>
                      <a:r>
                        <a:rPr lang="en-US" sz="1100" dirty="0">
                          <a:latin typeface="Arial" pitchFamily="34" charset="0"/>
                          <a:ea typeface="Times New Roman"/>
                          <a:cs typeface="Arial" pitchFamily="34" charset="0"/>
                        </a:rPr>
                        <a:t>Mr. </a:t>
                      </a:r>
                      <a:r>
                        <a:rPr lang="en-US" sz="1100" dirty="0" err="1">
                          <a:latin typeface="Arial" pitchFamily="34" charset="0"/>
                          <a:ea typeface="Times New Roman"/>
                          <a:cs typeface="Arial" pitchFamily="34" charset="0"/>
                        </a:rPr>
                        <a:t>Suraj</a:t>
                      </a:r>
                      <a:r>
                        <a:rPr lang="en-US" sz="1100" dirty="0">
                          <a:latin typeface="Arial" pitchFamily="34" charset="0"/>
                          <a:ea typeface="Times New Roman"/>
                          <a:cs typeface="Arial" pitchFamily="34" charset="0"/>
                        </a:rPr>
                        <a:t> </a:t>
                      </a:r>
                      <a:r>
                        <a:rPr lang="en-US" sz="1100" dirty="0" err="1" smtClean="0">
                          <a:latin typeface="Arial" pitchFamily="34" charset="0"/>
                          <a:ea typeface="Times New Roman"/>
                          <a:cs typeface="Arial" pitchFamily="34" charset="0"/>
                        </a:rPr>
                        <a:t>Bhan</a:t>
                      </a:r>
                      <a:r>
                        <a:rPr lang="en-US" sz="1100" dirty="0" smtClean="0">
                          <a:latin typeface="Arial" pitchFamily="34" charset="0"/>
                          <a:ea typeface="Times New Roman"/>
                          <a:cs typeface="Arial" pitchFamily="34" charset="0"/>
                        </a:rPr>
                        <a:t>, Lab </a:t>
                      </a:r>
                      <a:r>
                        <a:rPr lang="en-US" sz="1100" dirty="0">
                          <a:latin typeface="Arial" pitchFamily="34" charset="0"/>
                          <a:ea typeface="Times New Roman"/>
                          <a:cs typeface="Arial" pitchFamily="34" charset="0"/>
                        </a:rPr>
                        <a:t>Assistant</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100" dirty="0">
                          <a:latin typeface="Arial" pitchFamily="34" charset="0"/>
                          <a:ea typeface="Times New Roman"/>
                          <a:cs typeface="Arial" pitchFamily="34" charset="0"/>
                        </a:rPr>
                        <a:t>6 month automobile Diploma</a:t>
                      </a:r>
                    </a:p>
                    <a:p>
                      <a:pPr>
                        <a:lnSpc>
                          <a:spcPct val="100000"/>
                        </a:lnSpc>
                        <a:spcAft>
                          <a:spcPts val="0"/>
                        </a:spcAft>
                      </a:pPr>
                      <a:r>
                        <a:rPr lang="en-US" sz="1100" dirty="0">
                          <a:latin typeface="Arial" pitchFamily="34" charset="0"/>
                          <a:ea typeface="Times New Roman"/>
                          <a:cs typeface="Arial" pitchFamily="34" charset="0"/>
                        </a:rPr>
                        <a:t>(16 years of work experience)</a:t>
                      </a:r>
                    </a:p>
                  </a:txBody>
                  <a:tcPr marL="23261" marR="23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928662" y="642918"/>
            <a:ext cx="7000908" cy="338554"/>
          </a:xfrm>
          <a:prstGeom prst="rect">
            <a:avLst/>
          </a:prstGeom>
        </p:spPr>
        <p:txBody>
          <a:bodyPr wrap="square">
            <a:spAutoFit/>
          </a:bodyPr>
          <a:lstStyle/>
          <a:p>
            <a:pPr algn="ctr"/>
            <a:r>
              <a:rPr lang="en-US" sz="1600" b="1" dirty="0" smtClean="0">
                <a:solidFill>
                  <a:srgbClr val="0000CC"/>
                </a:solidFill>
                <a:latin typeface="Arial" pitchFamily="34" charset="0"/>
                <a:cs typeface="Arial" pitchFamily="34" charset="0"/>
              </a:rPr>
              <a:t>Adequate and well equipped laboratories and technical Manpower </a:t>
            </a:r>
            <a:endParaRPr lang="en-US" sz="1600" dirty="0">
              <a:solidFill>
                <a:srgbClr val="0000CC"/>
              </a:solidFill>
              <a:latin typeface="Arial" pitchFamily="34" charset="0"/>
              <a:cs typeface="Arial" pitchFamily="34" charset="0"/>
            </a:endParaRPr>
          </a:p>
        </p:txBody>
      </p:sp>
      <p:sp>
        <p:nvSpPr>
          <p:cNvPr id="9" name="Rectangle 8"/>
          <p:cNvSpPr/>
          <p:nvPr/>
        </p:nvSpPr>
        <p:spPr>
          <a:xfrm>
            <a:off x="285720" y="6405256"/>
            <a:ext cx="7215238" cy="307777"/>
          </a:xfrm>
          <a:prstGeom prst="rect">
            <a:avLst/>
          </a:prstGeom>
          <a:solidFill>
            <a:srgbClr val="FF0000"/>
          </a:solidFill>
        </p:spPr>
        <p:txBody>
          <a:bodyPr wrap="square">
            <a:spAutoFit/>
          </a:bodyPr>
          <a:lstStyle/>
          <a:p>
            <a:r>
              <a:rPr lang="en-US" sz="1400" b="1" dirty="0" smtClean="0">
                <a:solidFill>
                  <a:schemeClr val="bg1"/>
                </a:solidFill>
                <a:latin typeface="Arial" pitchFamily="34" charset="0"/>
                <a:cs typeface="Arial" pitchFamily="34" charset="0"/>
              </a:rPr>
              <a:t>Details of </a:t>
            </a:r>
            <a:r>
              <a:rPr lang="en-US" sz="1400" b="1" dirty="0" smtClean="0">
                <a:solidFill>
                  <a:srgbClr val="FFFF00"/>
                </a:solidFill>
                <a:latin typeface="Arial" pitchFamily="34" charset="0"/>
                <a:cs typeface="Arial" pitchFamily="34" charset="0"/>
              </a:rPr>
              <a:t>Major Equipments </a:t>
            </a:r>
            <a:r>
              <a:rPr lang="en-US" sz="1400" b="1" dirty="0" smtClean="0">
                <a:solidFill>
                  <a:schemeClr val="bg1"/>
                </a:solidFill>
                <a:latin typeface="Arial" pitchFamily="34" charset="0"/>
                <a:cs typeface="Arial" pitchFamily="34" charset="0"/>
              </a:rPr>
              <a:t>of all labs are given in section 6.1, pp 223-228  of  SAR</a:t>
            </a:r>
            <a:endParaRPr lang="en-US"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72457"/>
            <a:ext cx="8572528" cy="584775"/>
          </a:xfrm>
          <a:prstGeom prst="rect">
            <a:avLst/>
          </a:prstGeom>
        </p:spPr>
        <p:txBody>
          <a:bodyPr wrap="square">
            <a:spAutoFit/>
          </a:bodyPr>
          <a:lstStyle/>
          <a:p>
            <a:pPr algn="just"/>
            <a:r>
              <a:rPr lang="en-US" sz="1600" b="1" dirty="0" smtClean="0">
                <a:solidFill>
                  <a:srgbClr val="0000CC"/>
                </a:solidFill>
                <a:latin typeface="Arial" pitchFamily="34" charset="0"/>
                <a:cs typeface="Arial" pitchFamily="34" charset="0"/>
              </a:rPr>
              <a:t>Additional Facilities Created for Improving the Quality of Learning Experience in Laboratories</a:t>
            </a:r>
            <a:endParaRPr lang="en-US" sz="1600" dirty="0">
              <a:solidFill>
                <a:srgbClr val="0000CC"/>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85720" y="1112838"/>
          <a:ext cx="8358246" cy="5102244"/>
        </p:xfrm>
        <a:graphic>
          <a:graphicData uri="http://schemas.openxmlformats.org/drawingml/2006/table">
            <a:tbl>
              <a:tblPr/>
              <a:tblGrid>
                <a:gridCol w="571504"/>
                <a:gridCol w="1857388"/>
                <a:gridCol w="3357586"/>
                <a:gridCol w="2571768"/>
              </a:tblGrid>
              <a:tr h="265068">
                <a:tc>
                  <a:txBody>
                    <a:bodyPr/>
                    <a:lstStyle/>
                    <a:p>
                      <a:pPr marL="0" indent="0" algn="l">
                        <a:lnSpc>
                          <a:spcPct val="115000"/>
                        </a:lnSpc>
                        <a:spcAft>
                          <a:spcPts val="0"/>
                        </a:spcAft>
                      </a:pPr>
                      <a:r>
                        <a:rPr lang="en-US" sz="1200" b="1" dirty="0">
                          <a:latin typeface="Arial" pitchFamily="34" charset="0"/>
                          <a:ea typeface="Calibri"/>
                          <a:cs typeface="Arial" pitchFamily="34" charset="0"/>
                        </a:rPr>
                        <a:t>S. No.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b="1" dirty="0">
                          <a:latin typeface="Arial" pitchFamily="34" charset="0"/>
                          <a:ea typeface="Calibri"/>
                          <a:cs typeface="Arial" pitchFamily="34" charset="0"/>
                        </a:rPr>
                        <a:t>Facility Name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n-US" sz="1200" b="1" dirty="0">
                          <a:latin typeface="Arial" pitchFamily="34" charset="0"/>
                          <a:ea typeface="Calibri"/>
                          <a:cs typeface="Arial" pitchFamily="34" charset="0"/>
                        </a:rPr>
                        <a:t>Details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n-US" sz="1200" b="1">
                          <a:latin typeface="Arial" pitchFamily="34" charset="0"/>
                          <a:ea typeface="Calibri"/>
                          <a:cs typeface="Arial" pitchFamily="34" charset="0"/>
                        </a:rPr>
                        <a:t>Relevance</a:t>
                      </a:r>
                      <a:endParaRPr lang="en-US" sz="120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863">
                <a:tc>
                  <a:txBody>
                    <a:bodyPr/>
                    <a:lstStyle/>
                    <a:p>
                      <a:pPr marL="342900" lvl="0" indent="-342900" algn="ctr">
                        <a:lnSpc>
                          <a:spcPct val="115000"/>
                        </a:lnSpc>
                        <a:spcAft>
                          <a:spcPts val="0"/>
                        </a:spcAft>
                        <a:buFontTx/>
                        <a:buNone/>
                      </a:pPr>
                      <a:r>
                        <a:rPr lang="en-US" sz="1200" b="1" dirty="0" smtClean="0">
                          <a:latin typeface="Arial" pitchFamily="34" charset="0"/>
                          <a:ea typeface="Calibri"/>
                          <a:cs typeface="Arial" pitchFamily="34" charset="0"/>
                        </a:rPr>
                        <a:t>1</a:t>
                      </a:r>
                      <a:endParaRPr lang="en-US" sz="1200" b="1" dirty="0">
                        <a:latin typeface="Arial" pitchFamily="34" charset="0"/>
                        <a:ea typeface="Calibri"/>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n-US" sz="1200" b="1" dirty="0">
                          <a:latin typeface="Arial" pitchFamily="34" charset="0"/>
                          <a:ea typeface="Calibri"/>
                          <a:cs typeface="Arial" pitchFamily="34" charset="0"/>
                        </a:rPr>
                        <a:t>Advance Material Testing Machines</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Computerized </a:t>
                      </a:r>
                      <a:r>
                        <a:rPr lang="en-US" sz="1200" dirty="0" err="1">
                          <a:latin typeface="Arial" pitchFamily="34" charset="0"/>
                          <a:ea typeface="Times New Roman"/>
                          <a:cs typeface="Arial" pitchFamily="34" charset="0"/>
                        </a:rPr>
                        <a:t>Brinell</a:t>
                      </a:r>
                      <a:r>
                        <a:rPr lang="en-US" sz="1200" dirty="0">
                          <a:latin typeface="Arial" pitchFamily="34" charset="0"/>
                          <a:ea typeface="Times New Roman"/>
                          <a:cs typeface="Arial" pitchFamily="34" charset="0"/>
                        </a:rPr>
                        <a:t> hardness Tester </a:t>
                      </a:r>
                      <a:r>
                        <a:rPr lang="en-US" sz="1200" dirty="0" smtClean="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Computerized micro Vickers Testing Machine</a:t>
                      </a:r>
                    </a:p>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Computerized Vickers Hardness Tester</a:t>
                      </a:r>
                    </a:p>
                    <a:p>
                      <a:pPr marL="180975" lvl="0" indent="-180975" algn="l">
                        <a:lnSpc>
                          <a:spcPct val="115000"/>
                        </a:lnSpc>
                        <a:spcAft>
                          <a:spcPts val="0"/>
                        </a:spcAft>
                        <a:buFont typeface="Symbol"/>
                        <a:buChar char=""/>
                      </a:pPr>
                      <a:r>
                        <a:rPr lang="en-US" sz="1200" dirty="0" err="1">
                          <a:latin typeface="Arial" pitchFamily="34" charset="0"/>
                          <a:ea typeface="Times New Roman"/>
                          <a:cs typeface="Arial" pitchFamily="34" charset="0"/>
                        </a:rPr>
                        <a:t>Dewinter</a:t>
                      </a:r>
                      <a:r>
                        <a:rPr lang="en-US" sz="1200" dirty="0">
                          <a:latin typeface="Arial" pitchFamily="34" charset="0"/>
                          <a:ea typeface="Times New Roman"/>
                          <a:cs typeface="Arial" pitchFamily="34" charset="0"/>
                        </a:rPr>
                        <a:t>/ </a:t>
                      </a:r>
                      <a:r>
                        <a:rPr lang="en-US" sz="1200" dirty="0" err="1">
                          <a:latin typeface="Arial" pitchFamily="34" charset="0"/>
                          <a:ea typeface="Times New Roman"/>
                          <a:cs typeface="Arial" pitchFamily="34" charset="0"/>
                        </a:rPr>
                        <a:t>Trinocular</a:t>
                      </a:r>
                      <a:r>
                        <a:rPr lang="en-US" sz="1200" dirty="0">
                          <a:latin typeface="Arial" pitchFamily="34" charset="0"/>
                          <a:ea typeface="Times New Roman"/>
                          <a:cs typeface="Arial" pitchFamily="34" charset="0"/>
                        </a:rPr>
                        <a:t> Inverted Metallurgical Microscope</a:t>
                      </a:r>
                    </a:p>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Pin &amp; Disc Wear Apparatus</a:t>
                      </a: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dirty="0">
                          <a:latin typeface="Arial" pitchFamily="34" charset="0"/>
                          <a:ea typeface="Calibri"/>
                          <a:cs typeface="Arial" pitchFamily="34" charset="0"/>
                        </a:rPr>
                        <a:t>To provide exposure of learning and performing research on latest material testing equipments.</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13">
                <a:tc>
                  <a:txBody>
                    <a:bodyPr/>
                    <a:lstStyle/>
                    <a:p>
                      <a:pPr marL="342900" lvl="0" indent="-342900" algn="ctr">
                        <a:lnSpc>
                          <a:spcPct val="115000"/>
                        </a:lnSpc>
                        <a:spcAft>
                          <a:spcPts val="0"/>
                        </a:spcAft>
                        <a:buFontTx/>
                        <a:buNone/>
                      </a:pPr>
                      <a:r>
                        <a:rPr lang="en-US" sz="1200" b="1" dirty="0" smtClean="0">
                          <a:latin typeface="Arial" pitchFamily="34" charset="0"/>
                          <a:ea typeface="Calibri"/>
                          <a:cs typeface="Arial" pitchFamily="34" charset="0"/>
                        </a:rPr>
                        <a:t>2</a:t>
                      </a:r>
                      <a:endParaRPr lang="en-US" sz="1200" b="1" dirty="0">
                        <a:latin typeface="Arial" pitchFamily="34" charset="0"/>
                        <a:ea typeface="Calibri"/>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l">
                        <a:lnSpc>
                          <a:spcPct val="115000"/>
                        </a:lnSpc>
                        <a:spcAft>
                          <a:spcPts val="0"/>
                        </a:spcAft>
                      </a:pPr>
                      <a:r>
                        <a:rPr lang="en-US" sz="1200" b="1" dirty="0">
                          <a:latin typeface="Arial" pitchFamily="34" charset="0"/>
                          <a:ea typeface="Calibri"/>
                          <a:cs typeface="Arial" pitchFamily="34" charset="0"/>
                        </a:rPr>
                        <a:t>Squeeze casting Setup</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Hydraulic Press 100 Tons</a:t>
                      </a:r>
                    </a:p>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Electric Resistance Furnace</a:t>
                      </a:r>
                    </a:p>
                    <a:p>
                      <a:pPr marL="180975" lvl="0" indent="-180975" algn="l">
                        <a:lnSpc>
                          <a:spcPct val="115000"/>
                        </a:lnSpc>
                        <a:spcAft>
                          <a:spcPts val="0"/>
                        </a:spcAft>
                        <a:buFont typeface="Symbol"/>
                        <a:buChar char=""/>
                      </a:pPr>
                      <a:r>
                        <a:rPr lang="en-US" sz="1200" dirty="0">
                          <a:latin typeface="Arial" pitchFamily="34" charset="0"/>
                          <a:ea typeface="Times New Roman"/>
                          <a:cs typeface="Arial" pitchFamily="34" charset="0"/>
                        </a:rPr>
                        <a:t>Muffle Furnace </a:t>
                      </a: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dirty="0">
                          <a:latin typeface="Arial" pitchFamily="34" charset="0"/>
                          <a:ea typeface="Calibri"/>
                          <a:cs typeface="Arial" pitchFamily="34" charset="0"/>
                        </a:rPr>
                        <a:t>To provide exposure of metal casting technique.</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700">
                <a:tc>
                  <a:txBody>
                    <a:bodyPr/>
                    <a:lstStyle/>
                    <a:p>
                      <a:pPr marL="342900" lvl="0" indent="-342900" algn="ctr">
                        <a:lnSpc>
                          <a:spcPct val="115000"/>
                        </a:lnSpc>
                        <a:spcAft>
                          <a:spcPts val="0"/>
                        </a:spcAft>
                        <a:buFontTx/>
                        <a:buNone/>
                      </a:pPr>
                      <a:r>
                        <a:rPr lang="en-US" sz="1200" b="1" dirty="0" smtClean="0">
                          <a:latin typeface="Arial" pitchFamily="34" charset="0"/>
                          <a:ea typeface="Calibri"/>
                          <a:cs typeface="Arial" pitchFamily="34" charset="0"/>
                        </a:rPr>
                        <a:t>3</a:t>
                      </a:r>
                      <a:endParaRPr lang="en-US" sz="1200" b="1" dirty="0">
                        <a:latin typeface="Arial" pitchFamily="34" charset="0"/>
                        <a:ea typeface="Calibri"/>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l">
                        <a:lnSpc>
                          <a:spcPct val="115000"/>
                        </a:lnSpc>
                        <a:spcAft>
                          <a:spcPts val="0"/>
                        </a:spcAft>
                      </a:pPr>
                      <a:r>
                        <a:rPr lang="en-US" sz="1200" b="1" dirty="0">
                          <a:latin typeface="Arial" pitchFamily="34" charset="0"/>
                          <a:ea typeface="Calibri"/>
                          <a:cs typeface="Arial" pitchFamily="34" charset="0"/>
                        </a:rPr>
                        <a:t>I.C. Engine </a:t>
                      </a:r>
                      <a:endParaRPr lang="en-US" sz="1200" dirty="0">
                        <a:latin typeface="Arial" pitchFamily="34" charset="0"/>
                        <a:ea typeface="Times New Roman"/>
                        <a:cs typeface="Arial" pitchFamily="34" charset="0"/>
                      </a:endParaRPr>
                    </a:p>
                    <a:p>
                      <a:pPr marL="0" indent="0" algn="l">
                        <a:lnSpc>
                          <a:spcPct val="115000"/>
                        </a:lnSpc>
                        <a:spcAft>
                          <a:spcPts val="0"/>
                        </a:spcAft>
                      </a:pPr>
                      <a:r>
                        <a:rPr lang="en-US" sz="1200" b="1" dirty="0">
                          <a:latin typeface="Arial" pitchFamily="34" charset="0"/>
                          <a:ea typeface="Calibri"/>
                          <a:cs typeface="Arial" pitchFamily="34" charset="0"/>
                        </a:rPr>
                        <a:t>(Engine Performance Analysis, Fuel &amp; Pollution testing)</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gn="l">
                        <a:lnSpc>
                          <a:spcPct val="115000"/>
                        </a:lnSpc>
                        <a:spcAft>
                          <a:spcPts val="0"/>
                        </a:spcAft>
                        <a:buFont typeface="Symbol"/>
                        <a:buChar char=""/>
                      </a:pPr>
                      <a:r>
                        <a:rPr lang="en-US" sz="1200" dirty="0">
                          <a:latin typeface="Arial" pitchFamily="34" charset="0"/>
                          <a:ea typeface="Calibri"/>
                          <a:cs typeface="Arial" pitchFamily="34" charset="0"/>
                        </a:rPr>
                        <a:t>Computerized VCR Engine</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smtClean="0">
                          <a:latin typeface="Arial" pitchFamily="34" charset="0"/>
                          <a:ea typeface="Calibri"/>
                          <a:cs typeface="Arial" pitchFamily="34" charset="0"/>
                        </a:rPr>
                        <a:t>4Stroke </a:t>
                      </a:r>
                      <a:r>
                        <a:rPr lang="en-US" sz="1200" dirty="0">
                          <a:latin typeface="Arial" pitchFamily="34" charset="0"/>
                          <a:ea typeface="Calibri"/>
                          <a:cs typeface="Arial" pitchFamily="34" charset="0"/>
                        </a:rPr>
                        <a:t>Multi-Cylinder Petrol Engine Test Rig.</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a:latin typeface="Arial" pitchFamily="34" charset="0"/>
                          <a:ea typeface="Calibri"/>
                          <a:cs typeface="Arial" pitchFamily="34" charset="0"/>
                        </a:rPr>
                        <a:t>Exhaust Gas Heat Exchanger</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a:latin typeface="Arial" pitchFamily="34" charset="0"/>
                          <a:ea typeface="Calibri"/>
                          <a:cs typeface="Arial" pitchFamily="34" charset="0"/>
                        </a:rPr>
                        <a:t>Pollution Testing Equipment</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a:latin typeface="Arial" pitchFamily="34" charset="0"/>
                          <a:ea typeface="Calibri"/>
                          <a:cs typeface="Arial" pitchFamily="34" charset="0"/>
                        </a:rPr>
                        <a:t>Calorimeter</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US" sz="1200" dirty="0">
                          <a:latin typeface="Arial" pitchFamily="34" charset="0"/>
                          <a:ea typeface="Calibri"/>
                          <a:cs typeface="Arial" pitchFamily="34" charset="0"/>
                        </a:rPr>
                        <a:t>Bomb Calorimeter</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dirty="0">
                          <a:latin typeface="Arial" pitchFamily="34" charset="0"/>
                          <a:ea typeface="Calibri"/>
                          <a:cs typeface="Arial" pitchFamily="34" charset="0"/>
                        </a:rPr>
                        <a:t>To provide exposure of latest facilities of analyzing performance and combustion parameters of IC engine, testing of fuels and pollution in the field of IC engine.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025">
                <a:tc>
                  <a:txBody>
                    <a:bodyPr/>
                    <a:lstStyle/>
                    <a:p>
                      <a:pPr marL="342900" lvl="0" indent="-342900" algn="ctr">
                        <a:lnSpc>
                          <a:spcPct val="115000"/>
                        </a:lnSpc>
                        <a:spcAft>
                          <a:spcPts val="0"/>
                        </a:spcAft>
                        <a:buFontTx/>
                        <a:buNone/>
                      </a:pPr>
                      <a:r>
                        <a:rPr lang="en-US" sz="1200" b="1" dirty="0" smtClean="0">
                          <a:latin typeface="Arial" pitchFamily="34" charset="0"/>
                          <a:ea typeface="Calibri"/>
                          <a:cs typeface="Arial" pitchFamily="34" charset="0"/>
                        </a:rPr>
                        <a:t>4</a:t>
                      </a:r>
                      <a:endParaRPr lang="en-US" sz="1200" b="1" dirty="0">
                        <a:latin typeface="Arial" pitchFamily="34" charset="0"/>
                        <a:ea typeface="Calibri"/>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n-IN" sz="1200" b="1" dirty="0">
                          <a:latin typeface="Arial" pitchFamily="34" charset="0"/>
                          <a:ea typeface="Times New Roman"/>
                          <a:cs typeface="Arial" pitchFamily="34" charset="0"/>
                        </a:rPr>
                        <a:t>Renewable Energy </a:t>
                      </a:r>
                      <a:r>
                        <a:rPr lang="en-IN" sz="1200" b="1" dirty="0" smtClean="0">
                          <a:latin typeface="Arial" pitchFamily="34" charset="0"/>
                          <a:ea typeface="Times New Roman"/>
                          <a:cs typeface="Arial" pitchFamily="34" charset="0"/>
                        </a:rPr>
                        <a:t>–Thermal </a:t>
                      </a:r>
                      <a:r>
                        <a:rPr lang="en-IN" sz="1200" b="1" dirty="0">
                          <a:latin typeface="Arial" pitchFamily="34" charset="0"/>
                          <a:ea typeface="Times New Roman"/>
                          <a:cs typeface="Arial" pitchFamily="34" charset="0"/>
                        </a:rPr>
                        <a:t>Analysis of Solar PV modules</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gn="l">
                        <a:lnSpc>
                          <a:spcPct val="115000"/>
                        </a:lnSpc>
                        <a:spcAft>
                          <a:spcPts val="0"/>
                        </a:spcAft>
                        <a:buFont typeface="Symbol"/>
                        <a:buChar char=""/>
                      </a:pPr>
                      <a:r>
                        <a:rPr lang="en-IN" sz="1200" dirty="0" smtClean="0">
                          <a:latin typeface="Arial" pitchFamily="34" charset="0"/>
                          <a:ea typeface="Times New Roman"/>
                          <a:cs typeface="Arial" pitchFamily="34" charset="0"/>
                        </a:rPr>
                        <a:t>Solar panel 200Wp,</a:t>
                      </a:r>
                      <a:endParaRPr lang="en-US" sz="1200" dirty="0" smtClean="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IN" sz="1200" dirty="0" smtClean="0">
                          <a:latin typeface="Arial" pitchFamily="34" charset="0"/>
                          <a:ea typeface="Times New Roman"/>
                          <a:cs typeface="Arial" pitchFamily="34" charset="0"/>
                        </a:rPr>
                        <a:t> Thermal image camera, </a:t>
                      </a:r>
                      <a:endParaRPr lang="en-US" sz="1200" dirty="0" smtClean="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IN" sz="1200" dirty="0" smtClean="0">
                          <a:latin typeface="Arial" pitchFamily="34" charset="0"/>
                          <a:ea typeface="Times New Roman"/>
                          <a:cs typeface="Arial" pitchFamily="34" charset="0"/>
                        </a:rPr>
                        <a:t>Infrared </a:t>
                      </a:r>
                      <a:r>
                        <a:rPr lang="en-IN" sz="1200" dirty="0">
                          <a:latin typeface="Arial" pitchFamily="34" charset="0"/>
                          <a:ea typeface="Times New Roman"/>
                          <a:cs typeface="Arial" pitchFamily="34" charset="0"/>
                        </a:rPr>
                        <a:t>temperature sensor gun, </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IN" sz="1200" dirty="0">
                          <a:latin typeface="Arial" pitchFamily="34" charset="0"/>
                          <a:ea typeface="Times New Roman"/>
                          <a:cs typeface="Arial" pitchFamily="34" charset="0"/>
                        </a:rPr>
                        <a:t>Digital multimeters,</a:t>
                      </a:r>
                      <a:endParaRPr lang="en-US" sz="1200" dirty="0">
                        <a:latin typeface="Arial" pitchFamily="34" charset="0"/>
                        <a:ea typeface="Times New Roman"/>
                        <a:cs typeface="Arial" pitchFamily="34" charset="0"/>
                      </a:endParaRPr>
                    </a:p>
                    <a:p>
                      <a:pPr marL="180975" lvl="0" indent="-180975" algn="l">
                        <a:lnSpc>
                          <a:spcPct val="115000"/>
                        </a:lnSpc>
                        <a:spcAft>
                          <a:spcPts val="0"/>
                        </a:spcAft>
                        <a:buFont typeface="Symbol"/>
                        <a:buChar char=""/>
                      </a:pPr>
                      <a:r>
                        <a:rPr lang="en-IN" sz="1200" dirty="0">
                          <a:latin typeface="Arial" pitchFamily="34" charset="0"/>
                          <a:ea typeface="Times New Roman"/>
                          <a:cs typeface="Arial" pitchFamily="34" charset="0"/>
                        </a:rPr>
                        <a:t>Pyranometer</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dirty="0">
                          <a:latin typeface="Arial" pitchFamily="34" charset="0"/>
                          <a:ea typeface="Calibri"/>
                          <a:cs typeface="Arial" pitchFamily="34" charset="0"/>
                        </a:rPr>
                        <a:t>To provide exposure of tools and equipments used for evaluating the performance of solar cells and panels.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350">
                <a:tc>
                  <a:txBody>
                    <a:bodyPr/>
                    <a:lstStyle/>
                    <a:p>
                      <a:pPr marL="342900" lvl="0" indent="-342900" algn="ctr">
                        <a:lnSpc>
                          <a:spcPct val="115000"/>
                        </a:lnSpc>
                        <a:spcAft>
                          <a:spcPts val="0"/>
                        </a:spcAft>
                        <a:buFontTx/>
                        <a:buNone/>
                      </a:pPr>
                      <a:r>
                        <a:rPr lang="en-US" sz="1200" b="1" dirty="0" smtClean="0">
                          <a:latin typeface="Arial" pitchFamily="34" charset="0"/>
                          <a:ea typeface="Calibri"/>
                          <a:cs typeface="Arial" pitchFamily="34" charset="0"/>
                        </a:rPr>
                        <a:t>5</a:t>
                      </a:r>
                      <a:endParaRPr lang="en-US" sz="1200" b="1" dirty="0">
                        <a:latin typeface="Arial" pitchFamily="34" charset="0"/>
                        <a:ea typeface="Calibri"/>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n-US" sz="1200" b="1" dirty="0">
                          <a:latin typeface="Arial" pitchFamily="34" charset="0"/>
                          <a:ea typeface="Calibri"/>
                          <a:cs typeface="Arial" pitchFamily="34" charset="0"/>
                        </a:rPr>
                        <a:t>Internet Facility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n-US" sz="1200" dirty="0">
                          <a:latin typeface="Arial" pitchFamily="34" charset="0"/>
                          <a:ea typeface="Calibri"/>
                          <a:cs typeface="Arial" pitchFamily="34" charset="0"/>
                        </a:rPr>
                        <a:t>LAN connection in class rooms as well as in all faculty rooms and Wi-Fi is available in whole campus.</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l">
                        <a:lnSpc>
                          <a:spcPct val="115000"/>
                        </a:lnSpc>
                        <a:spcAft>
                          <a:spcPts val="0"/>
                        </a:spcAft>
                      </a:pPr>
                      <a:r>
                        <a:rPr lang="en-US" sz="1200" dirty="0">
                          <a:latin typeface="Arial" pitchFamily="34" charset="0"/>
                          <a:ea typeface="Calibri"/>
                          <a:cs typeface="Arial" pitchFamily="34" charset="0"/>
                        </a:rPr>
                        <a:t>Facility is provided to students and faculty members to use e-learning material. </a:t>
                      </a:r>
                      <a:endParaRPr lang="en-US" sz="1200" dirty="0">
                        <a:latin typeface="Arial" pitchFamily="34" charset="0"/>
                        <a:ea typeface="Times New Roman"/>
                        <a:cs typeface="Arial" pitchFamily="34" charset="0"/>
                      </a:endParaRPr>
                    </a:p>
                  </a:txBody>
                  <a:tcPr marL="44545" marR="44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14250" y="2071678"/>
          <a:ext cx="8786906" cy="39290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85786" y="214290"/>
            <a:ext cx="7820372"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CRITERIA- 7</a:t>
            </a:r>
            <a:endParaRPr lang="en-US" dirty="0">
              <a:latin typeface="Arial" panose="020B0604020202020204" pitchFamily="34" charset="0"/>
              <a:cs typeface="Arial" panose="020B0604020202020204" pitchFamily="34" charset="0"/>
            </a:endParaRPr>
          </a:p>
          <a:p>
            <a:pPr algn="ctr"/>
            <a:r>
              <a:rPr lang="en-IN" b="1" dirty="0" smtClean="0">
                <a:latin typeface="Arial" pitchFamily="34" charset="0"/>
                <a:cs typeface="Arial" pitchFamily="34" charset="0"/>
              </a:rPr>
              <a:t>CONTINUOUS IMPROVEMENT</a:t>
            </a:r>
            <a:endParaRPr lang="en-US" b="1" dirty="0">
              <a:latin typeface="Arial" pitchFamily="34" charset="0"/>
              <a:cs typeface="Arial" pitchFamily="34" charset="0"/>
            </a:endParaRPr>
          </a:p>
        </p:txBody>
      </p:sp>
      <p:sp>
        <p:nvSpPr>
          <p:cNvPr id="4" name="Rectangle 3"/>
          <p:cNvSpPr/>
          <p:nvPr/>
        </p:nvSpPr>
        <p:spPr>
          <a:xfrm>
            <a:off x="2928926" y="1500174"/>
            <a:ext cx="3664208" cy="369332"/>
          </a:xfrm>
          <a:prstGeom prst="rect">
            <a:avLst/>
          </a:prstGeom>
        </p:spPr>
        <p:txBody>
          <a:bodyPr wrap="none">
            <a:spAutoFit/>
          </a:bodyPr>
          <a:lstStyle/>
          <a:p>
            <a:r>
              <a:rPr lang="en-IN" b="1" dirty="0" smtClean="0">
                <a:solidFill>
                  <a:srgbClr val="0000CC"/>
                </a:solidFill>
                <a:latin typeface="Arial" pitchFamily="34" charset="0"/>
                <a:cs typeface="Arial" pitchFamily="34" charset="0"/>
              </a:rPr>
              <a:t>POs &amp; PSOs Attainment Levels </a:t>
            </a:r>
            <a:endParaRPr lang="en-US" b="1" dirty="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764757"/>
            <a:ext cx="8929718"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00" b="0" i="0" u="none" strike="noStrike" cap="none" normalizeH="0" baseline="0" dirty="0" smtClean="0">
              <a:ln>
                <a:noFill/>
              </a:ln>
              <a:solidFill>
                <a:schemeClr val="tx1"/>
              </a:solidFill>
              <a:effectLst/>
              <a:latin typeface="Arial" pitchFamily="34" charset="0"/>
              <a:cs typeface="Arial" pitchFamily="34" charset="0"/>
            </a:endParaRPr>
          </a:p>
          <a:p>
            <a:pPr marL="180975" marR="0" lvl="0" indent="-180975" algn="just" defTabSz="914400" rtl="0" eaLnBrk="0" fontAlgn="base" latinLnBrk="0" hangingPunct="0">
              <a:lnSpc>
                <a:spcPct val="100000"/>
              </a:lnSpc>
              <a:spcBef>
                <a:spcPct val="0"/>
              </a:spcBef>
              <a:spcAft>
                <a:spcPct val="0"/>
              </a:spcAft>
              <a:buClrTx/>
              <a:buSzTx/>
              <a:buFontTx/>
              <a:buChar char="•"/>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Ubaid</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Ur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Rehman</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Project title “Effective use of Thermal Potential of Solar Photovoltaic Module: An approach to Solar PVTE Hybrid System” received a financial grant of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 20,000.00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US" sz="1600" dirty="0" smtClean="0">
                <a:solidFill>
                  <a:srgbClr val="0000CC"/>
                </a:solidFill>
                <a:latin typeface="Arial" pitchFamily="34" charset="0"/>
                <a:ea typeface="Times New Roman" pitchFamily="18" charset="0"/>
                <a:cs typeface="Arial" pitchFamily="34" charset="0"/>
              </a:rPr>
              <a:t>Council of Science &amp; Technology (</a:t>
            </a:r>
            <a:r>
              <a:rPr kumimoji="0" lang="en-US" sz="16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CST) U.P. </a:t>
            </a:r>
            <a:r>
              <a:rPr kumimoji="0" lang="en-US" sz="1600" i="0" u="none" strike="noStrike" cap="none" normalizeH="0" baseline="0" dirty="0" smtClean="0">
                <a:ln>
                  <a:noFill/>
                </a:ln>
                <a:effectLst/>
                <a:latin typeface="Arial" pitchFamily="34" charset="0"/>
                <a:ea typeface="Times New Roman" pitchFamily="18" charset="0"/>
                <a:cs typeface="Arial" pitchFamily="34" charset="0"/>
              </a:rPr>
              <a:t>ENGINEERING STUDENT’S PROJECT GRANT SCHEME 2019-20.</a:t>
            </a:r>
          </a:p>
        </p:txBody>
      </p:sp>
      <p:sp>
        <p:nvSpPr>
          <p:cNvPr id="4" name="Rectangle 1"/>
          <p:cNvSpPr>
            <a:spLocks noChangeArrowheads="1"/>
          </p:cNvSpPr>
          <p:nvPr/>
        </p:nvSpPr>
        <p:spPr bwMode="auto">
          <a:xfrm>
            <a:off x="0" y="3462883"/>
            <a:ext cx="89297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0975" lvl="0" indent="-180975" algn="just" eaLnBrk="0" fontAlgn="base" hangingPunct="0">
              <a:spcBef>
                <a:spcPct val="0"/>
              </a:spcBef>
              <a:spcAft>
                <a:spcPct val="0"/>
              </a:spcAft>
              <a:buFontTx/>
              <a:buChar char="•"/>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Shyam</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Sunder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Yadav</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Project title, “Fabrication and control of compressor less refrigerator with the help of IOT, participated in Kalam Annual Project and Poster Technical Competition, sponsored by TEQIP-III &amp; Dr. A.P.J. AKTU, Lucknow</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en-US" sz="1600" b="1" dirty="0" smtClean="0">
                <a:solidFill>
                  <a:srgbClr val="0000CC"/>
                </a:solidFill>
                <a:latin typeface="Arial" pitchFamily="34" charset="0"/>
                <a:ea typeface="Times New Roman" pitchFamily="18" charset="0"/>
                <a:cs typeface="Arial" pitchFamily="34" charset="0"/>
              </a:rPr>
              <a:t>2018-19.</a:t>
            </a:r>
            <a:r>
              <a:rPr lang="en-US" sz="1600" dirty="0" smtClean="0">
                <a:latin typeface="Arial" pitchFamily="34" charset="0"/>
                <a:ea typeface="Times New Roman" pitchFamily="18" charset="0"/>
                <a:cs typeface="Arial" pitchFamily="34" charset="0"/>
              </a:rPr>
              <a:t> </a:t>
            </a:r>
          </a:p>
          <a:p>
            <a:pPr marL="180975" lvl="0" indent="-180975" algn="just"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Also participated in </a:t>
            </a:r>
            <a:r>
              <a:rPr kumimoji="0" lang="en-US" sz="16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Smart India Hackathon 2019</a:t>
            </a:r>
            <a:r>
              <a:rPr kumimoji="0" lang="en-US" sz="1600" b="0" i="0" u="none" strike="noStrike" cap="none" normalizeH="0" dirty="0" smtClean="0">
                <a:ln>
                  <a:noFill/>
                </a:ln>
                <a:solidFill>
                  <a:srgbClr val="0000CC"/>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technical presentation competition Speak Out For Engineering -2019 organized by </a:t>
            </a:r>
            <a:r>
              <a:rPr kumimoji="0" lang="en-US" sz="1600" b="0"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IMechE</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India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0" y="5072074"/>
            <a:ext cx="892975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4625" marR="0" lvl="0" indent="-174625"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Sharad</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Chandra Singh, Project title “Fabrication and Optimization of the Performance of a Solar Air Heater by Changing the Shape, Size as well as Materials of Absorber Plate.” received a financial grant of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 20,000.00</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CST UP ENGINEERING </a:t>
            </a: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STUDENT’S PROJECT GRANT SCHEME </a:t>
            </a:r>
            <a:r>
              <a:rPr kumimoji="0" lang="en-US" sz="16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2017-18</a:t>
            </a:r>
            <a:r>
              <a:rPr kumimoji="0" lang="en-US" sz="16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n-US" sz="1600" b="0" i="0" u="none" strike="noStrike" cap="none" normalizeH="0" baseline="0" dirty="0" smtClean="0">
              <a:ln>
                <a:noFill/>
              </a:ln>
              <a:effectLst/>
              <a:latin typeface="Arial" pitchFamily="34" charset="0"/>
              <a:cs typeface="Arial" pitchFamily="34" charset="0"/>
            </a:endParaRPr>
          </a:p>
        </p:txBody>
      </p:sp>
      <p:sp>
        <p:nvSpPr>
          <p:cNvPr id="6" name="Rectangle 5"/>
          <p:cNvSpPr>
            <a:spLocks noChangeArrowheads="1"/>
          </p:cNvSpPr>
          <p:nvPr/>
        </p:nvSpPr>
        <p:spPr bwMode="auto">
          <a:xfrm>
            <a:off x="1428728" y="214290"/>
            <a:ext cx="64294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rgbClr val="0000CC"/>
                </a:solidFill>
                <a:effectLst/>
                <a:latin typeface="Arial" pitchFamily="34" charset="0"/>
                <a:ea typeface="Times New Roman" pitchFamily="18" charset="0"/>
                <a:cs typeface="Arial" pitchFamily="34" charset="0"/>
              </a:rPr>
              <a:t>Students Achievements </a:t>
            </a:r>
            <a:endParaRPr kumimoji="0" lang="en-US" b="0" i="0" strike="noStrike" cap="none" normalizeH="0" baseline="0" dirty="0" smtClean="0">
              <a:ln>
                <a:noFill/>
              </a:ln>
              <a:solidFill>
                <a:srgbClr val="0000CC"/>
              </a:solidFill>
              <a:effectLst/>
              <a:latin typeface="Arial" pitchFamily="34" charset="0"/>
              <a:cs typeface="Arial" pitchFamily="34" charset="0"/>
            </a:endParaRPr>
          </a:p>
        </p:txBody>
      </p:sp>
      <p:sp>
        <p:nvSpPr>
          <p:cNvPr id="7" name="Rectangle 6"/>
          <p:cNvSpPr/>
          <p:nvPr/>
        </p:nvSpPr>
        <p:spPr>
          <a:xfrm>
            <a:off x="0" y="2071678"/>
            <a:ext cx="9001156" cy="1077218"/>
          </a:xfrm>
          <a:prstGeom prst="rect">
            <a:avLst/>
          </a:prstGeom>
          <a:noFill/>
        </p:spPr>
        <p:txBody>
          <a:bodyPr wrap="square">
            <a:spAutoFit/>
          </a:bodyPr>
          <a:lstStyle/>
          <a:p>
            <a:pPr marL="180975" lvl="0" indent="-180975" algn="just" eaLnBrk="0" fontAlgn="base" hangingPunct="0">
              <a:spcBef>
                <a:spcPct val="0"/>
              </a:spcBef>
              <a:spcAft>
                <a:spcPct val="0"/>
              </a:spcAft>
              <a:buFontTx/>
              <a:buChar char="•"/>
            </a:pPr>
            <a:r>
              <a:rPr lang="en-US" sz="1600" dirty="0" err="1" smtClean="0">
                <a:latin typeface="Arial" pitchFamily="34" charset="0"/>
                <a:ea typeface="Times New Roman" pitchFamily="18" charset="0"/>
                <a:cs typeface="Arial" pitchFamily="34" charset="0"/>
              </a:rPr>
              <a:t>Nuzaif</a:t>
            </a:r>
            <a:r>
              <a:rPr lang="en-US" sz="1600" dirty="0" smtClean="0">
                <a:latin typeface="Arial" pitchFamily="34" charset="0"/>
                <a:ea typeface="Times New Roman" pitchFamily="18" charset="0"/>
                <a:cs typeface="Arial" pitchFamily="34" charset="0"/>
              </a:rPr>
              <a:t> Khan, Project title “Design &amp; fabrication of electrical controlled Robotic Arm”, received a financial grant of </a:t>
            </a:r>
            <a:r>
              <a:rPr lang="en-US" sz="1600" b="1" dirty="0" smtClean="0">
                <a:latin typeface="Arial" pitchFamily="34" charset="0"/>
                <a:ea typeface="Times New Roman" pitchFamily="18" charset="0"/>
                <a:cs typeface="Arial" pitchFamily="34" charset="0"/>
              </a:rPr>
              <a:t>Rs 11,000.00 </a:t>
            </a:r>
            <a:r>
              <a:rPr lang="en-US" sz="1600" dirty="0" smtClean="0">
                <a:latin typeface="Arial" pitchFamily="34" charset="0"/>
                <a:ea typeface="Times New Roman" pitchFamily="18" charset="0"/>
                <a:cs typeface="Arial" pitchFamily="34" charset="0"/>
              </a:rPr>
              <a:t>from Dr. A.P.J. AKTU, Lucknow on 20 May 2020. Received a financial grant of </a:t>
            </a:r>
            <a:r>
              <a:rPr lang="en-US" sz="1600" b="1" dirty="0" smtClean="0">
                <a:latin typeface="Arial" pitchFamily="34" charset="0"/>
                <a:ea typeface="Times New Roman" pitchFamily="18" charset="0"/>
                <a:cs typeface="Arial" pitchFamily="34" charset="0"/>
              </a:rPr>
              <a:t>Rs. 6000.00 </a:t>
            </a:r>
            <a:r>
              <a:rPr lang="en-US" sz="1600" dirty="0" smtClean="0">
                <a:latin typeface="Arial" pitchFamily="34" charset="0"/>
                <a:ea typeface="Times New Roman" pitchFamily="18" charset="0"/>
                <a:cs typeface="Arial" pitchFamily="34" charset="0"/>
              </a:rPr>
              <a:t>from PSIT Kanpur and  </a:t>
            </a:r>
            <a:r>
              <a:rPr lang="en-US" sz="1600" b="1" dirty="0" smtClean="0">
                <a:latin typeface="Arial" pitchFamily="34" charset="0"/>
                <a:ea typeface="Times New Roman" pitchFamily="18" charset="0"/>
                <a:cs typeface="Arial" pitchFamily="34" charset="0"/>
              </a:rPr>
              <a:t>Rs. 5000.00 </a:t>
            </a:r>
            <a:r>
              <a:rPr lang="en-US" sz="1600" dirty="0" smtClean="0">
                <a:latin typeface="Arial" pitchFamily="34" charset="0"/>
                <a:ea typeface="Times New Roman" pitchFamily="18" charset="0"/>
                <a:cs typeface="Arial" pitchFamily="34" charset="0"/>
              </a:rPr>
              <a:t>from KIET Ghaziabad. </a:t>
            </a:r>
          </a:p>
          <a:p>
            <a:pPr marL="180975" lvl="0" indent="-180975" algn="just" eaLnBrk="0" fontAlgn="base" hangingPunct="0">
              <a:spcBef>
                <a:spcPct val="0"/>
              </a:spcBef>
              <a:spcAft>
                <a:spcPct val="0"/>
              </a:spcAft>
            </a:pPr>
            <a:r>
              <a:rPr lang="en-US" sz="1600" dirty="0" smtClean="0">
                <a:latin typeface="Arial" pitchFamily="34" charset="0"/>
                <a:ea typeface="Times New Roman" pitchFamily="18" charset="0"/>
                <a:cs typeface="Arial" pitchFamily="34" charset="0"/>
              </a:rPr>
              <a:t>   Also participated in </a:t>
            </a:r>
            <a:r>
              <a:rPr lang="en-US" sz="1600" dirty="0" smtClean="0">
                <a:solidFill>
                  <a:srgbClr val="0000CC"/>
                </a:solidFill>
                <a:latin typeface="Arial" pitchFamily="34" charset="0"/>
                <a:ea typeface="Times New Roman" pitchFamily="18" charset="0"/>
                <a:cs typeface="Arial" pitchFamily="34" charset="0"/>
              </a:rPr>
              <a:t>Smart India Hackathon -2020</a:t>
            </a:r>
            <a:r>
              <a:rPr lang="en-US" sz="1600" dirty="0" smtClean="0">
                <a:latin typeface="Arial" pitchFamily="34" charset="0"/>
                <a:ea typeface="Times New Roman" pitchFamily="18" charset="0"/>
                <a:cs typeface="Arial" pitchFamily="34" charset="0"/>
              </a:rPr>
              <a:t>. </a:t>
            </a: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00034" y="214290"/>
            <a:ext cx="811837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CC"/>
                </a:solidFill>
                <a:effectLst/>
                <a:latin typeface="Arial" pitchFamily="34" charset="0"/>
                <a:ea typeface="Calibri" pitchFamily="34" charset="0"/>
                <a:cs typeface="Times New Roman" pitchFamily="18" charset="0"/>
              </a:rPr>
              <a:t>POs &amp; PSOs Attainment Levels and Actions for improvement – (2015-19)</a:t>
            </a:r>
            <a:endParaRPr kumimoji="0" lang="en-US" b="1" i="0" u="none" strike="noStrike" cap="none" normalizeH="0" baseline="0" dirty="0" smtClean="0">
              <a:ln>
                <a:noFill/>
              </a:ln>
              <a:solidFill>
                <a:srgbClr val="0000CC"/>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500034" y="928670"/>
          <a:ext cx="8072494" cy="2410968"/>
        </p:xfrm>
        <a:graphic>
          <a:graphicData uri="http://schemas.openxmlformats.org/drawingml/2006/table">
            <a:tbl>
              <a:tblPr/>
              <a:tblGrid>
                <a:gridCol w="689158"/>
                <a:gridCol w="1271754"/>
                <a:gridCol w="1635112"/>
                <a:gridCol w="4476470"/>
              </a:tblGrid>
              <a:tr h="0">
                <a:tc>
                  <a:txBody>
                    <a:bodyPr/>
                    <a:lstStyle/>
                    <a:p>
                      <a:pPr algn="just">
                        <a:lnSpc>
                          <a:spcPct val="115000"/>
                        </a:lnSpc>
                        <a:spcAft>
                          <a:spcPts val="0"/>
                        </a:spcAft>
                      </a:pPr>
                      <a:r>
                        <a:rPr lang="en-US" sz="1400" dirty="0">
                          <a:latin typeface="Arial" pitchFamily="34" charset="0"/>
                          <a:ea typeface="Calibri"/>
                          <a:cs typeface="Arial" pitchFamily="34" charset="0"/>
                        </a:rPr>
                        <a:t>POs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Calibri"/>
                          <a:cs typeface="Arial" pitchFamily="34" charset="0"/>
                        </a:rPr>
                        <a:t>Target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Calibri"/>
                          <a:cs typeface="Arial" pitchFamily="34" charset="0"/>
                        </a:rPr>
                        <a:t>Attainment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Calibri"/>
                          <a:cs typeface="Arial" pitchFamily="34" charset="0"/>
                        </a:rPr>
                        <a:t>Observations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algn="just">
                        <a:lnSpc>
                          <a:spcPct val="115000"/>
                        </a:lnSpc>
                        <a:spcAft>
                          <a:spcPts val="0"/>
                        </a:spcAft>
                      </a:pPr>
                      <a:r>
                        <a:rPr lang="en-US" sz="1400" b="0" i="0" dirty="0" smtClean="0">
                          <a:solidFill>
                            <a:srgbClr val="000000"/>
                          </a:solidFill>
                          <a:latin typeface="Arial" pitchFamily="34" charset="0"/>
                          <a:ea typeface="Calibri"/>
                          <a:cs typeface="Arial" pitchFamily="34" charset="0"/>
                        </a:rPr>
                        <a:t>PO-I</a:t>
                      </a:r>
                      <a:r>
                        <a:rPr lang="en-US" sz="1400" b="0" i="0" dirty="0">
                          <a:solidFill>
                            <a:srgbClr val="000000"/>
                          </a:solidFill>
                          <a:latin typeface="Arial" pitchFamily="34" charset="0"/>
                          <a:ea typeface="Calibri"/>
                          <a:cs typeface="Arial" pitchFamily="34" charset="0"/>
                        </a:rPr>
                        <a:t>: Engineering knowledge</a:t>
                      </a:r>
                      <a:r>
                        <a:rPr lang="en-US" sz="1400" b="0" i="0" dirty="0" smtClean="0">
                          <a:solidFill>
                            <a:srgbClr val="000000"/>
                          </a:solidFill>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just">
                        <a:lnSpc>
                          <a:spcPct val="115000"/>
                        </a:lnSpc>
                        <a:spcAft>
                          <a:spcPts val="0"/>
                        </a:spcAft>
                      </a:pPr>
                      <a:r>
                        <a:rPr lang="en-US" sz="1400">
                          <a:latin typeface="Arial" pitchFamily="34" charset="0"/>
                          <a:ea typeface="Calibri"/>
                          <a:cs typeface="Arial" pitchFamily="34" charset="0"/>
                        </a:rPr>
                        <a:t>PO1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latin typeface="Arial" pitchFamily="34" charset="0"/>
                          <a:ea typeface="Calibri"/>
                          <a:cs typeface="Arial" pitchFamily="34" charset="0"/>
                        </a:rPr>
                        <a:t>1.92</a:t>
                      </a:r>
                      <a:endParaRPr lang="en-US" sz="14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solidFill>
                            <a:srgbClr val="000000"/>
                          </a:solidFill>
                          <a:latin typeface="Arial" pitchFamily="34" charset="0"/>
                          <a:ea typeface="Calibri"/>
                          <a:cs typeface="Arial" pitchFamily="34" charset="0"/>
                        </a:rPr>
                        <a:t>1.94</a:t>
                      </a:r>
                      <a:endParaRPr lang="en-US" sz="14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400" dirty="0">
                          <a:latin typeface="Arial" pitchFamily="34" charset="0"/>
                          <a:ea typeface="Calibri"/>
                          <a:cs typeface="Arial" pitchFamily="34" charset="0"/>
                        </a:rPr>
                        <a:t>Target achieved</a:t>
                      </a:r>
                    </a:p>
                    <a:p>
                      <a:pPr algn="just">
                        <a:lnSpc>
                          <a:spcPct val="100000"/>
                        </a:lnSpc>
                        <a:spcAft>
                          <a:spcPts val="0"/>
                        </a:spcAft>
                      </a:pPr>
                      <a:r>
                        <a:rPr lang="en-US" sz="1400" b="0" i="0" dirty="0">
                          <a:solidFill>
                            <a:srgbClr val="000000"/>
                          </a:solidFill>
                          <a:latin typeface="Arial" pitchFamily="34" charset="0"/>
                          <a:ea typeface="Calibri"/>
                          <a:cs typeface="Arial" pitchFamily="34" charset="0"/>
                        </a:rPr>
                        <a:t>Target 1.92 is achieved and more efforts will be made to increase the target and attainment level for the next</a:t>
                      </a:r>
                      <a:r>
                        <a:rPr lang="en-US" sz="1400" dirty="0">
                          <a:latin typeface="Arial" pitchFamily="34" charset="0"/>
                          <a:ea typeface="Calibri"/>
                          <a:cs typeface="Arial" pitchFamily="34" charset="0"/>
                        </a:rPr>
                        <a:t> </a:t>
                      </a:r>
                      <a:r>
                        <a:rPr lang="en-US" sz="1400" b="0" i="0" dirty="0">
                          <a:solidFill>
                            <a:srgbClr val="000000"/>
                          </a:solidFill>
                          <a:latin typeface="Arial" pitchFamily="34" charset="0"/>
                          <a:ea typeface="Calibri"/>
                          <a:cs typeface="Arial" pitchFamily="34" charset="0"/>
                        </a:rPr>
                        <a:t>academic year. </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r>
                        <a:rPr lang="en-IN" sz="1400" kern="1200" dirty="0" smtClean="0">
                          <a:solidFill>
                            <a:schemeClr val="tx1"/>
                          </a:solidFill>
                          <a:latin typeface="Arial" pitchFamily="34" charset="0"/>
                          <a:ea typeface="+mn-ea"/>
                          <a:cs typeface="Arial" pitchFamily="34" charset="0"/>
                        </a:rPr>
                        <a:t>Actions:</a:t>
                      </a:r>
                      <a:endParaRPr lang="en-US" sz="1400" kern="1200" dirty="0" smtClean="0">
                        <a:solidFill>
                          <a:schemeClr val="tx1"/>
                        </a:solidFill>
                        <a:latin typeface="Arial" pitchFamily="34" charset="0"/>
                        <a:ea typeface="+mn-ea"/>
                        <a:cs typeface="Arial" pitchFamily="34" charset="0"/>
                      </a:endParaRPr>
                    </a:p>
                    <a:p>
                      <a:r>
                        <a:rPr lang="en-IN" sz="1400" b="0" i="0" kern="1200" dirty="0" smtClean="0">
                          <a:solidFill>
                            <a:schemeClr val="tx1"/>
                          </a:solidFill>
                          <a:latin typeface="Arial" pitchFamily="34" charset="0"/>
                          <a:ea typeface="+mn-ea"/>
                          <a:cs typeface="Arial" pitchFamily="34" charset="0"/>
                        </a:rPr>
                        <a:t>1. Faculty members were advised to use ICT tools in teaching learning process effectively and also to put maximum efforts on clearing the concepts of Mathematics, Physics, and Chemistry.</a:t>
                      </a:r>
                      <a:endParaRPr lang="en-US" sz="1400" kern="1200" dirty="0" smtClean="0">
                        <a:solidFill>
                          <a:schemeClr val="tx1"/>
                        </a:solidFill>
                        <a:latin typeface="Arial" pitchFamily="34" charset="0"/>
                        <a:ea typeface="+mn-ea"/>
                        <a:cs typeface="Arial" pitchFamily="34" charset="0"/>
                      </a:endParaRPr>
                    </a:p>
                    <a:p>
                      <a:r>
                        <a:rPr lang="en-IN" sz="1400" b="0" i="0" kern="1200" dirty="0" smtClean="0">
                          <a:solidFill>
                            <a:schemeClr val="tx1"/>
                          </a:solidFill>
                          <a:latin typeface="Arial" pitchFamily="34" charset="0"/>
                          <a:ea typeface="+mn-ea"/>
                          <a:cs typeface="Arial" pitchFamily="34" charset="0"/>
                        </a:rPr>
                        <a:t>2.  More emphasis on tutorial classes and assignments containing complex problems will be given to improve the target.</a:t>
                      </a:r>
                      <a:endParaRPr lang="en-US" sz="1400" kern="1200" dirty="0" smtClean="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500034" y="3643314"/>
          <a:ext cx="8143932" cy="2506980"/>
        </p:xfrm>
        <a:graphic>
          <a:graphicData uri="http://schemas.openxmlformats.org/drawingml/2006/table">
            <a:tbl>
              <a:tblPr/>
              <a:tblGrid>
                <a:gridCol w="695257"/>
                <a:gridCol w="1283009"/>
                <a:gridCol w="1649582"/>
                <a:gridCol w="4516084"/>
              </a:tblGrid>
              <a:tr h="0">
                <a:tc gridSpan="4">
                  <a:txBody>
                    <a:bodyPr/>
                    <a:lstStyle/>
                    <a:p>
                      <a:pPr algn="just">
                        <a:lnSpc>
                          <a:spcPct val="115000"/>
                        </a:lnSpc>
                        <a:spcAft>
                          <a:spcPts val="0"/>
                        </a:spcAft>
                      </a:pPr>
                      <a:r>
                        <a:rPr lang="en-US" sz="1400" b="0" i="0" dirty="0">
                          <a:solidFill>
                            <a:srgbClr val="000000"/>
                          </a:solidFill>
                          <a:latin typeface="Arial" pitchFamily="34" charset="0"/>
                          <a:ea typeface="Calibri"/>
                          <a:cs typeface="Arial" pitchFamily="34" charset="0"/>
                        </a:rPr>
                        <a:t>PO-2: Problem analysis</a:t>
                      </a:r>
                      <a:r>
                        <a:rPr lang="en-US" sz="1400" b="0" i="0" dirty="0" smtClean="0">
                          <a:solidFill>
                            <a:srgbClr val="000000"/>
                          </a:solidFill>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just">
                        <a:lnSpc>
                          <a:spcPct val="115000"/>
                        </a:lnSpc>
                        <a:spcAft>
                          <a:spcPts val="0"/>
                        </a:spcAft>
                      </a:pPr>
                      <a:r>
                        <a:rPr lang="en-US" sz="1400">
                          <a:latin typeface="Arial" pitchFamily="34" charset="0"/>
                          <a:ea typeface="Calibri"/>
                          <a:cs typeface="Arial" pitchFamily="34" charset="0"/>
                        </a:rPr>
                        <a:t>PO2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Calibri"/>
                          <a:cs typeface="Arial" pitchFamily="34" charset="0"/>
                        </a:rPr>
                        <a:t>1.71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solidFill>
                            <a:srgbClr val="000000"/>
                          </a:solidFill>
                          <a:latin typeface="Arial" pitchFamily="34" charset="0"/>
                          <a:ea typeface="Calibri"/>
                          <a:cs typeface="Arial" pitchFamily="34" charset="0"/>
                        </a:rPr>
                        <a:t>1.70</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Calibri"/>
                          <a:cs typeface="Arial" pitchFamily="34" charset="0"/>
                        </a:rPr>
                        <a:t>Target not achieved</a:t>
                      </a:r>
                    </a:p>
                    <a:p>
                      <a:pPr algn="just">
                        <a:lnSpc>
                          <a:spcPct val="115000"/>
                        </a:lnSpc>
                        <a:spcAft>
                          <a:spcPts val="0"/>
                        </a:spcAft>
                      </a:pPr>
                      <a:r>
                        <a:rPr lang="en-US" sz="1400" b="0" i="0" dirty="0">
                          <a:solidFill>
                            <a:srgbClr val="000000"/>
                          </a:solidFill>
                          <a:latin typeface="Arial" pitchFamily="34" charset="0"/>
                          <a:ea typeface="Calibri"/>
                          <a:cs typeface="Arial" pitchFamily="34" charset="0"/>
                        </a:rPr>
                        <a:t>Students find difficulty in identifying and analyzing problems of complex engineering topics. Students have low aptitude and reasoning ability</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r>
                        <a:rPr lang="en-IN" sz="1400" kern="1200" dirty="0" smtClean="0">
                          <a:solidFill>
                            <a:schemeClr val="tx1"/>
                          </a:solidFill>
                          <a:latin typeface="Arial" pitchFamily="34" charset="0"/>
                          <a:ea typeface="+mn-ea"/>
                          <a:cs typeface="Arial" pitchFamily="34" charset="0"/>
                        </a:rPr>
                        <a:t>Actions:</a:t>
                      </a:r>
                      <a:endParaRPr lang="en-US" sz="1400" kern="1200" dirty="0" smtClean="0">
                        <a:solidFill>
                          <a:schemeClr val="tx1"/>
                        </a:solidFill>
                        <a:latin typeface="Arial" pitchFamily="34" charset="0"/>
                        <a:ea typeface="+mn-ea"/>
                        <a:cs typeface="Arial" pitchFamily="34" charset="0"/>
                      </a:endParaRPr>
                    </a:p>
                    <a:p>
                      <a:r>
                        <a:rPr lang="en-IN" sz="1400" b="0" i="0" kern="1200" dirty="0" smtClean="0">
                          <a:solidFill>
                            <a:schemeClr val="tx1"/>
                          </a:solidFill>
                          <a:latin typeface="Arial" pitchFamily="34" charset="0"/>
                          <a:ea typeface="+mn-ea"/>
                          <a:cs typeface="Arial" pitchFamily="34" charset="0"/>
                        </a:rPr>
                        <a:t>1.  Video lectures and animation for above courses are scheduled to strengthen the ability to identify,</a:t>
                      </a:r>
                      <a:r>
                        <a:rPr lang="en-IN" sz="1400" kern="1200" dirty="0" smtClean="0">
                          <a:solidFill>
                            <a:schemeClr val="tx1"/>
                          </a:solidFill>
                          <a:latin typeface="Arial" pitchFamily="34" charset="0"/>
                          <a:ea typeface="+mn-ea"/>
                          <a:cs typeface="Arial" pitchFamily="34" charset="0"/>
                        </a:rPr>
                        <a:t> </a:t>
                      </a:r>
                      <a:r>
                        <a:rPr lang="en-IN" sz="1400" b="0" i="0" kern="1200" dirty="0" smtClean="0">
                          <a:solidFill>
                            <a:schemeClr val="tx1"/>
                          </a:solidFill>
                          <a:latin typeface="Arial" pitchFamily="34" charset="0"/>
                          <a:ea typeface="+mn-ea"/>
                          <a:cs typeface="Arial" pitchFamily="34" charset="0"/>
                        </a:rPr>
                        <a:t>formulate and analyze the problems of Thermodynamics, Engineering Mechanics, Strength of Materials, Kinematics of Machines and other courses of mechanical engineering.</a:t>
                      </a:r>
                      <a:endParaRPr lang="en-US" sz="1400" kern="1200" dirty="0" smtClean="0">
                        <a:solidFill>
                          <a:schemeClr val="tx1"/>
                        </a:solidFill>
                        <a:latin typeface="Arial" pitchFamily="34" charset="0"/>
                        <a:ea typeface="+mn-ea"/>
                        <a:cs typeface="Arial" pitchFamily="34" charset="0"/>
                      </a:endParaRPr>
                    </a:p>
                    <a:p>
                      <a:r>
                        <a:rPr lang="en-IN" sz="1400" b="0" i="0" kern="1200" dirty="0" smtClean="0">
                          <a:solidFill>
                            <a:schemeClr val="tx1"/>
                          </a:solidFill>
                          <a:latin typeface="Arial" pitchFamily="34" charset="0"/>
                          <a:ea typeface="+mn-ea"/>
                          <a:cs typeface="Arial" pitchFamily="34" charset="0"/>
                        </a:rPr>
                        <a:t>2. Students are encouraged to identify and work on solving real life problems.</a:t>
                      </a:r>
                      <a:endParaRPr lang="en-US" sz="1400" kern="1200" dirty="0" smtClean="0">
                        <a:solidFill>
                          <a:schemeClr val="tx1"/>
                        </a:solidFill>
                        <a:latin typeface="Arial" pitchFamily="34" charset="0"/>
                        <a:ea typeface="+mn-ea"/>
                        <a:cs typeface="Arial" pitchFamily="34" charset="0"/>
                      </a:endParaRPr>
                    </a:p>
                    <a:p>
                      <a:r>
                        <a:rPr lang="en-IN" sz="1400" kern="1200" dirty="0" smtClean="0">
                          <a:solidFill>
                            <a:schemeClr val="tx1"/>
                          </a:solidFill>
                          <a:latin typeface="Arial" pitchFamily="34" charset="0"/>
                          <a:ea typeface="+mn-ea"/>
                          <a:cs typeface="Arial" pitchFamily="34" charset="0"/>
                        </a:rPr>
                        <a:t>3. </a:t>
                      </a:r>
                      <a:r>
                        <a:rPr lang="en-IN" sz="1400" b="0" i="0" kern="1200" dirty="0" smtClean="0">
                          <a:solidFill>
                            <a:schemeClr val="tx1"/>
                          </a:solidFill>
                          <a:latin typeface="Arial" pitchFamily="34" charset="0"/>
                          <a:ea typeface="+mn-ea"/>
                          <a:cs typeface="Arial" pitchFamily="34" charset="0"/>
                        </a:rPr>
                        <a:t>Additional classes were also conducted to improve aptitude and reasoning ability.</a:t>
                      </a: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US" sz="1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785786" y="6286520"/>
            <a:ext cx="7058407" cy="369332"/>
          </a:xfrm>
          <a:prstGeom prst="rect">
            <a:avLst/>
          </a:prstGeom>
          <a:solidFill>
            <a:srgbClr val="FFFF00"/>
          </a:solidFill>
        </p:spPr>
        <p:txBody>
          <a:bodyPr wrap="none" rtlCol="0">
            <a:spAutoFit/>
          </a:bodyPr>
          <a:lstStyle/>
          <a:p>
            <a:r>
              <a:rPr lang="en-US" dirty="0" smtClean="0">
                <a:latin typeface="Arial" pitchFamily="34" charset="0"/>
                <a:cs typeface="Arial" pitchFamily="34" charset="0"/>
              </a:rPr>
              <a:t>PO 3-12 and PSO 1-3 attainment levels and Action for Improvement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85728"/>
            <a:ext cx="8358246" cy="646331"/>
          </a:xfrm>
          <a:prstGeom prst="rect">
            <a:avLst/>
          </a:prstGeom>
        </p:spPr>
        <p:txBody>
          <a:bodyPr wrap="square">
            <a:spAutoFit/>
          </a:bodyPr>
          <a:lstStyle/>
          <a:p>
            <a:r>
              <a:rPr lang="en-IN" dirty="0" smtClean="0">
                <a:solidFill>
                  <a:srgbClr val="0000CC"/>
                </a:solidFill>
                <a:latin typeface="Arial" pitchFamily="34" charset="0"/>
                <a:cs typeface="Arial" pitchFamily="34" charset="0"/>
              </a:rPr>
              <a:t>Academic Audit system/process and its implementation in relation to Continuous Improvement </a:t>
            </a:r>
            <a:endParaRPr lang="en-US" dirty="0">
              <a:solidFill>
                <a:srgbClr val="0000CC"/>
              </a:solidFill>
              <a:latin typeface="Arial" pitchFamily="34" charset="0"/>
              <a:cs typeface="Arial" pitchFamily="34" charset="0"/>
            </a:endParaRPr>
          </a:p>
        </p:txBody>
      </p:sp>
      <p:sp>
        <p:nvSpPr>
          <p:cNvPr id="5" name="TextBox 4"/>
          <p:cNvSpPr txBox="1"/>
          <p:nvPr/>
        </p:nvSpPr>
        <p:spPr>
          <a:xfrm>
            <a:off x="357158" y="1142984"/>
            <a:ext cx="8286808" cy="3908762"/>
          </a:xfrm>
          <a:prstGeom prst="rect">
            <a:avLst/>
          </a:prstGeom>
          <a:noFill/>
        </p:spPr>
        <p:txBody>
          <a:bodyPr wrap="square" rtlCol="0">
            <a:spAutoFit/>
          </a:bodyPr>
          <a:lstStyle/>
          <a:p>
            <a:pPr marL="180975" indent="-180975" algn="just">
              <a:buFont typeface="Wingdings" pitchFamily="2" charset="2"/>
              <a:buChar char="§"/>
            </a:pPr>
            <a:r>
              <a:rPr lang="en-IN" dirty="0" smtClean="0">
                <a:latin typeface="Arial" pitchFamily="34" charset="0"/>
                <a:cs typeface="Arial" pitchFamily="34" charset="0"/>
              </a:rPr>
              <a:t>IQAC</a:t>
            </a:r>
          </a:p>
          <a:p>
            <a:pPr marL="180975" indent="-180975" algn="just">
              <a:buFont typeface="Wingdings" pitchFamily="2" charset="2"/>
              <a:buChar char="§"/>
            </a:pPr>
            <a:r>
              <a:rPr lang="en-IN" dirty="0" smtClean="0">
                <a:latin typeface="Arial" pitchFamily="34" charset="0"/>
                <a:cs typeface="Arial" pitchFamily="34" charset="0"/>
              </a:rPr>
              <a:t>PERC/ PAQIC</a:t>
            </a:r>
          </a:p>
          <a:p>
            <a:pPr algn="just"/>
            <a:endParaRPr lang="en-IN" dirty="0" smtClean="0">
              <a:latin typeface="Arial" pitchFamily="34" charset="0"/>
              <a:cs typeface="Arial" pitchFamily="34" charset="0"/>
            </a:endParaRPr>
          </a:p>
          <a:p>
            <a:pPr algn="just"/>
            <a:r>
              <a:rPr lang="en-IN" sz="1600" dirty="0" smtClean="0">
                <a:latin typeface="Arial" pitchFamily="34" charset="0"/>
                <a:cs typeface="Arial" pitchFamily="34" charset="0"/>
              </a:rPr>
              <a:t>The Institute has well defined process of </a:t>
            </a:r>
            <a:r>
              <a:rPr lang="en-IN" sz="1600" dirty="0" smtClean="0">
                <a:solidFill>
                  <a:srgbClr val="0000CC"/>
                </a:solidFill>
                <a:latin typeface="Arial" pitchFamily="34" charset="0"/>
                <a:cs typeface="Arial" pitchFamily="34" charset="0"/>
              </a:rPr>
              <a:t>Academic Audit </a:t>
            </a:r>
            <a:r>
              <a:rPr lang="en-IN" sz="1600" dirty="0" smtClean="0">
                <a:latin typeface="Arial" pitchFamily="34" charset="0"/>
                <a:cs typeface="Arial" pitchFamily="34" charset="0"/>
              </a:rPr>
              <a:t>to evaluate the performance of different departments. In the implementation of this process, the </a:t>
            </a:r>
            <a:r>
              <a:rPr lang="en-IN" sz="1600" dirty="0" smtClean="0">
                <a:solidFill>
                  <a:srgbClr val="0000CC"/>
                </a:solidFill>
                <a:latin typeface="Arial" pitchFamily="34" charset="0"/>
                <a:cs typeface="Arial" pitchFamily="34" charset="0"/>
              </a:rPr>
              <a:t>Internal Quality Assurance Cell (IQAC)</a:t>
            </a:r>
            <a:r>
              <a:rPr lang="en-IN" sz="1600" dirty="0" smtClean="0">
                <a:latin typeface="Arial" pitchFamily="34" charset="0"/>
                <a:cs typeface="Arial" pitchFamily="34" charset="0"/>
              </a:rPr>
              <a:t> constitutes a Academic Audit Committee (AAC) to audit each department twice in a semester, i.e., one at just before the commencement of semester while the other is just before the end of that semester. </a:t>
            </a:r>
          </a:p>
          <a:p>
            <a:pPr algn="just"/>
            <a:endParaRPr lang="en-IN" sz="1600" dirty="0" smtClean="0">
              <a:latin typeface="Arial" pitchFamily="34" charset="0"/>
              <a:cs typeface="Arial" pitchFamily="34" charset="0"/>
            </a:endParaRPr>
          </a:p>
          <a:p>
            <a:pPr algn="just"/>
            <a:r>
              <a:rPr lang="en-IN" sz="1600" dirty="0" smtClean="0">
                <a:latin typeface="Arial" pitchFamily="34" charset="0"/>
                <a:cs typeface="Arial" pitchFamily="34" charset="0"/>
              </a:rPr>
              <a:t>The members of AAC are:</a:t>
            </a:r>
            <a:endParaRPr lang="en-US" sz="1600" dirty="0" smtClean="0">
              <a:latin typeface="Arial" pitchFamily="34" charset="0"/>
              <a:cs typeface="Arial" pitchFamily="34" charset="0"/>
            </a:endParaRPr>
          </a:p>
          <a:p>
            <a:pPr lvl="0" algn="just"/>
            <a:r>
              <a:rPr lang="en-US" sz="1600" dirty="0" smtClean="0">
                <a:latin typeface="Arial" pitchFamily="34" charset="0"/>
                <a:cs typeface="Arial" pitchFamily="34" charset="0"/>
              </a:rPr>
              <a:t>Chairperson of IQAC.</a:t>
            </a:r>
          </a:p>
          <a:p>
            <a:pPr lvl="0" algn="just"/>
            <a:r>
              <a:rPr lang="en-US" sz="1600" dirty="0" smtClean="0">
                <a:latin typeface="Arial" pitchFamily="34" charset="0"/>
                <a:cs typeface="Arial" pitchFamily="34" charset="0"/>
              </a:rPr>
              <a:t>Coordinator of IQAC.</a:t>
            </a:r>
          </a:p>
          <a:p>
            <a:pPr lvl="0" algn="just"/>
            <a:r>
              <a:rPr lang="en-US" sz="1600" dirty="0" smtClean="0">
                <a:latin typeface="Arial" pitchFamily="34" charset="0"/>
                <a:cs typeface="Arial" pitchFamily="34" charset="0"/>
              </a:rPr>
              <a:t>One Professor/Associate Professor from the respective department.</a:t>
            </a:r>
          </a:p>
          <a:p>
            <a:pPr lvl="0" algn="just"/>
            <a:r>
              <a:rPr lang="en-US" sz="1600" dirty="0" smtClean="0">
                <a:latin typeface="Arial" pitchFamily="34" charset="0"/>
                <a:cs typeface="Arial" pitchFamily="34" charset="0"/>
              </a:rPr>
              <a:t>One Professor/Associate Professor from the other department</a:t>
            </a:r>
          </a:p>
          <a:p>
            <a:endParaRPr lang="en-US" dirty="0"/>
          </a:p>
        </p:txBody>
      </p:sp>
      <p:sp>
        <p:nvSpPr>
          <p:cNvPr id="4" name="Oval 3"/>
          <p:cNvSpPr/>
          <p:nvPr/>
        </p:nvSpPr>
        <p:spPr>
          <a:xfrm>
            <a:off x="571472" y="5528186"/>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2" action="ppaction://hlinkfile"/>
          </p:cNvPr>
          <p:cNvSpPr txBox="1"/>
          <p:nvPr/>
        </p:nvSpPr>
        <p:spPr>
          <a:xfrm>
            <a:off x="714348" y="5397732"/>
            <a:ext cx="3638560" cy="369332"/>
          </a:xfrm>
          <a:prstGeom prst="rect">
            <a:avLst/>
          </a:prstGeom>
          <a:noFill/>
        </p:spPr>
        <p:txBody>
          <a:bodyPr wrap="none" rtlCol="0">
            <a:spAutoFit/>
          </a:bodyPr>
          <a:lstStyle/>
          <a:p>
            <a:r>
              <a:rPr lang="en-US" b="1" dirty="0" smtClean="0">
                <a:latin typeface="Arial" pitchFamily="34" charset="0"/>
                <a:cs typeface="Arial" pitchFamily="34" charset="0"/>
              </a:rPr>
              <a:t>Academic Audit Report 2019-20</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57158" y="500042"/>
          <a:ext cx="8572560" cy="385765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71538" y="142852"/>
            <a:ext cx="7429552" cy="369332"/>
          </a:xfrm>
          <a:prstGeom prst="rect">
            <a:avLst/>
          </a:prstGeom>
        </p:spPr>
        <p:txBody>
          <a:bodyPr wrap="square">
            <a:spAutoFit/>
          </a:bodyPr>
          <a:lstStyle/>
          <a:p>
            <a:r>
              <a:rPr lang="en-IN" b="1" dirty="0" smtClean="0">
                <a:solidFill>
                  <a:srgbClr val="0000CC"/>
                </a:solidFill>
                <a:latin typeface="Arial" pitchFamily="34" charset="0"/>
                <a:cs typeface="Arial" pitchFamily="34" charset="0"/>
              </a:rPr>
              <a:t>Improvement in Placement, Higher Studies and Entrepreneurship </a:t>
            </a:r>
            <a:endParaRPr lang="en-US" dirty="0">
              <a:solidFill>
                <a:srgbClr val="0000CC"/>
              </a:solidFill>
              <a:latin typeface="Arial" pitchFamily="34" charset="0"/>
              <a:cs typeface="Arial" pitchFamily="34" charset="0"/>
            </a:endParaRPr>
          </a:p>
        </p:txBody>
      </p:sp>
      <p:graphicFrame>
        <p:nvGraphicFramePr>
          <p:cNvPr id="4" name="Chart 3"/>
          <p:cNvGraphicFramePr/>
          <p:nvPr/>
        </p:nvGraphicFramePr>
        <p:xfrm>
          <a:off x="3929058" y="4429132"/>
          <a:ext cx="5000660" cy="24288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4" y="785794"/>
          <a:ext cx="8143932" cy="4893150"/>
        </p:xfrm>
        <a:graphic>
          <a:graphicData uri="http://schemas.openxmlformats.org/drawingml/2006/table">
            <a:tbl>
              <a:tblPr/>
              <a:tblGrid>
                <a:gridCol w="2214578"/>
                <a:gridCol w="2000264"/>
                <a:gridCol w="998134"/>
                <a:gridCol w="859254"/>
                <a:gridCol w="928694"/>
                <a:gridCol w="1143008"/>
              </a:tblGrid>
              <a:tr h="417542">
                <a:tc gridSpan="2">
                  <a:txBody>
                    <a:bodyPr/>
                    <a:lstStyle/>
                    <a:p>
                      <a:pPr algn="ctr">
                        <a:lnSpc>
                          <a:spcPts val="750"/>
                        </a:lnSpc>
                        <a:spcAft>
                          <a:spcPts val="0"/>
                        </a:spcAft>
                      </a:pPr>
                      <a:endParaRPr lang="en-IN" sz="1400" dirty="0">
                        <a:latin typeface="Arial" pitchFamily="34" charset="0"/>
                        <a:ea typeface="Calibri"/>
                        <a:cs typeface="Arial" pitchFamily="34" charset="0"/>
                      </a:endParaRPr>
                    </a:p>
                    <a:p>
                      <a:pPr marL="982663" marR="1758950" indent="95250" algn="ctr">
                        <a:lnSpc>
                          <a:spcPct val="115000"/>
                        </a:lnSpc>
                        <a:spcAft>
                          <a:spcPts val="0"/>
                        </a:spcAft>
                        <a:tabLst/>
                      </a:pPr>
                      <a:r>
                        <a:rPr lang="en-IN" sz="1400" b="1" dirty="0">
                          <a:latin typeface="Arial" pitchFamily="34" charset="0"/>
                          <a:ea typeface="Calibri"/>
                          <a:cs typeface="Arial" pitchFamily="34" charset="0"/>
                        </a:rPr>
                        <a:t>Item</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750"/>
                        </a:lnSpc>
                        <a:spcAft>
                          <a:spcPts val="0"/>
                        </a:spcAft>
                      </a:pPr>
                      <a:endParaRPr lang="en-IN" sz="1400" dirty="0">
                        <a:latin typeface="Arial" pitchFamily="34" charset="0"/>
                        <a:ea typeface="Calibri"/>
                        <a:cs typeface="Arial" pitchFamily="34" charset="0"/>
                      </a:endParaRPr>
                    </a:p>
                    <a:p>
                      <a:pPr marL="224790" algn="ctr">
                        <a:lnSpc>
                          <a:spcPct val="115000"/>
                        </a:lnSpc>
                        <a:spcAft>
                          <a:spcPts val="0"/>
                        </a:spcAft>
                      </a:pPr>
                      <a:r>
                        <a:rPr lang="en-IN" sz="1400" b="1" spc="-5" dirty="0">
                          <a:latin typeface="Arial" pitchFamily="34" charset="0"/>
                          <a:ea typeface="Calibri"/>
                          <a:cs typeface="Arial" pitchFamily="34" charset="0"/>
                        </a:rPr>
                        <a:t>C</a:t>
                      </a:r>
                      <a:r>
                        <a:rPr lang="en-IN" sz="1400" b="1" dirty="0">
                          <a:latin typeface="Arial" pitchFamily="34" charset="0"/>
                          <a:ea typeface="Calibri"/>
                          <a:cs typeface="Arial" pitchFamily="34" charset="0"/>
                        </a:rPr>
                        <a:t>AY</a:t>
                      </a:r>
                      <a:endParaRPr lang="en-US" sz="1400" dirty="0">
                        <a:latin typeface="Arial" pitchFamily="34" charset="0"/>
                        <a:ea typeface="Calibri"/>
                        <a:cs typeface="Arial" pitchFamily="34" charset="0"/>
                      </a:endParaRPr>
                    </a:p>
                    <a:p>
                      <a:pPr marL="224790" algn="ctr">
                        <a:lnSpc>
                          <a:spcPct val="115000"/>
                        </a:lnSpc>
                        <a:spcAft>
                          <a:spcPts val="0"/>
                        </a:spcAft>
                      </a:pPr>
                      <a:r>
                        <a:rPr lang="en-IN" sz="1400" b="1" dirty="0">
                          <a:latin typeface="Arial" pitchFamily="34" charset="0"/>
                          <a:ea typeface="Calibri"/>
                          <a:cs typeface="Arial" pitchFamily="34" charset="0"/>
                        </a:rPr>
                        <a:t>2019-20</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50"/>
                        </a:lnSpc>
                        <a:spcAft>
                          <a:spcPts val="0"/>
                        </a:spcAft>
                      </a:pPr>
                      <a:endParaRPr lang="en-IN" sz="1400" dirty="0">
                        <a:latin typeface="Arial" pitchFamily="34" charset="0"/>
                        <a:ea typeface="Calibri"/>
                        <a:cs typeface="Arial" pitchFamily="34" charset="0"/>
                      </a:endParaRPr>
                    </a:p>
                    <a:p>
                      <a:pPr marL="170180" algn="ctr">
                        <a:lnSpc>
                          <a:spcPct val="115000"/>
                        </a:lnSpc>
                        <a:spcAft>
                          <a:spcPts val="0"/>
                        </a:spcAft>
                      </a:pPr>
                      <a:r>
                        <a:rPr lang="en-IN" sz="1400" b="1" spc="-5" dirty="0">
                          <a:latin typeface="Arial" pitchFamily="34" charset="0"/>
                          <a:ea typeface="Calibri"/>
                          <a:cs typeface="Arial" pitchFamily="34" charset="0"/>
                        </a:rPr>
                        <a:t>C</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Y</a:t>
                      </a:r>
                      <a:r>
                        <a:rPr lang="en-IN" sz="1400" b="1" i="1" spc="-5" dirty="0">
                          <a:latin typeface="Arial" pitchFamily="34" charset="0"/>
                          <a:ea typeface="Calibri"/>
                          <a:cs typeface="Arial" pitchFamily="34" charset="0"/>
                        </a:rPr>
                        <a:t>m</a:t>
                      </a:r>
                      <a:r>
                        <a:rPr lang="en-IN" sz="1400" b="1" dirty="0">
                          <a:latin typeface="Arial" pitchFamily="34" charset="0"/>
                          <a:ea typeface="Calibri"/>
                          <a:cs typeface="Arial" pitchFamily="34" charset="0"/>
                        </a:rPr>
                        <a:t>1</a:t>
                      </a:r>
                      <a:endParaRPr lang="en-US" sz="1400" dirty="0">
                        <a:latin typeface="Arial" pitchFamily="34" charset="0"/>
                        <a:ea typeface="Calibri"/>
                        <a:cs typeface="Arial" pitchFamily="34" charset="0"/>
                      </a:endParaRPr>
                    </a:p>
                    <a:p>
                      <a:pPr marL="170180" algn="ctr">
                        <a:lnSpc>
                          <a:spcPct val="115000"/>
                        </a:lnSpc>
                        <a:spcAft>
                          <a:spcPts val="0"/>
                        </a:spcAft>
                      </a:pPr>
                      <a:r>
                        <a:rPr lang="en-IN" sz="1400" b="1" dirty="0">
                          <a:latin typeface="Arial" pitchFamily="34" charset="0"/>
                          <a:ea typeface="Calibri"/>
                          <a:cs typeface="Arial" pitchFamily="34" charset="0"/>
                        </a:rPr>
                        <a:t>2018-19</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50"/>
                        </a:lnSpc>
                        <a:spcAft>
                          <a:spcPts val="0"/>
                        </a:spcAft>
                      </a:pPr>
                      <a:endParaRPr lang="en-IN" sz="1400" dirty="0">
                        <a:latin typeface="Arial" pitchFamily="34" charset="0"/>
                        <a:ea typeface="Calibri"/>
                        <a:cs typeface="Arial" pitchFamily="34" charset="0"/>
                      </a:endParaRPr>
                    </a:p>
                    <a:p>
                      <a:pPr marL="84455" algn="ctr">
                        <a:lnSpc>
                          <a:spcPct val="115000"/>
                        </a:lnSpc>
                        <a:spcAft>
                          <a:spcPts val="0"/>
                        </a:spcAft>
                      </a:pPr>
                      <a:r>
                        <a:rPr lang="en-IN" sz="1400" b="1" spc="-5" dirty="0">
                          <a:latin typeface="Arial" pitchFamily="34" charset="0"/>
                          <a:ea typeface="Calibri"/>
                          <a:cs typeface="Arial" pitchFamily="34" charset="0"/>
                        </a:rPr>
                        <a:t>C</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Y</a:t>
                      </a:r>
                      <a:r>
                        <a:rPr lang="en-IN" sz="1400" b="1" i="1" spc="-5" dirty="0">
                          <a:latin typeface="Arial" pitchFamily="34" charset="0"/>
                          <a:ea typeface="Calibri"/>
                          <a:cs typeface="Arial" pitchFamily="34" charset="0"/>
                        </a:rPr>
                        <a:t>m</a:t>
                      </a:r>
                      <a:r>
                        <a:rPr lang="en-IN" sz="1400" b="1" dirty="0">
                          <a:latin typeface="Arial" pitchFamily="34" charset="0"/>
                          <a:ea typeface="Calibri"/>
                          <a:cs typeface="Arial" pitchFamily="34" charset="0"/>
                        </a:rPr>
                        <a:t>2</a:t>
                      </a:r>
                      <a:endParaRPr lang="en-US" sz="1400" dirty="0">
                        <a:latin typeface="Arial" pitchFamily="34" charset="0"/>
                        <a:ea typeface="Calibri"/>
                        <a:cs typeface="Arial" pitchFamily="34" charset="0"/>
                      </a:endParaRPr>
                    </a:p>
                    <a:p>
                      <a:pPr marL="84455" algn="ctr">
                        <a:lnSpc>
                          <a:spcPct val="115000"/>
                        </a:lnSpc>
                        <a:spcAft>
                          <a:spcPts val="0"/>
                        </a:spcAft>
                      </a:pPr>
                      <a:r>
                        <a:rPr lang="en-IN" sz="1400" b="1" dirty="0">
                          <a:latin typeface="Arial" pitchFamily="34" charset="0"/>
                          <a:ea typeface="Calibri"/>
                          <a:cs typeface="Arial" pitchFamily="34" charset="0"/>
                        </a:rPr>
                        <a:t>2017-18</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750"/>
                        </a:lnSpc>
                        <a:spcAft>
                          <a:spcPts val="0"/>
                        </a:spcAft>
                      </a:pPr>
                      <a:endParaRPr lang="en-US" sz="1400" dirty="0">
                        <a:latin typeface="Arial" pitchFamily="34" charset="0"/>
                        <a:ea typeface="Calibri"/>
                        <a:cs typeface="Arial" pitchFamily="34" charset="0"/>
                      </a:endParaRPr>
                    </a:p>
                    <a:p>
                      <a:pPr algn="ctr">
                        <a:lnSpc>
                          <a:spcPct val="115000"/>
                        </a:lnSpc>
                        <a:spcAft>
                          <a:spcPts val="0"/>
                        </a:spcAft>
                      </a:pPr>
                      <a:r>
                        <a:rPr lang="en-IN" sz="1400" b="1" dirty="0">
                          <a:latin typeface="Arial" pitchFamily="34" charset="0"/>
                          <a:ea typeface="Calibri"/>
                          <a:cs typeface="Arial" pitchFamily="34" charset="0"/>
                        </a:rPr>
                        <a:t>CAY</a:t>
                      </a:r>
                      <a:r>
                        <a:rPr lang="en-IN" sz="1400" b="1" i="1" dirty="0">
                          <a:latin typeface="Arial" pitchFamily="34" charset="0"/>
                          <a:ea typeface="Calibri"/>
                          <a:cs typeface="Arial" pitchFamily="34" charset="0"/>
                        </a:rPr>
                        <a:t>m</a:t>
                      </a:r>
                      <a:r>
                        <a:rPr lang="en-IN" sz="1400" b="1" dirty="0">
                          <a:latin typeface="Arial" pitchFamily="34" charset="0"/>
                          <a:ea typeface="Calibri"/>
                          <a:cs typeface="Arial" pitchFamily="34" charset="0"/>
                        </a:rPr>
                        <a:t>3</a:t>
                      </a:r>
                      <a:endParaRPr lang="en-US" sz="1400" dirty="0">
                        <a:latin typeface="Arial" pitchFamily="34" charset="0"/>
                        <a:ea typeface="Calibri"/>
                        <a:cs typeface="Arial" pitchFamily="34" charset="0"/>
                      </a:endParaRPr>
                    </a:p>
                    <a:p>
                      <a:pPr algn="ctr">
                        <a:lnSpc>
                          <a:spcPct val="115000"/>
                        </a:lnSpc>
                        <a:spcAft>
                          <a:spcPts val="0"/>
                        </a:spcAft>
                      </a:pPr>
                      <a:r>
                        <a:rPr lang="en-IN" sz="1400" b="1" dirty="0">
                          <a:latin typeface="Arial" pitchFamily="34" charset="0"/>
                          <a:ea typeface="Calibri"/>
                          <a:cs typeface="Arial" pitchFamily="34" charset="0"/>
                        </a:rPr>
                        <a:t>2016-17</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52">
                <a:tc rowSpan="3">
                  <a:txBody>
                    <a:bodyPr/>
                    <a:lstStyle/>
                    <a:p>
                      <a:pPr marL="18415" algn="l">
                        <a:lnSpc>
                          <a:spcPct val="115000"/>
                        </a:lnSpc>
                        <a:spcAft>
                          <a:spcPts val="0"/>
                        </a:spcAft>
                      </a:pPr>
                      <a:r>
                        <a:rPr lang="en-IN" sz="1400" b="0" spc="5" dirty="0" smtClean="0">
                          <a:latin typeface="Arial" pitchFamily="34" charset="0"/>
                          <a:ea typeface="Calibri"/>
                          <a:cs typeface="Arial" pitchFamily="34" charset="0"/>
                        </a:rPr>
                        <a:t>N</a:t>
                      </a:r>
                      <a:r>
                        <a:rPr lang="en-IN" sz="1400" b="0" dirty="0" smtClean="0">
                          <a:latin typeface="Arial" pitchFamily="34" charset="0"/>
                          <a:ea typeface="Calibri"/>
                          <a:cs typeface="Arial" pitchFamily="34" charset="0"/>
                        </a:rPr>
                        <a:t>a</a:t>
                      </a:r>
                      <a:r>
                        <a:rPr lang="en-IN" sz="1400" b="0" spc="-5" dirty="0" smtClean="0">
                          <a:latin typeface="Arial" pitchFamily="34" charset="0"/>
                          <a:ea typeface="Calibri"/>
                          <a:cs typeface="Arial" pitchFamily="34" charset="0"/>
                        </a:rPr>
                        <a:t>t</a:t>
                      </a:r>
                      <a:r>
                        <a:rPr lang="en-IN" sz="1400" b="0" spc="5" dirty="0" smtClean="0">
                          <a:latin typeface="Arial" pitchFamily="34" charset="0"/>
                          <a:ea typeface="Calibri"/>
                          <a:cs typeface="Arial" pitchFamily="34" charset="0"/>
                        </a:rPr>
                        <a:t>i</a:t>
                      </a:r>
                      <a:r>
                        <a:rPr lang="en-IN" sz="1400" b="0" spc="-5" dirty="0" smtClean="0">
                          <a:latin typeface="Arial" pitchFamily="34" charset="0"/>
                          <a:ea typeface="Calibri"/>
                          <a:cs typeface="Arial" pitchFamily="34" charset="0"/>
                        </a:rPr>
                        <a:t>on</a:t>
                      </a:r>
                      <a:r>
                        <a:rPr lang="en-IN" sz="1400" b="0" dirty="0" smtClean="0">
                          <a:latin typeface="Arial" pitchFamily="34" charset="0"/>
                          <a:ea typeface="Calibri"/>
                          <a:cs typeface="Arial" pitchFamily="34" charset="0"/>
                        </a:rPr>
                        <a:t>al</a:t>
                      </a:r>
                      <a:r>
                        <a:rPr lang="en-IN" sz="1400" b="0" spc="90" dirty="0" smtClean="0">
                          <a:latin typeface="Arial" pitchFamily="34" charset="0"/>
                          <a:ea typeface="Calibri"/>
                          <a:cs typeface="Arial" pitchFamily="34" charset="0"/>
                        </a:rPr>
                        <a:t> </a:t>
                      </a:r>
                      <a:r>
                        <a:rPr lang="en-IN" sz="1400" b="0" dirty="0">
                          <a:latin typeface="Arial" pitchFamily="34" charset="0"/>
                          <a:ea typeface="Calibri"/>
                          <a:cs typeface="Arial" pitchFamily="34" charset="0"/>
                        </a:rPr>
                        <a:t>Le</a:t>
                      </a:r>
                      <a:r>
                        <a:rPr lang="en-IN" sz="1400" b="0" spc="5" dirty="0">
                          <a:latin typeface="Arial" pitchFamily="34" charset="0"/>
                          <a:ea typeface="Calibri"/>
                          <a:cs typeface="Arial" pitchFamily="34" charset="0"/>
                        </a:rPr>
                        <a:t>v</a:t>
                      </a:r>
                      <a:r>
                        <a:rPr lang="en-IN" sz="1400" b="0" dirty="0">
                          <a:latin typeface="Arial" pitchFamily="34" charset="0"/>
                          <a:ea typeface="Calibri"/>
                          <a:cs typeface="Arial" pitchFamily="34" charset="0"/>
                        </a:rPr>
                        <a:t>el</a:t>
                      </a:r>
                      <a:r>
                        <a:rPr lang="en-IN" sz="1400" b="0" spc="80" dirty="0">
                          <a:latin typeface="Arial" pitchFamily="34" charset="0"/>
                          <a:ea typeface="Calibri"/>
                          <a:cs typeface="Arial" pitchFamily="34" charset="0"/>
                        </a:rPr>
                        <a:t> </a:t>
                      </a:r>
                      <a:r>
                        <a:rPr lang="en-IN" sz="1400" b="0" spc="-5" dirty="0">
                          <a:latin typeface="Arial" pitchFamily="34" charset="0"/>
                          <a:ea typeface="Calibri"/>
                          <a:cs typeface="Arial" pitchFamily="34" charset="0"/>
                        </a:rPr>
                        <a:t>En</a:t>
                      </a:r>
                      <a:r>
                        <a:rPr lang="en-IN" sz="1400" b="0" dirty="0">
                          <a:latin typeface="Arial" pitchFamily="34" charset="0"/>
                          <a:ea typeface="Calibri"/>
                          <a:cs typeface="Arial" pitchFamily="34" charset="0"/>
                        </a:rPr>
                        <a:t>t</a:t>
                      </a:r>
                      <a:r>
                        <a:rPr lang="en-IN" sz="1400" b="0" spc="-5" dirty="0">
                          <a:latin typeface="Arial" pitchFamily="34" charset="0"/>
                          <a:ea typeface="Calibri"/>
                          <a:cs typeface="Arial" pitchFamily="34" charset="0"/>
                        </a:rPr>
                        <a:t>r</a:t>
                      </a:r>
                      <a:r>
                        <a:rPr lang="en-IN" sz="1400" b="0" dirty="0">
                          <a:latin typeface="Arial" pitchFamily="34" charset="0"/>
                          <a:ea typeface="Calibri"/>
                          <a:cs typeface="Arial" pitchFamily="34" charset="0"/>
                        </a:rPr>
                        <a:t>a</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ce</a:t>
                      </a:r>
                      <a:endParaRPr lang="en-US" sz="1400" b="0" dirty="0">
                        <a:latin typeface="Arial" pitchFamily="34" charset="0"/>
                        <a:ea typeface="Calibri"/>
                        <a:cs typeface="Arial" pitchFamily="34" charset="0"/>
                      </a:endParaRPr>
                    </a:p>
                    <a:p>
                      <a:pPr algn="l">
                        <a:lnSpc>
                          <a:spcPts val="500"/>
                        </a:lnSpc>
                        <a:spcBef>
                          <a:spcPts val="50"/>
                        </a:spcBef>
                        <a:spcAft>
                          <a:spcPts val="0"/>
                        </a:spcAft>
                        <a:tabLst>
                          <a:tab pos="1604645" algn="l"/>
                        </a:tabLst>
                      </a:pPr>
                      <a:r>
                        <a:rPr lang="en-IN" sz="1400" b="0" dirty="0">
                          <a:latin typeface="Arial" pitchFamily="34" charset="0"/>
                          <a:ea typeface="Calibri"/>
                          <a:cs typeface="Arial" pitchFamily="34" charset="0"/>
                        </a:rPr>
                        <a:t>	</a:t>
                      </a:r>
                      <a:endParaRPr lang="en-US" sz="1400" b="0" dirty="0">
                        <a:latin typeface="Arial" pitchFamily="34" charset="0"/>
                        <a:ea typeface="Calibri"/>
                        <a:cs typeface="Arial" pitchFamily="34" charset="0"/>
                      </a:endParaRPr>
                    </a:p>
                    <a:p>
                      <a:pPr marL="18415" algn="l">
                        <a:lnSpc>
                          <a:spcPct val="115000"/>
                        </a:lnSpc>
                        <a:spcAft>
                          <a:spcPts val="0"/>
                        </a:spcAft>
                      </a:pPr>
                      <a:r>
                        <a:rPr lang="en-IN" sz="1400" b="0" spc="-5" dirty="0">
                          <a:latin typeface="Arial" pitchFamily="34" charset="0"/>
                          <a:ea typeface="Calibri"/>
                          <a:cs typeface="Arial" pitchFamily="34" charset="0"/>
                        </a:rPr>
                        <a:t>E</a:t>
                      </a:r>
                      <a:r>
                        <a:rPr lang="en-IN" sz="1400" b="0" dirty="0">
                          <a:latin typeface="Arial" pitchFamily="34" charset="0"/>
                          <a:ea typeface="Calibri"/>
                          <a:cs typeface="Arial" pitchFamily="34" charset="0"/>
                        </a:rPr>
                        <a:t>x</a:t>
                      </a:r>
                      <a:r>
                        <a:rPr lang="en-IN" sz="1400" b="0" spc="-5" dirty="0">
                          <a:latin typeface="Arial" pitchFamily="34" charset="0"/>
                          <a:ea typeface="Calibri"/>
                          <a:cs typeface="Arial" pitchFamily="34" charset="0"/>
                        </a:rPr>
                        <a:t>am</a:t>
                      </a:r>
                      <a:r>
                        <a:rPr lang="en-IN" sz="1400" b="0" spc="5" dirty="0">
                          <a:latin typeface="Arial" pitchFamily="34" charset="0"/>
                          <a:ea typeface="Calibri"/>
                          <a:cs typeface="Arial" pitchFamily="34" charset="0"/>
                        </a:rPr>
                        <a:t>i</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a</a:t>
                      </a:r>
                      <a:r>
                        <a:rPr lang="en-IN" sz="1400" b="0" spc="-5" dirty="0">
                          <a:latin typeface="Arial" pitchFamily="34" charset="0"/>
                          <a:ea typeface="Calibri"/>
                          <a:cs typeface="Arial" pitchFamily="34" charset="0"/>
                        </a:rPr>
                        <a:t>t</a:t>
                      </a:r>
                      <a:r>
                        <a:rPr lang="en-IN" sz="1400" b="0" spc="5" dirty="0">
                          <a:latin typeface="Arial" pitchFamily="34" charset="0"/>
                          <a:ea typeface="Calibri"/>
                          <a:cs typeface="Arial" pitchFamily="34" charset="0"/>
                        </a:rPr>
                        <a:t>io</a:t>
                      </a:r>
                      <a:r>
                        <a:rPr lang="en-IN" sz="1400" b="0" dirty="0">
                          <a:latin typeface="Arial" pitchFamily="34" charset="0"/>
                          <a:ea typeface="Calibri"/>
                          <a:cs typeface="Arial" pitchFamily="34" charset="0"/>
                        </a:rPr>
                        <a:t>n</a:t>
                      </a:r>
                      <a:r>
                        <a:rPr lang="en-IN" sz="1400" b="0" spc="80" dirty="0">
                          <a:latin typeface="Arial" pitchFamily="34" charset="0"/>
                          <a:ea typeface="Calibri"/>
                          <a:cs typeface="Arial" pitchFamily="34" charset="0"/>
                        </a:rPr>
                        <a:t> </a:t>
                      </a:r>
                      <a:endParaRPr lang="en-US" sz="1400" b="0" dirty="0">
                        <a:latin typeface="Arial" pitchFamily="34" charset="0"/>
                        <a:ea typeface="Calibri"/>
                        <a:cs typeface="Arial" pitchFamily="34" charset="0"/>
                      </a:endParaRPr>
                    </a:p>
                    <a:p>
                      <a:pPr marL="18415" algn="l">
                        <a:lnSpc>
                          <a:spcPct val="115000"/>
                        </a:lnSpc>
                        <a:spcAft>
                          <a:spcPts val="0"/>
                        </a:spcAft>
                      </a:pPr>
                      <a:r>
                        <a:rPr lang="en-IN" sz="1400" b="0" dirty="0">
                          <a:latin typeface="Arial" pitchFamily="34" charset="0"/>
                          <a:ea typeface="Calibri"/>
                          <a:cs typeface="Arial" pitchFamily="34" charset="0"/>
                        </a:rPr>
                        <a:t>(</a:t>
                      </a:r>
                      <a:r>
                        <a:rPr lang="en-IN" sz="1400" b="0" spc="5" dirty="0">
                          <a:latin typeface="Arial" pitchFamily="34" charset="0"/>
                          <a:ea typeface="Calibri"/>
                          <a:cs typeface="Arial" pitchFamily="34" charset="0"/>
                        </a:rPr>
                        <a:t>JEE</a:t>
                      </a:r>
                      <a:r>
                        <a:rPr lang="en-IN" sz="1400" b="0" dirty="0">
                          <a:latin typeface="Arial" pitchFamily="34" charset="0"/>
                          <a:ea typeface="Calibri"/>
                          <a:cs typeface="Arial" pitchFamily="34" charset="0"/>
                        </a:rPr>
                        <a:t>)</a:t>
                      </a:r>
                      <a:endParaRPr lang="en-US" sz="14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IN" sz="1400" b="0" spc="5" dirty="0" smtClean="0">
                          <a:latin typeface="Arial" pitchFamily="34" charset="0"/>
                          <a:ea typeface="Calibri"/>
                          <a:cs typeface="Arial" pitchFamily="34" charset="0"/>
                        </a:rPr>
                        <a:t>N</a:t>
                      </a:r>
                      <a:r>
                        <a:rPr lang="en-IN" sz="1400" b="0" spc="-5" dirty="0" smtClean="0">
                          <a:latin typeface="Arial" pitchFamily="34" charset="0"/>
                          <a:ea typeface="Calibri"/>
                          <a:cs typeface="Arial" pitchFamily="34" charset="0"/>
                        </a:rPr>
                        <a:t>o</a:t>
                      </a:r>
                      <a:r>
                        <a:rPr lang="en-IN" sz="1400" b="0" dirty="0">
                          <a:latin typeface="Arial" pitchFamily="34" charset="0"/>
                          <a:ea typeface="Calibri"/>
                          <a:cs typeface="Arial" pitchFamily="34" charset="0"/>
                        </a:rPr>
                        <a:t>.</a:t>
                      </a:r>
                      <a:r>
                        <a:rPr lang="en-IN" sz="1400" b="0" spc="85" dirty="0">
                          <a:latin typeface="Arial" pitchFamily="34" charset="0"/>
                          <a:ea typeface="Calibri"/>
                          <a:cs typeface="Arial" pitchFamily="34" charset="0"/>
                        </a:rPr>
                        <a:t> </a:t>
                      </a:r>
                      <a:r>
                        <a:rPr lang="en-IN" sz="1400" b="0" spc="-5" dirty="0">
                          <a:latin typeface="Arial" pitchFamily="34" charset="0"/>
                          <a:ea typeface="Calibri"/>
                          <a:cs typeface="Arial" pitchFamily="34" charset="0"/>
                        </a:rPr>
                        <a:t>o</a:t>
                      </a:r>
                      <a:r>
                        <a:rPr lang="en-IN" sz="1400" b="0" dirty="0">
                          <a:latin typeface="Arial" pitchFamily="34" charset="0"/>
                          <a:ea typeface="Calibri"/>
                          <a:cs typeface="Arial" pitchFamily="34" charset="0"/>
                        </a:rPr>
                        <a:t>f</a:t>
                      </a:r>
                      <a:r>
                        <a:rPr lang="en-IN" sz="1400" b="0" spc="90" dirty="0">
                          <a:latin typeface="Arial" pitchFamily="34" charset="0"/>
                          <a:ea typeface="Calibri"/>
                          <a:cs typeface="Arial" pitchFamily="34" charset="0"/>
                        </a:rPr>
                        <a:t> </a:t>
                      </a:r>
                      <a:r>
                        <a:rPr lang="en-IN" sz="1400" b="0" spc="-5" dirty="0">
                          <a:latin typeface="Arial" pitchFamily="34" charset="0"/>
                          <a:ea typeface="Calibri"/>
                          <a:cs typeface="Arial" pitchFamily="34" charset="0"/>
                        </a:rPr>
                        <a:t>S</a:t>
                      </a:r>
                      <a:r>
                        <a:rPr lang="en-IN" sz="1400" b="0" dirty="0">
                          <a:latin typeface="Arial" pitchFamily="34" charset="0"/>
                          <a:ea typeface="Calibri"/>
                          <a:cs typeface="Arial" pitchFamily="34" charset="0"/>
                        </a:rPr>
                        <a:t>t</a:t>
                      </a:r>
                      <a:r>
                        <a:rPr lang="en-IN" sz="1400" b="0" spc="-5" dirty="0">
                          <a:latin typeface="Arial" pitchFamily="34" charset="0"/>
                          <a:ea typeface="Calibri"/>
                          <a:cs typeface="Arial" pitchFamily="34" charset="0"/>
                        </a:rPr>
                        <a:t>ud</a:t>
                      </a:r>
                      <a:r>
                        <a:rPr lang="en-IN" sz="1400" b="0" dirty="0">
                          <a:latin typeface="Arial" pitchFamily="34" charset="0"/>
                          <a:ea typeface="Calibri"/>
                          <a:cs typeface="Arial" pitchFamily="34" charset="0"/>
                        </a:rPr>
                        <a:t>en</a:t>
                      </a:r>
                      <a:r>
                        <a:rPr lang="en-IN" sz="1400" b="0" spc="-5" dirty="0">
                          <a:latin typeface="Arial" pitchFamily="34" charset="0"/>
                          <a:ea typeface="Calibri"/>
                          <a:cs typeface="Arial" pitchFamily="34" charset="0"/>
                        </a:rPr>
                        <a:t>t</a:t>
                      </a:r>
                      <a:r>
                        <a:rPr lang="en-IN" sz="1400" b="0" dirty="0">
                          <a:latin typeface="Arial" pitchFamily="34" charset="0"/>
                          <a:ea typeface="Calibri"/>
                          <a:cs typeface="Arial" pitchFamily="34" charset="0"/>
                        </a:rPr>
                        <a:t>s</a:t>
                      </a:r>
                      <a:r>
                        <a:rPr lang="en-IN" sz="1400" b="0" spc="90" dirty="0">
                          <a:latin typeface="Arial" pitchFamily="34" charset="0"/>
                          <a:ea typeface="Calibri"/>
                          <a:cs typeface="Arial" pitchFamily="34" charset="0"/>
                        </a:rPr>
                        <a:t> </a:t>
                      </a:r>
                      <a:r>
                        <a:rPr lang="en-IN" sz="1400" b="0" dirty="0">
                          <a:latin typeface="Arial" pitchFamily="34" charset="0"/>
                          <a:ea typeface="Calibri"/>
                          <a:cs typeface="Arial" pitchFamily="34" charset="0"/>
                        </a:rPr>
                        <a:t>a</a:t>
                      </a:r>
                      <a:r>
                        <a:rPr lang="en-IN" sz="1400" b="0" spc="-5" dirty="0">
                          <a:latin typeface="Arial" pitchFamily="34" charset="0"/>
                          <a:ea typeface="Calibri"/>
                          <a:cs typeface="Arial" pitchFamily="34" charset="0"/>
                        </a:rPr>
                        <a:t>dm</a:t>
                      </a:r>
                      <a:r>
                        <a:rPr lang="en-IN" sz="1400" b="0" spc="5" dirty="0">
                          <a:latin typeface="Arial" pitchFamily="34" charset="0"/>
                          <a:ea typeface="Calibri"/>
                          <a:cs typeface="Arial" pitchFamily="34" charset="0"/>
                        </a:rPr>
                        <a:t>i</a:t>
                      </a:r>
                      <a:r>
                        <a:rPr lang="en-IN" sz="1400" b="0" dirty="0">
                          <a:latin typeface="Arial" pitchFamily="34" charset="0"/>
                          <a:ea typeface="Calibri"/>
                          <a:cs typeface="Arial" pitchFamily="34" charset="0"/>
                        </a:rPr>
                        <a:t>t</a:t>
                      </a:r>
                      <a:r>
                        <a:rPr lang="en-IN" sz="1400" b="0" spc="-5" dirty="0">
                          <a:latin typeface="Arial" pitchFamily="34" charset="0"/>
                          <a:ea typeface="Calibri"/>
                          <a:cs typeface="Arial" pitchFamily="34" charset="0"/>
                        </a:rPr>
                        <a:t>t</a:t>
                      </a:r>
                      <a:r>
                        <a:rPr lang="en-IN" sz="1400" b="0" spc="15" dirty="0">
                          <a:latin typeface="Arial" pitchFamily="34" charset="0"/>
                          <a:ea typeface="Calibri"/>
                          <a:cs typeface="Arial" pitchFamily="34" charset="0"/>
                        </a:rPr>
                        <a:t>e</a:t>
                      </a:r>
                      <a:r>
                        <a:rPr lang="en-IN" sz="1400" b="0" dirty="0">
                          <a:latin typeface="Arial" pitchFamily="34" charset="0"/>
                          <a:ea typeface="Calibri"/>
                          <a:cs typeface="Arial" pitchFamily="34" charset="0"/>
                        </a:rPr>
                        <a:t>d</a:t>
                      </a:r>
                      <a:endParaRPr lang="en-US" sz="14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en-US"/>
                    </a:p>
                  </a:txBody>
                  <a:tcPr/>
                </a:tc>
                <a:tc>
                  <a:txBody>
                    <a:bodyPr/>
                    <a:lstStyle/>
                    <a:p>
                      <a:pPr>
                        <a:lnSpc>
                          <a:spcPts val="700"/>
                        </a:lnSpc>
                        <a:spcBef>
                          <a:spcPts val="45"/>
                        </a:spcBef>
                        <a:spcAft>
                          <a:spcPts val="0"/>
                        </a:spcAft>
                      </a:pPr>
                      <a:endParaRPr lang="en-IN" sz="1400" b="0" dirty="0">
                        <a:latin typeface="Arial" pitchFamily="34" charset="0"/>
                        <a:ea typeface="Calibri"/>
                        <a:cs typeface="Arial" pitchFamily="34" charset="0"/>
                      </a:endParaRPr>
                    </a:p>
                    <a:p>
                      <a:pPr marL="17780">
                        <a:lnSpc>
                          <a:spcPct val="115000"/>
                        </a:lnSpc>
                        <a:spcAft>
                          <a:spcPts val="0"/>
                        </a:spcAft>
                      </a:pPr>
                      <a:r>
                        <a:rPr lang="en-IN" sz="1400" b="0" dirty="0">
                          <a:latin typeface="Arial" pitchFamily="34" charset="0"/>
                          <a:ea typeface="Calibri"/>
                          <a:cs typeface="Arial" pitchFamily="34" charset="0"/>
                        </a:rPr>
                        <a:t>O</a:t>
                      </a:r>
                      <a:r>
                        <a:rPr lang="en-IN" sz="1400" b="0" spc="-5" dirty="0">
                          <a:latin typeface="Arial" pitchFamily="34" charset="0"/>
                          <a:ea typeface="Calibri"/>
                          <a:cs typeface="Arial" pitchFamily="34" charset="0"/>
                        </a:rPr>
                        <a:t>p</a:t>
                      </a:r>
                      <a:r>
                        <a:rPr lang="en-IN" sz="1400" b="0" dirty="0">
                          <a:latin typeface="Arial" pitchFamily="34" charset="0"/>
                          <a:ea typeface="Calibri"/>
                          <a:cs typeface="Arial" pitchFamily="34" charset="0"/>
                        </a:rPr>
                        <a:t>eni</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g</a:t>
                      </a:r>
                      <a:r>
                        <a:rPr lang="en-IN" sz="1400" b="0" spc="80" dirty="0">
                          <a:latin typeface="Arial" pitchFamily="34" charset="0"/>
                          <a:ea typeface="Calibri"/>
                          <a:cs typeface="Arial" pitchFamily="34" charset="0"/>
                        </a:rPr>
                        <a:t> </a:t>
                      </a:r>
                      <a:r>
                        <a:rPr lang="en-IN" sz="1400" b="0" spc="-5" dirty="0">
                          <a:latin typeface="Arial" pitchFamily="34" charset="0"/>
                          <a:ea typeface="Calibri"/>
                          <a:cs typeface="Arial" pitchFamily="34" charset="0"/>
                        </a:rPr>
                        <a:t>S</a:t>
                      </a:r>
                      <a:r>
                        <a:rPr lang="en-IN" sz="1400" b="0" spc="10" dirty="0">
                          <a:latin typeface="Arial" pitchFamily="34" charset="0"/>
                          <a:ea typeface="Calibri"/>
                          <a:cs typeface="Arial" pitchFamily="34" charset="0"/>
                        </a:rPr>
                        <a:t>c</a:t>
                      </a:r>
                      <a:r>
                        <a:rPr lang="en-IN" sz="1400" b="0" spc="-5" dirty="0">
                          <a:latin typeface="Arial" pitchFamily="34" charset="0"/>
                          <a:ea typeface="Calibri"/>
                          <a:cs typeface="Arial" pitchFamily="34" charset="0"/>
                        </a:rPr>
                        <a:t>or</a:t>
                      </a:r>
                      <a:r>
                        <a:rPr lang="en-IN" sz="1400" b="0" dirty="0">
                          <a:latin typeface="Arial" pitchFamily="34" charset="0"/>
                          <a:ea typeface="Calibri"/>
                          <a:cs typeface="Arial" pitchFamily="34" charset="0"/>
                        </a:rPr>
                        <a:t>e</a:t>
                      </a:r>
                      <a:r>
                        <a:rPr lang="en-IN" sz="1400" b="0" spc="5" dirty="0">
                          <a:latin typeface="Arial" pitchFamily="34" charset="0"/>
                          <a:ea typeface="Calibri"/>
                          <a:cs typeface="Arial" pitchFamily="34" charset="0"/>
                        </a:rPr>
                        <a:t>/R</a:t>
                      </a:r>
                      <a:r>
                        <a:rPr lang="en-IN" sz="1400" b="0" dirty="0">
                          <a:latin typeface="Arial" pitchFamily="34" charset="0"/>
                          <a:ea typeface="Calibri"/>
                          <a:cs typeface="Arial" pitchFamily="34" charset="0"/>
                        </a:rPr>
                        <a:t>a</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k</a:t>
                      </a:r>
                      <a:endParaRPr lang="en-US" sz="14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68">
                <a:tc vMerge="1">
                  <a:txBody>
                    <a:bodyPr/>
                    <a:lstStyle/>
                    <a:p>
                      <a:endParaRPr lang="en-US"/>
                    </a:p>
                  </a:txBody>
                  <a:tcPr/>
                </a:tc>
                <a:tc>
                  <a:txBody>
                    <a:bodyPr/>
                    <a:lstStyle/>
                    <a:p>
                      <a:pPr>
                        <a:lnSpc>
                          <a:spcPts val="800"/>
                        </a:lnSpc>
                        <a:spcBef>
                          <a:spcPts val="30"/>
                        </a:spcBef>
                        <a:spcAft>
                          <a:spcPts val="0"/>
                        </a:spcAft>
                      </a:pPr>
                      <a:endParaRPr lang="en-IN" sz="1400" b="0" dirty="0">
                        <a:latin typeface="Arial" pitchFamily="34" charset="0"/>
                        <a:ea typeface="Calibri"/>
                        <a:cs typeface="Arial" pitchFamily="34" charset="0"/>
                      </a:endParaRPr>
                    </a:p>
                    <a:p>
                      <a:pPr marL="17780">
                        <a:lnSpc>
                          <a:spcPct val="115000"/>
                        </a:lnSpc>
                        <a:spcAft>
                          <a:spcPts val="0"/>
                        </a:spcAft>
                      </a:pPr>
                      <a:r>
                        <a:rPr lang="en-IN" sz="1400" b="0" spc="-5" dirty="0">
                          <a:latin typeface="Arial" pitchFamily="34" charset="0"/>
                          <a:ea typeface="Calibri"/>
                          <a:cs typeface="Arial" pitchFamily="34" charset="0"/>
                        </a:rPr>
                        <a:t>C</a:t>
                      </a:r>
                      <a:r>
                        <a:rPr lang="en-IN" sz="1400" b="0" spc="5" dirty="0">
                          <a:latin typeface="Arial" pitchFamily="34" charset="0"/>
                          <a:ea typeface="Calibri"/>
                          <a:cs typeface="Arial" pitchFamily="34" charset="0"/>
                        </a:rPr>
                        <a:t>l</a:t>
                      </a:r>
                      <a:r>
                        <a:rPr lang="en-IN" sz="1400" b="0" spc="-5" dirty="0">
                          <a:latin typeface="Arial" pitchFamily="34" charset="0"/>
                          <a:ea typeface="Calibri"/>
                          <a:cs typeface="Arial" pitchFamily="34" charset="0"/>
                        </a:rPr>
                        <a:t>o</a:t>
                      </a:r>
                      <a:r>
                        <a:rPr lang="en-IN" sz="1400" b="0" spc="5" dirty="0">
                          <a:latin typeface="Arial" pitchFamily="34" charset="0"/>
                          <a:ea typeface="Calibri"/>
                          <a:cs typeface="Arial" pitchFamily="34" charset="0"/>
                        </a:rPr>
                        <a:t>si</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g</a:t>
                      </a:r>
                      <a:r>
                        <a:rPr lang="en-IN" sz="1400" b="0" spc="80" dirty="0">
                          <a:latin typeface="Arial" pitchFamily="34" charset="0"/>
                          <a:ea typeface="Calibri"/>
                          <a:cs typeface="Arial" pitchFamily="34" charset="0"/>
                        </a:rPr>
                        <a:t> </a:t>
                      </a:r>
                      <a:r>
                        <a:rPr lang="en-IN" sz="1400" b="0" spc="-5" dirty="0">
                          <a:latin typeface="Arial" pitchFamily="34" charset="0"/>
                          <a:ea typeface="Calibri"/>
                          <a:cs typeface="Arial" pitchFamily="34" charset="0"/>
                        </a:rPr>
                        <a:t>S</a:t>
                      </a:r>
                      <a:r>
                        <a:rPr lang="en-IN" sz="1400" b="0" dirty="0">
                          <a:latin typeface="Arial" pitchFamily="34" charset="0"/>
                          <a:ea typeface="Calibri"/>
                          <a:cs typeface="Arial" pitchFamily="34" charset="0"/>
                        </a:rPr>
                        <a:t>c</a:t>
                      </a:r>
                      <a:r>
                        <a:rPr lang="en-IN" sz="1400" b="0" spc="-5" dirty="0">
                          <a:latin typeface="Arial" pitchFamily="34" charset="0"/>
                          <a:ea typeface="Calibri"/>
                          <a:cs typeface="Arial" pitchFamily="34" charset="0"/>
                        </a:rPr>
                        <a:t>or</a:t>
                      </a:r>
                      <a:r>
                        <a:rPr lang="en-IN" sz="1400" b="0" dirty="0">
                          <a:latin typeface="Arial" pitchFamily="34" charset="0"/>
                          <a:ea typeface="Calibri"/>
                          <a:cs typeface="Arial" pitchFamily="34" charset="0"/>
                        </a:rPr>
                        <a:t>e</a:t>
                      </a:r>
                      <a:r>
                        <a:rPr lang="en-IN" sz="1400" b="0" spc="5" dirty="0">
                          <a:latin typeface="Arial" pitchFamily="34" charset="0"/>
                          <a:ea typeface="Calibri"/>
                          <a:cs typeface="Arial" pitchFamily="34" charset="0"/>
                        </a:rPr>
                        <a:t>/R</a:t>
                      </a:r>
                      <a:r>
                        <a:rPr lang="en-IN" sz="1400" b="0" dirty="0">
                          <a:latin typeface="Arial" pitchFamily="34" charset="0"/>
                          <a:ea typeface="Calibri"/>
                          <a:cs typeface="Arial" pitchFamily="34" charset="0"/>
                        </a:rPr>
                        <a:t>a</a:t>
                      </a:r>
                      <a:r>
                        <a:rPr lang="en-IN" sz="1400" b="0" spc="-5" dirty="0">
                          <a:latin typeface="Arial" pitchFamily="34" charset="0"/>
                          <a:ea typeface="Calibri"/>
                          <a:cs typeface="Arial" pitchFamily="34" charset="0"/>
                        </a:rPr>
                        <a:t>n</a:t>
                      </a:r>
                      <a:r>
                        <a:rPr lang="en-IN" sz="1400" b="0" dirty="0">
                          <a:latin typeface="Arial" pitchFamily="34" charset="0"/>
                          <a:ea typeface="Calibri"/>
                          <a:cs typeface="Arial" pitchFamily="34" charset="0"/>
                        </a:rPr>
                        <a:t>k</a:t>
                      </a:r>
                      <a:endParaRPr lang="en-US" sz="1400" b="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rowSpan="3">
                  <a:txBody>
                    <a:bodyPr/>
                    <a:lstStyle/>
                    <a:p>
                      <a:pPr>
                        <a:lnSpc>
                          <a:spcPts val="850"/>
                        </a:lnSpc>
                        <a:spcBef>
                          <a:spcPts val="15"/>
                        </a:spcBef>
                        <a:spcAft>
                          <a:spcPts val="0"/>
                        </a:spcAft>
                      </a:pPr>
                      <a:endParaRPr lang="en-IN" sz="1400">
                        <a:latin typeface="Arial" pitchFamily="34" charset="0"/>
                        <a:ea typeface="Calibri"/>
                        <a:cs typeface="Arial" pitchFamily="34" charset="0"/>
                      </a:endParaRPr>
                    </a:p>
                    <a:p>
                      <a:pPr marL="18415">
                        <a:lnSpc>
                          <a:spcPct val="115000"/>
                        </a:lnSpc>
                        <a:spcAft>
                          <a:spcPts val="0"/>
                        </a:spcAft>
                      </a:pPr>
                      <a:r>
                        <a:rPr lang="en-IN" sz="1400" b="1" spc="-5">
                          <a:latin typeface="Arial" pitchFamily="34" charset="0"/>
                          <a:ea typeface="Calibri"/>
                          <a:cs typeface="Arial" pitchFamily="34" charset="0"/>
                        </a:rPr>
                        <a:t>S</a:t>
                      </a:r>
                      <a:r>
                        <a:rPr lang="en-IN" sz="1400" b="1">
                          <a:latin typeface="Arial" pitchFamily="34" charset="0"/>
                          <a:ea typeface="Calibri"/>
                          <a:cs typeface="Arial" pitchFamily="34" charset="0"/>
                        </a:rPr>
                        <a:t>t</a:t>
                      </a:r>
                      <a:r>
                        <a:rPr lang="en-IN" sz="1400" b="1" spc="-5">
                          <a:latin typeface="Arial" pitchFamily="34" charset="0"/>
                          <a:ea typeface="Calibri"/>
                          <a:cs typeface="Arial" pitchFamily="34" charset="0"/>
                        </a:rPr>
                        <a:t>a</a:t>
                      </a:r>
                      <a:r>
                        <a:rPr lang="en-IN" sz="1400" b="1">
                          <a:latin typeface="Arial" pitchFamily="34" charset="0"/>
                          <a:ea typeface="Calibri"/>
                          <a:cs typeface="Arial" pitchFamily="34" charset="0"/>
                        </a:rPr>
                        <a:t>te</a:t>
                      </a:r>
                      <a:r>
                        <a:rPr lang="en-IN" sz="1400" b="1" spc="5">
                          <a:latin typeface="Arial" pitchFamily="34" charset="0"/>
                          <a:ea typeface="Calibri"/>
                          <a:cs typeface="Arial" pitchFamily="34" charset="0"/>
                        </a:rPr>
                        <a:t>/</a:t>
                      </a:r>
                      <a:r>
                        <a:rPr lang="en-IN" sz="1400" b="1">
                          <a:latin typeface="Arial" pitchFamily="34" charset="0"/>
                          <a:ea typeface="Calibri"/>
                          <a:cs typeface="Arial" pitchFamily="34" charset="0"/>
                        </a:rPr>
                        <a:t>U</a:t>
                      </a:r>
                      <a:r>
                        <a:rPr lang="en-IN" sz="1400" b="1" spc="-5">
                          <a:latin typeface="Arial" pitchFamily="34" charset="0"/>
                          <a:ea typeface="Calibri"/>
                          <a:cs typeface="Arial" pitchFamily="34" charset="0"/>
                        </a:rPr>
                        <a:t>n</a:t>
                      </a:r>
                      <a:r>
                        <a:rPr lang="en-IN" sz="1400" b="1" spc="5">
                          <a:latin typeface="Arial" pitchFamily="34" charset="0"/>
                          <a:ea typeface="Calibri"/>
                          <a:cs typeface="Arial" pitchFamily="34" charset="0"/>
                        </a:rPr>
                        <a:t>i</a:t>
                      </a:r>
                      <a:r>
                        <a:rPr lang="en-IN" sz="1400" b="1">
                          <a:latin typeface="Arial" pitchFamily="34" charset="0"/>
                          <a:ea typeface="Calibri"/>
                          <a:cs typeface="Arial" pitchFamily="34" charset="0"/>
                        </a:rPr>
                        <a:t>ver</a:t>
                      </a:r>
                      <a:r>
                        <a:rPr lang="en-IN" sz="1400" b="1" spc="5">
                          <a:latin typeface="Arial" pitchFamily="34" charset="0"/>
                          <a:ea typeface="Calibri"/>
                          <a:cs typeface="Arial" pitchFamily="34" charset="0"/>
                        </a:rPr>
                        <a:t>si</a:t>
                      </a:r>
                      <a:r>
                        <a:rPr lang="en-IN" sz="1400" b="1">
                          <a:latin typeface="Arial" pitchFamily="34" charset="0"/>
                          <a:ea typeface="Calibri"/>
                          <a:cs typeface="Arial" pitchFamily="34" charset="0"/>
                        </a:rPr>
                        <a:t>ty</a:t>
                      </a:r>
                      <a:r>
                        <a:rPr lang="en-IN" sz="1400" b="1" spc="5">
                          <a:latin typeface="Arial" pitchFamily="34" charset="0"/>
                          <a:ea typeface="Calibri"/>
                          <a:cs typeface="Arial" pitchFamily="34" charset="0"/>
                        </a:rPr>
                        <a:t>/</a:t>
                      </a:r>
                      <a:r>
                        <a:rPr lang="en-IN" sz="1400" b="1">
                          <a:latin typeface="Arial" pitchFamily="34" charset="0"/>
                          <a:ea typeface="Calibri"/>
                          <a:cs typeface="Arial" pitchFamily="34" charset="0"/>
                        </a:rPr>
                        <a:t>L</a:t>
                      </a:r>
                      <a:r>
                        <a:rPr lang="en-IN" sz="1400" b="1" spc="-10">
                          <a:latin typeface="Arial" pitchFamily="34" charset="0"/>
                          <a:ea typeface="Calibri"/>
                          <a:cs typeface="Arial" pitchFamily="34" charset="0"/>
                        </a:rPr>
                        <a:t>e</a:t>
                      </a:r>
                      <a:r>
                        <a:rPr lang="en-IN" sz="1400" b="1">
                          <a:latin typeface="Arial" pitchFamily="34" charset="0"/>
                          <a:ea typeface="Calibri"/>
                          <a:cs typeface="Arial" pitchFamily="34" charset="0"/>
                        </a:rPr>
                        <a:t>vel</a:t>
                      </a:r>
                      <a:r>
                        <a:rPr lang="en-IN" sz="1400" b="1" spc="70">
                          <a:latin typeface="Arial" pitchFamily="34" charset="0"/>
                          <a:ea typeface="Calibri"/>
                          <a:cs typeface="Arial" pitchFamily="34" charset="0"/>
                        </a:rPr>
                        <a:t> </a:t>
                      </a:r>
                      <a:r>
                        <a:rPr lang="en-IN" sz="1400" b="1" spc="-5">
                          <a:latin typeface="Arial" pitchFamily="34" charset="0"/>
                          <a:ea typeface="Calibri"/>
                          <a:cs typeface="Arial" pitchFamily="34" charset="0"/>
                        </a:rPr>
                        <a:t>En</a:t>
                      </a:r>
                      <a:r>
                        <a:rPr lang="en-IN" sz="1400" b="1">
                          <a:latin typeface="Arial" pitchFamily="34" charset="0"/>
                          <a:ea typeface="Calibri"/>
                          <a:cs typeface="Arial" pitchFamily="34" charset="0"/>
                        </a:rPr>
                        <a:t>t</a:t>
                      </a:r>
                      <a:r>
                        <a:rPr lang="en-IN" sz="1400" b="1" spc="-5">
                          <a:latin typeface="Arial" pitchFamily="34" charset="0"/>
                          <a:ea typeface="Calibri"/>
                          <a:cs typeface="Arial" pitchFamily="34" charset="0"/>
                        </a:rPr>
                        <a:t>r</a:t>
                      </a:r>
                      <a:r>
                        <a:rPr lang="en-IN" sz="1400" b="1" spc="10">
                          <a:latin typeface="Arial" pitchFamily="34" charset="0"/>
                          <a:ea typeface="Calibri"/>
                          <a:cs typeface="Arial" pitchFamily="34" charset="0"/>
                        </a:rPr>
                        <a:t>a</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ce</a:t>
                      </a:r>
                      <a:endParaRPr lang="en-US" sz="1400">
                        <a:latin typeface="Arial" pitchFamily="34" charset="0"/>
                        <a:ea typeface="Calibri"/>
                        <a:cs typeface="Arial" pitchFamily="34" charset="0"/>
                      </a:endParaRPr>
                    </a:p>
                    <a:p>
                      <a:pPr marL="18415">
                        <a:lnSpc>
                          <a:spcPct val="115000"/>
                        </a:lnSpc>
                        <a:spcAft>
                          <a:spcPts val="0"/>
                        </a:spcAft>
                      </a:pPr>
                      <a:r>
                        <a:rPr lang="en-IN" sz="1400" b="1" spc="-5">
                          <a:latin typeface="Arial" pitchFamily="34" charset="0"/>
                          <a:ea typeface="Calibri"/>
                          <a:cs typeface="Arial" pitchFamily="34" charset="0"/>
                        </a:rPr>
                        <a:t>E</a:t>
                      </a:r>
                      <a:r>
                        <a:rPr lang="en-IN" sz="1400" b="1">
                          <a:latin typeface="Arial" pitchFamily="34" charset="0"/>
                          <a:ea typeface="Calibri"/>
                          <a:cs typeface="Arial" pitchFamily="34" charset="0"/>
                        </a:rPr>
                        <a:t>x</a:t>
                      </a:r>
                      <a:r>
                        <a:rPr lang="en-IN" sz="1400" b="1" spc="-5">
                          <a:latin typeface="Arial" pitchFamily="34" charset="0"/>
                          <a:ea typeface="Calibri"/>
                          <a:cs typeface="Arial" pitchFamily="34" charset="0"/>
                        </a:rPr>
                        <a:t>am</a:t>
                      </a:r>
                      <a:r>
                        <a:rPr lang="en-IN" sz="1400" b="1" spc="5">
                          <a:latin typeface="Arial" pitchFamily="34" charset="0"/>
                          <a:ea typeface="Calibri"/>
                          <a:cs typeface="Arial" pitchFamily="34" charset="0"/>
                        </a:rPr>
                        <a:t>i</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a</a:t>
                      </a:r>
                      <a:r>
                        <a:rPr lang="en-IN" sz="1400" b="1" spc="-5">
                          <a:latin typeface="Arial" pitchFamily="34" charset="0"/>
                          <a:ea typeface="Calibri"/>
                          <a:cs typeface="Arial" pitchFamily="34" charset="0"/>
                        </a:rPr>
                        <a:t>t</a:t>
                      </a:r>
                      <a:r>
                        <a:rPr lang="en-IN" sz="1400" b="1" spc="5">
                          <a:latin typeface="Arial" pitchFamily="34" charset="0"/>
                          <a:ea typeface="Calibri"/>
                          <a:cs typeface="Arial" pitchFamily="34" charset="0"/>
                        </a:rPr>
                        <a:t>io</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/Ot</a:t>
                      </a:r>
                      <a:r>
                        <a:rPr lang="en-IN" sz="1400" b="1" spc="-5">
                          <a:latin typeface="Arial" pitchFamily="34" charset="0"/>
                          <a:ea typeface="Calibri"/>
                          <a:cs typeface="Arial" pitchFamily="34" charset="0"/>
                        </a:rPr>
                        <a:t>h</a:t>
                      </a:r>
                      <a:r>
                        <a:rPr lang="en-IN" sz="1400" b="1">
                          <a:latin typeface="Arial" pitchFamily="34" charset="0"/>
                          <a:ea typeface="Calibri"/>
                          <a:cs typeface="Arial" pitchFamily="34" charset="0"/>
                        </a:rPr>
                        <a:t>ers</a:t>
                      </a:r>
                      <a:endParaRPr lang="en-US" sz="1400">
                        <a:latin typeface="Arial" pitchFamily="34" charset="0"/>
                        <a:ea typeface="Calibri"/>
                        <a:cs typeface="Arial" pitchFamily="34" charset="0"/>
                      </a:endParaRPr>
                    </a:p>
                    <a:p>
                      <a:pPr marL="18415">
                        <a:lnSpc>
                          <a:spcPct val="115000"/>
                        </a:lnSpc>
                        <a:spcAft>
                          <a:spcPts val="0"/>
                        </a:spcAft>
                      </a:pPr>
                      <a:r>
                        <a:rPr lang="en-IN" sz="1400" b="1">
                          <a:latin typeface="Arial" pitchFamily="34" charset="0"/>
                          <a:ea typeface="Calibri"/>
                          <a:cs typeface="Arial" pitchFamily="34" charset="0"/>
                        </a:rPr>
                        <a:t>(</a:t>
                      </a:r>
                      <a:r>
                        <a:rPr lang="en-IN" sz="1400" b="1" spc="5">
                          <a:latin typeface="Arial" pitchFamily="34" charset="0"/>
                          <a:ea typeface="Calibri"/>
                          <a:cs typeface="Arial" pitchFamily="34" charset="0"/>
                        </a:rPr>
                        <a:t>UPSEE</a:t>
                      </a:r>
                      <a:r>
                        <a:rPr lang="en-IN" sz="1400" b="1">
                          <a:latin typeface="Arial" pitchFamily="34" charset="0"/>
                          <a:ea typeface="Calibri"/>
                          <a:cs typeface="Arial" pitchFamily="34" charset="0"/>
                        </a:rPr>
                        <a:t>)</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45"/>
                        </a:spcBef>
                        <a:spcAft>
                          <a:spcPts val="0"/>
                        </a:spcAft>
                      </a:pPr>
                      <a:endParaRPr lang="en-IN" sz="1400" dirty="0">
                        <a:latin typeface="Arial" pitchFamily="34" charset="0"/>
                        <a:ea typeface="Calibri"/>
                        <a:cs typeface="Arial" pitchFamily="34" charset="0"/>
                      </a:endParaRPr>
                    </a:p>
                    <a:p>
                      <a:pPr marL="17780">
                        <a:lnSpc>
                          <a:spcPct val="115000"/>
                        </a:lnSpc>
                        <a:spcAft>
                          <a:spcPts val="0"/>
                        </a:spcAft>
                      </a:pPr>
                      <a:r>
                        <a:rPr lang="en-IN" sz="1400" b="1" spc="5" dirty="0">
                          <a:latin typeface="Arial" pitchFamily="34" charset="0"/>
                          <a:ea typeface="Calibri"/>
                          <a:cs typeface="Arial" pitchFamily="34" charset="0"/>
                        </a:rPr>
                        <a:t>N</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a:t>
                      </a:r>
                      <a:r>
                        <a:rPr lang="en-IN" sz="1400" b="1" spc="85" dirty="0">
                          <a:latin typeface="Arial" pitchFamily="34" charset="0"/>
                          <a:ea typeface="Calibri"/>
                          <a:cs typeface="Arial" pitchFamily="34" charset="0"/>
                        </a:rPr>
                        <a:t> </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f</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S</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ud</a:t>
                      </a:r>
                      <a:r>
                        <a:rPr lang="en-IN" sz="1400" b="1" dirty="0">
                          <a:latin typeface="Arial" pitchFamily="34" charset="0"/>
                          <a:ea typeface="Calibri"/>
                          <a:cs typeface="Arial" pitchFamily="34" charset="0"/>
                        </a:rPr>
                        <a:t>en</a:t>
                      </a:r>
                      <a:r>
                        <a:rPr lang="en-IN" sz="1400" b="1" spc="-5" dirty="0">
                          <a:latin typeface="Arial" pitchFamily="34" charset="0"/>
                          <a:ea typeface="Calibri"/>
                          <a:cs typeface="Arial" pitchFamily="34" charset="0"/>
                        </a:rPr>
                        <a:t>t</a:t>
                      </a:r>
                      <a:r>
                        <a:rPr lang="en-IN" sz="1400" b="1" dirty="0">
                          <a:latin typeface="Arial" pitchFamily="34" charset="0"/>
                          <a:ea typeface="Calibri"/>
                          <a:cs typeface="Arial" pitchFamily="34" charset="0"/>
                        </a:rPr>
                        <a:t>s</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dm</a:t>
                      </a:r>
                      <a:r>
                        <a:rPr lang="en-IN" sz="1400" b="1" spc="5" dirty="0">
                          <a:latin typeface="Arial" pitchFamily="34" charset="0"/>
                          <a:ea typeface="Calibri"/>
                          <a:cs typeface="Arial" pitchFamily="34" charset="0"/>
                        </a:rPr>
                        <a:t>i</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t</a:t>
                      </a:r>
                      <a:r>
                        <a:rPr lang="en-IN" sz="1400" b="1" spc="15" dirty="0">
                          <a:latin typeface="Arial" pitchFamily="34" charset="0"/>
                          <a:ea typeface="Calibri"/>
                          <a:cs typeface="Arial" pitchFamily="34" charset="0"/>
                        </a:rPr>
                        <a:t>e</a:t>
                      </a:r>
                      <a:r>
                        <a:rPr lang="en-IN" sz="1400" b="1" dirty="0">
                          <a:latin typeface="Arial" pitchFamily="34" charset="0"/>
                          <a:ea typeface="Calibri"/>
                          <a:cs typeface="Arial" pitchFamily="34" charset="0"/>
                        </a:rPr>
                        <a:t>d</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08</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10</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18</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18</a:t>
                      </a:r>
                      <a:endParaRPr lang="en-US" sz="14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77">
                <a:tc vMerge="1">
                  <a:txBody>
                    <a:bodyPr/>
                    <a:lstStyle/>
                    <a:p>
                      <a:endParaRPr lang="en-US"/>
                    </a:p>
                  </a:txBody>
                  <a:tcPr/>
                </a:tc>
                <a:tc>
                  <a:txBody>
                    <a:bodyPr/>
                    <a:lstStyle/>
                    <a:p>
                      <a:pPr>
                        <a:lnSpc>
                          <a:spcPts val="700"/>
                        </a:lnSpc>
                        <a:spcBef>
                          <a:spcPts val="45"/>
                        </a:spcBef>
                        <a:spcAft>
                          <a:spcPts val="0"/>
                        </a:spcAft>
                      </a:pPr>
                      <a:endParaRPr lang="en-IN" sz="1400" dirty="0">
                        <a:latin typeface="Arial" pitchFamily="34" charset="0"/>
                        <a:ea typeface="Calibri"/>
                        <a:cs typeface="Arial" pitchFamily="34" charset="0"/>
                      </a:endParaRPr>
                    </a:p>
                    <a:p>
                      <a:pPr marL="17780">
                        <a:lnSpc>
                          <a:spcPct val="115000"/>
                        </a:lnSpc>
                        <a:spcAft>
                          <a:spcPts val="0"/>
                        </a:spcAft>
                      </a:pPr>
                      <a:r>
                        <a:rPr lang="en-IN" sz="1400" b="1" dirty="0">
                          <a:latin typeface="Arial" pitchFamily="34" charset="0"/>
                          <a:ea typeface="Calibri"/>
                          <a:cs typeface="Arial" pitchFamily="34" charset="0"/>
                        </a:rPr>
                        <a:t>O</a:t>
                      </a:r>
                      <a:r>
                        <a:rPr lang="en-IN" sz="1400" b="1" spc="-5" dirty="0">
                          <a:latin typeface="Arial" pitchFamily="34" charset="0"/>
                          <a:ea typeface="Calibri"/>
                          <a:cs typeface="Arial" pitchFamily="34" charset="0"/>
                        </a:rPr>
                        <a:t>p</a:t>
                      </a:r>
                      <a:r>
                        <a:rPr lang="en-IN" sz="1400" b="1" dirty="0">
                          <a:latin typeface="Arial" pitchFamily="34" charset="0"/>
                          <a:ea typeface="Calibri"/>
                          <a:cs typeface="Arial" pitchFamily="34" charset="0"/>
                        </a:rPr>
                        <a:t>eni</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g</a:t>
                      </a:r>
                      <a:r>
                        <a:rPr lang="en-IN" sz="1400" b="1" spc="80" dirty="0">
                          <a:latin typeface="Arial" pitchFamily="34" charset="0"/>
                          <a:ea typeface="Calibri"/>
                          <a:cs typeface="Arial" pitchFamily="34" charset="0"/>
                        </a:rPr>
                        <a:t> </a:t>
                      </a:r>
                      <a:r>
                        <a:rPr lang="en-IN" sz="1400" b="1" spc="-5" dirty="0">
                          <a:latin typeface="Arial" pitchFamily="34" charset="0"/>
                          <a:ea typeface="Calibri"/>
                          <a:cs typeface="Arial" pitchFamily="34" charset="0"/>
                        </a:rPr>
                        <a:t>S</a:t>
                      </a:r>
                      <a:r>
                        <a:rPr lang="en-IN" sz="1400" b="1" spc="10" dirty="0">
                          <a:latin typeface="Arial" pitchFamily="34" charset="0"/>
                          <a:ea typeface="Calibri"/>
                          <a:cs typeface="Arial" pitchFamily="34" charset="0"/>
                        </a:rPr>
                        <a:t>c</a:t>
                      </a:r>
                      <a:r>
                        <a:rPr lang="en-IN" sz="1400" b="1" spc="-5" dirty="0">
                          <a:latin typeface="Arial" pitchFamily="34" charset="0"/>
                          <a:ea typeface="Calibri"/>
                          <a:cs typeface="Arial" pitchFamily="34" charset="0"/>
                        </a:rPr>
                        <a:t>or</a:t>
                      </a:r>
                      <a:r>
                        <a:rPr lang="en-IN" sz="1400" b="1" dirty="0">
                          <a:latin typeface="Arial" pitchFamily="34" charset="0"/>
                          <a:ea typeface="Calibri"/>
                          <a:cs typeface="Arial" pitchFamily="34" charset="0"/>
                        </a:rPr>
                        <a:t>e</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k</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11423</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12701</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11349</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8288</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243">
                <a:tc vMerge="1">
                  <a:txBody>
                    <a:bodyPr/>
                    <a:lstStyle/>
                    <a:p>
                      <a:endParaRPr lang="en-US"/>
                    </a:p>
                  </a:txBody>
                  <a:tcPr/>
                </a:tc>
                <a:tc>
                  <a:txBody>
                    <a:bodyPr/>
                    <a:lstStyle/>
                    <a:p>
                      <a:pPr>
                        <a:lnSpc>
                          <a:spcPts val="700"/>
                        </a:lnSpc>
                        <a:spcBef>
                          <a:spcPts val="35"/>
                        </a:spcBef>
                        <a:spcAft>
                          <a:spcPts val="0"/>
                        </a:spcAft>
                      </a:pPr>
                      <a:endParaRPr lang="en-IN" sz="1400" dirty="0">
                        <a:latin typeface="Arial" pitchFamily="34" charset="0"/>
                        <a:ea typeface="Calibri"/>
                        <a:cs typeface="Arial" pitchFamily="34" charset="0"/>
                      </a:endParaRPr>
                    </a:p>
                    <a:p>
                      <a:pPr marL="17780">
                        <a:lnSpc>
                          <a:spcPct val="115000"/>
                        </a:lnSpc>
                        <a:spcAft>
                          <a:spcPts val="0"/>
                        </a:spcAft>
                      </a:pPr>
                      <a:r>
                        <a:rPr lang="en-IN" sz="1400" b="1" spc="-5" dirty="0">
                          <a:latin typeface="Arial" pitchFamily="34" charset="0"/>
                          <a:ea typeface="Calibri"/>
                          <a:cs typeface="Arial" pitchFamily="34" charset="0"/>
                        </a:rPr>
                        <a:t>C</a:t>
                      </a:r>
                      <a:r>
                        <a:rPr lang="en-IN" sz="1400" b="1" spc="5" dirty="0">
                          <a:latin typeface="Arial" pitchFamily="34" charset="0"/>
                          <a:ea typeface="Calibri"/>
                          <a:cs typeface="Arial" pitchFamily="34" charset="0"/>
                        </a:rPr>
                        <a:t>l</a:t>
                      </a:r>
                      <a:r>
                        <a:rPr lang="en-IN" sz="1400" b="1" spc="-5" dirty="0">
                          <a:latin typeface="Arial" pitchFamily="34" charset="0"/>
                          <a:ea typeface="Calibri"/>
                          <a:cs typeface="Arial" pitchFamily="34" charset="0"/>
                        </a:rPr>
                        <a:t>o</a:t>
                      </a:r>
                      <a:r>
                        <a:rPr lang="en-IN" sz="1400" b="1" spc="5" dirty="0">
                          <a:latin typeface="Arial" pitchFamily="34" charset="0"/>
                          <a:ea typeface="Calibri"/>
                          <a:cs typeface="Arial" pitchFamily="34" charset="0"/>
                        </a:rPr>
                        <a:t>si</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g</a:t>
                      </a:r>
                      <a:r>
                        <a:rPr lang="en-IN" sz="1400" b="1" spc="80" dirty="0">
                          <a:latin typeface="Arial" pitchFamily="34" charset="0"/>
                          <a:ea typeface="Calibri"/>
                          <a:cs typeface="Arial" pitchFamily="34" charset="0"/>
                        </a:rPr>
                        <a:t> </a:t>
                      </a:r>
                      <a:r>
                        <a:rPr lang="en-IN" sz="1400" b="1" spc="-5" dirty="0">
                          <a:latin typeface="Arial" pitchFamily="34" charset="0"/>
                          <a:ea typeface="Calibri"/>
                          <a:cs typeface="Arial" pitchFamily="34" charset="0"/>
                        </a:rPr>
                        <a:t>S</a:t>
                      </a:r>
                      <a:r>
                        <a:rPr lang="en-IN" sz="1400" b="1" dirty="0">
                          <a:latin typeface="Arial" pitchFamily="34" charset="0"/>
                          <a:ea typeface="Calibri"/>
                          <a:cs typeface="Arial" pitchFamily="34" charset="0"/>
                        </a:rPr>
                        <a:t>c</a:t>
                      </a:r>
                      <a:r>
                        <a:rPr lang="en-IN" sz="1400" b="1" spc="-5" dirty="0">
                          <a:latin typeface="Arial" pitchFamily="34" charset="0"/>
                          <a:ea typeface="Calibri"/>
                          <a:cs typeface="Arial" pitchFamily="34" charset="0"/>
                        </a:rPr>
                        <a:t>or</a:t>
                      </a:r>
                      <a:r>
                        <a:rPr lang="en-IN" sz="1400" b="1" dirty="0">
                          <a:latin typeface="Arial" pitchFamily="34" charset="0"/>
                          <a:ea typeface="Calibri"/>
                          <a:cs typeface="Arial" pitchFamily="34" charset="0"/>
                        </a:rPr>
                        <a:t>e</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k</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77980</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82070</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100383</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93577</a:t>
                      </a:r>
                      <a:endParaRPr lang="en-US" sz="14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559">
                <a:tc rowSpan="3">
                  <a:txBody>
                    <a:bodyPr/>
                    <a:lstStyle/>
                    <a:p>
                      <a:pPr>
                        <a:lnSpc>
                          <a:spcPts val="950"/>
                        </a:lnSpc>
                        <a:spcBef>
                          <a:spcPts val="30"/>
                        </a:spcBef>
                        <a:spcAft>
                          <a:spcPts val="0"/>
                        </a:spcAft>
                      </a:pPr>
                      <a:endParaRPr lang="en-IN" sz="1400" dirty="0">
                        <a:latin typeface="Arial" pitchFamily="34" charset="0"/>
                        <a:ea typeface="Calibri"/>
                        <a:cs typeface="Arial" pitchFamily="34" charset="0"/>
                      </a:endParaRPr>
                    </a:p>
                    <a:p>
                      <a:pPr marL="18415" marR="83820">
                        <a:lnSpc>
                          <a:spcPct val="149000"/>
                        </a:lnSpc>
                        <a:spcAft>
                          <a:spcPts val="0"/>
                        </a:spcAft>
                      </a:pP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m</a:t>
                      </a:r>
                      <a:r>
                        <a:rPr lang="en-IN" sz="1400" b="1" dirty="0">
                          <a:latin typeface="Arial" pitchFamily="34" charset="0"/>
                          <a:ea typeface="Calibri"/>
                          <a:cs typeface="Arial" pitchFamily="34" charset="0"/>
                        </a:rPr>
                        <a:t>e</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f</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h</a:t>
                      </a:r>
                      <a:r>
                        <a:rPr lang="en-IN" sz="1400" b="1" dirty="0">
                          <a:latin typeface="Arial" pitchFamily="34" charset="0"/>
                          <a:ea typeface="Calibri"/>
                          <a:cs typeface="Arial" pitchFamily="34" charset="0"/>
                        </a:rPr>
                        <a:t>e</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En</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ce </a:t>
                      </a:r>
                      <a:r>
                        <a:rPr lang="en-IN" sz="1400" b="1" spc="-5" dirty="0">
                          <a:latin typeface="Arial" pitchFamily="34" charset="0"/>
                          <a:ea typeface="Calibri"/>
                          <a:cs typeface="Arial" pitchFamily="34" charset="0"/>
                        </a:rPr>
                        <a:t>E</a:t>
                      </a:r>
                      <a:r>
                        <a:rPr lang="en-IN" sz="1400" b="1" dirty="0">
                          <a:latin typeface="Arial" pitchFamily="34" charset="0"/>
                          <a:ea typeface="Calibri"/>
                          <a:cs typeface="Arial" pitchFamily="34" charset="0"/>
                        </a:rPr>
                        <a:t>x</a:t>
                      </a:r>
                      <a:r>
                        <a:rPr lang="en-IN" sz="1400" b="1" spc="-5" dirty="0">
                          <a:latin typeface="Arial" pitchFamily="34" charset="0"/>
                          <a:ea typeface="Calibri"/>
                          <a:cs typeface="Arial" pitchFamily="34" charset="0"/>
                        </a:rPr>
                        <a:t>am</a:t>
                      </a:r>
                      <a:r>
                        <a:rPr lang="en-IN" sz="1400" b="1" spc="5" dirty="0">
                          <a:latin typeface="Arial" pitchFamily="34" charset="0"/>
                          <a:ea typeface="Calibri"/>
                          <a:cs typeface="Arial" pitchFamily="34" charset="0"/>
                        </a:rPr>
                        <a:t>i</a:t>
                      </a:r>
                      <a:r>
                        <a:rPr lang="en-IN" sz="1400" b="1" spc="-5" dirty="0">
                          <a:latin typeface="Arial" pitchFamily="34" charset="0"/>
                          <a:ea typeface="Calibri"/>
                          <a:cs typeface="Arial" pitchFamily="34" charset="0"/>
                        </a:rPr>
                        <a:t>n</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t</a:t>
                      </a:r>
                      <a:r>
                        <a:rPr lang="en-IN" sz="1400" b="1" spc="5" dirty="0">
                          <a:latin typeface="Arial" pitchFamily="34" charset="0"/>
                          <a:ea typeface="Calibri"/>
                          <a:cs typeface="Arial" pitchFamily="34" charset="0"/>
                        </a:rPr>
                        <a:t>io</a:t>
                      </a:r>
                      <a:r>
                        <a:rPr lang="en-IN" sz="1400" b="1" dirty="0">
                          <a:latin typeface="Arial" pitchFamily="34" charset="0"/>
                          <a:ea typeface="Calibri"/>
                          <a:cs typeface="Arial" pitchFamily="34" charset="0"/>
                        </a:rPr>
                        <a:t>n</a:t>
                      </a:r>
                      <a:r>
                        <a:rPr lang="en-IN" sz="1400" b="1" spc="80" dirty="0">
                          <a:latin typeface="Arial" pitchFamily="34" charset="0"/>
                          <a:ea typeface="Calibri"/>
                          <a:cs typeface="Arial" pitchFamily="34" charset="0"/>
                        </a:rPr>
                        <a:t> </a:t>
                      </a:r>
                      <a:r>
                        <a:rPr lang="en-IN" sz="1400" b="1" spc="5" dirty="0">
                          <a:latin typeface="Arial" pitchFamily="34" charset="0"/>
                          <a:ea typeface="Calibri"/>
                          <a:cs typeface="Arial" pitchFamily="34" charset="0"/>
                        </a:rPr>
                        <a:t>f</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r</a:t>
                      </a:r>
                      <a:r>
                        <a:rPr lang="en-IN" sz="1400" b="1" spc="85" dirty="0">
                          <a:latin typeface="Arial" pitchFamily="34" charset="0"/>
                          <a:ea typeface="Calibri"/>
                          <a:cs typeface="Arial" pitchFamily="34" charset="0"/>
                        </a:rPr>
                        <a:t> </a:t>
                      </a:r>
                      <a:r>
                        <a:rPr lang="en-IN" sz="1400" b="1" dirty="0">
                          <a:latin typeface="Arial" pitchFamily="34" charset="0"/>
                          <a:ea typeface="Calibri"/>
                          <a:cs typeface="Arial" pitchFamily="34" charset="0"/>
                        </a:rPr>
                        <a:t>La</a:t>
                      </a:r>
                      <a:r>
                        <a:rPr lang="en-IN" sz="1400" b="1" spc="-5" dirty="0">
                          <a:latin typeface="Arial" pitchFamily="34" charset="0"/>
                          <a:ea typeface="Calibri"/>
                          <a:cs typeface="Arial" pitchFamily="34" charset="0"/>
                        </a:rPr>
                        <a:t>t</a:t>
                      </a:r>
                      <a:r>
                        <a:rPr lang="en-IN" sz="1400" b="1" dirty="0">
                          <a:latin typeface="Arial" pitchFamily="34" charset="0"/>
                          <a:ea typeface="Calibri"/>
                          <a:cs typeface="Arial" pitchFamily="34" charset="0"/>
                        </a:rPr>
                        <a:t>eral</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En</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y</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r </a:t>
                      </a:r>
                      <a:r>
                        <a:rPr lang="en-IN" sz="1400" b="1" spc="5" dirty="0">
                          <a:latin typeface="Arial" pitchFamily="34" charset="0"/>
                          <a:ea typeface="Calibri"/>
                          <a:cs typeface="Arial" pitchFamily="34" charset="0"/>
                        </a:rPr>
                        <a:t>l</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t</a:t>
                      </a:r>
                      <a:r>
                        <a:rPr lang="en-IN" sz="1400" b="1" dirty="0">
                          <a:latin typeface="Arial" pitchFamily="34" charset="0"/>
                          <a:ea typeface="Calibri"/>
                          <a:cs typeface="Arial" pitchFamily="34" charset="0"/>
                        </a:rPr>
                        <a:t>eral</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en</a:t>
                      </a:r>
                      <a:r>
                        <a:rPr lang="en-IN" sz="1400" b="1" spc="-5" dirty="0">
                          <a:latin typeface="Arial" pitchFamily="34" charset="0"/>
                          <a:ea typeface="Calibri"/>
                          <a:cs typeface="Arial" pitchFamily="34" charset="0"/>
                        </a:rPr>
                        <a:t>tr</a:t>
                      </a:r>
                      <a:r>
                        <a:rPr lang="en-IN" sz="1400" b="1" dirty="0">
                          <a:latin typeface="Arial" pitchFamily="34" charset="0"/>
                          <a:ea typeface="Calibri"/>
                          <a:cs typeface="Arial" pitchFamily="34" charset="0"/>
                        </a:rPr>
                        <a:t>y</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d</a:t>
                      </a:r>
                      <a:r>
                        <a:rPr lang="en-IN" sz="1400" b="1" dirty="0">
                          <a:latin typeface="Arial" pitchFamily="34" charset="0"/>
                          <a:ea typeface="Calibri"/>
                          <a:cs typeface="Arial" pitchFamily="34" charset="0"/>
                        </a:rPr>
                        <a:t>etai</a:t>
                      </a:r>
                      <a:r>
                        <a:rPr lang="en-IN" sz="1400" b="1" spc="5" dirty="0">
                          <a:latin typeface="Arial" pitchFamily="34" charset="0"/>
                          <a:ea typeface="Calibri"/>
                          <a:cs typeface="Arial" pitchFamily="34" charset="0"/>
                        </a:rPr>
                        <a:t>l</a:t>
                      </a:r>
                      <a:r>
                        <a:rPr lang="en-IN" sz="1400" b="1" dirty="0">
                          <a:latin typeface="Arial" pitchFamily="34" charset="0"/>
                          <a:ea typeface="Calibri"/>
                          <a:cs typeface="Arial" pitchFamily="34" charset="0"/>
                        </a:rPr>
                        <a:t>s</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45"/>
                        </a:spcBef>
                        <a:spcAft>
                          <a:spcPts val="0"/>
                        </a:spcAft>
                      </a:pPr>
                      <a:endParaRPr lang="en-IN" sz="1400">
                        <a:latin typeface="Arial" pitchFamily="34" charset="0"/>
                        <a:ea typeface="Calibri"/>
                        <a:cs typeface="Arial" pitchFamily="34" charset="0"/>
                      </a:endParaRPr>
                    </a:p>
                    <a:p>
                      <a:pPr marL="17780">
                        <a:lnSpc>
                          <a:spcPct val="115000"/>
                        </a:lnSpc>
                        <a:spcAft>
                          <a:spcPts val="0"/>
                        </a:spcAft>
                      </a:pPr>
                      <a:r>
                        <a:rPr lang="en-IN" sz="1400" b="1" spc="5">
                          <a:latin typeface="Arial" pitchFamily="34" charset="0"/>
                          <a:ea typeface="Calibri"/>
                          <a:cs typeface="Arial" pitchFamily="34" charset="0"/>
                        </a:rPr>
                        <a:t>N</a:t>
                      </a:r>
                      <a:r>
                        <a:rPr lang="en-IN" sz="1400" b="1" spc="-5">
                          <a:latin typeface="Arial" pitchFamily="34" charset="0"/>
                          <a:ea typeface="Calibri"/>
                          <a:cs typeface="Arial" pitchFamily="34" charset="0"/>
                        </a:rPr>
                        <a:t>o</a:t>
                      </a:r>
                      <a:r>
                        <a:rPr lang="en-IN" sz="1400" b="1">
                          <a:latin typeface="Arial" pitchFamily="34" charset="0"/>
                          <a:ea typeface="Calibri"/>
                          <a:cs typeface="Arial" pitchFamily="34" charset="0"/>
                        </a:rPr>
                        <a:t>.</a:t>
                      </a:r>
                      <a:r>
                        <a:rPr lang="en-IN" sz="1400" b="1" spc="85">
                          <a:latin typeface="Arial" pitchFamily="34" charset="0"/>
                          <a:ea typeface="Calibri"/>
                          <a:cs typeface="Arial" pitchFamily="34" charset="0"/>
                        </a:rPr>
                        <a:t> </a:t>
                      </a:r>
                      <a:r>
                        <a:rPr lang="en-IN" sz="1400" b="1" spc="-5">
                          <a:latin typeface="Arial" pitchFamily="34" charset="0"/>
                          <a:ea typeface="Calibri"/>
                          <a:cs typeface="Arial" pitchFamily="34" charset="0"/>
                        </a:rPr>
                        <a:t>o</a:t>
                      </a:r>
                      <a:r>
                        <a:rPr lang="en-IN" sz="1400" b="1">
                          <a:latin typeface="Arial" pitchFamily="34" charset="0"/>
                          <a:ea typeface="Calibri"/>
                          <a:cs typeface="Arial" pitchFamily="34" charset="0"/>
                        </a:rPr>
                        <a:t>f</a:t>
                      </a:r>
                      <a:r>
                        <a:rPr lang="en-IN" sz="1400" b="1" spc="90">
                          <a:latin typeface="Arial" pitchFamily="34" charset="0"/>
                          <a:ea typeface="Calibri"/>
                          <a:cs typeface="Arial" pitchFamily="34" charset="0"/>
                        </a:rPr>
                        <a:t> </a:t>
                      </a:r>
                      <a:r>
                        <a:rPr lang="en-IN" sz="1400" b="1" spc="-5">
                          <a:latin typeface="Arial" pitchFamily="34" charset="0"/>
                          <a:ea typeface="Calibri"/>
                          <a:cs typeface="Arial" pitchFamily="34" charset="0"/>
                        </a:rPr>
                        <a:t>S</a:t>
                      </a:r>
                      <a:r>
                        <a:rPr lang="en-IN" sz="1400" b="1">
                          <a:latin typeface="Arial" pitchFamily="34" charset="0"/>
                          <a:ea typeface="Calibri"/>
                          <a:cs typeface="Arial" pitchFamily="34" charset="0"/>
                        </a:rPr>
                        <a:t>t</a:t>
                      </a:r>
                      <a:r>
                        <a:rPr lang="en-IN" sz="1400" b="1" spc="-5">
                          <a:latin typeface="Arial" pitchFamily="34" charset="0"/>
                          <a:ea typeface="Calibri"/>
                          <a:cs typeface="Arial" pitchFamily="34" charset="0"/>
                        </a:rPr>
                        <a:t>ud</a:t>
                      </a:r>
                      <a:r>
                        <a:rPr lang="en-IN" sz="1400" b="1">
                          <a:latin typeface="Arial" pitchFamily="34" charset="0"/>
                          <a:ea typeface="Calibri"/>
                          <a:cs typeface="Arial" pitchFamily="34" charset="0"/>
                        </a:rPr>
                        <a:t>en</a:t>
                      </a:r>
                      <a:r>
                        <a:rPr lang="en-IN" sz="1400" b="1" spc="-5">
                          <a:latin typeface="Arial" pitchFamily="34" charset="0"/>
                          <a:ea typeface="Calibri"/>
                          <a:cs typeface="Arial" pitchFamily="34" charset="0"/>
                        </a:rPr>
                        <a:t>t</a:t>
                      </a:r>
                      <a:r>
                        <a:rPr lang="en-IN" sz="1400" b="1">
                          <a:latin typeface="Arial" pitchFamily="34" charset="0"/>
                          <a:ea typeface="Calibri"/>
                          <a:cs typeface="Arial" pitchFamily="34" charset="0"/>
                        </a:rPr>
                        <a:t>s</a:t>
                      </a:r>
                      <a:r>
                        <a:rPr lang="en-IN" sz="1400" b="1" spc="90">
                          <a:latin typeface="Arial" pitchFamily="34" charset="0"/>
                          <a:ea typeface="Calibri"/>
                          <a:cs typeface="Arial" pitchFamily="34" charset="0"/>
                        </a:rPr>
                        <a:t> </a:t>
                      </a:r>
                      <a:r>
                        <a:rPr lang="en-IN" sz="1400" b="1">
                          <a:latin typeface="Arial" pitchFamily="34" charset="0"/>
                          <a:ea typeface="Calibri"/>
                          <a:cs typeface="Arial" pitchFamily="34" charset="0"/>
                        </a:rPr>
                        <a:t>a</a:t>
                      </a:r>
                      <a:r>
                        <a:rPr lang="en-IN" sz="1400" b="1" spc="-5">
                          <a:latin typeface="Arial" pitchFamily="34" charset="0"/>
                          <a:ea typeface="Calibri"/>
                          <a:cs typeface="Arial" pitchFamily="34" charset="0"/>
                        </a:rPr>
                        <a:t>dm</a:t>
                      </a:r>
                      <a:r>
                        <a:rPr lang="en-IN" sz="1400" b="1" spc="5">
                          <a:latin typeface="Arial" pitchFamily="34" charset="0"/>
                          <a:ea typeface="Calibri"/>
                          <a:cs typeface="Arial" pitchFamily="34" charset="0"/>
                        </a:rPr>
                        <a:t>i</a:t>
                      </a:r>
                      <a:r>
                        <a:rPr lang="en-IN" sz="1400" b="1">
                          <a:latin typeface="Arial" pitchFamily="34" charset="0"/>
                          <a:ea typeface="Calibri"/>
                          <a:cs typeface="Arial" pitchFamily="34" charset="0"/>
                        </a:rPr>
                        <a:t>t</a:t>
                      </a:r>
                      <a:r>
                        <a:rPr lang="en-IN" sz="1400" b="1" spc="-5">
                          <a:latin typeface="Arial" pitchFamily="34" charset="0"/>
                          <a:ea typeface="Calibri"/>
                          <a:cs typeface="Arial" pitchFamily="34" charset="0"/>
                        </a:rPr>
                        <a:t>t</a:t>
                      </a:r>
                      <a:r>
                        <a:rPr lang="en-IN" sz="1400" b="1" spc="15">
                          <a:latin typeface="Arial" pitchFamily="34" charset="0"/>
                          <a:ea typeface="Calibri"/>
                          <a:cs typeface="Arial" pitchFamily="34" charset="0"/>
                        </a:rPr>
                        <a:t>e</a:t>
                      </a:r>
                      <a:r>
                        <a:rPr lang="en-IN" sz="1400" b="1">
                          <a:latin typeface="Arial" pitchFamily="34" charset="0"/>
                          <a:ea typeface="Calibri"/>
                          <a:cs typeface="Arial" pitchFamily="34" charset="0"/>
                        </a:rPr>
                        <a:t>d</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01</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04</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01</a:t>
                      </a:r>
                      <a:endParaRPr lang="en-US" sz="14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77">
                <a:tc vMerge="1">
                  <a:txBody>
                    <a:bodyPr/>
                    <a:lstStyle/>
                    <a:p>
                      <a:endParaRPr lang="en-US"/>
                    </a:p>
                  </a:txBody>
                  <a:tcPr/>
                </a:tc>
                <a:tc>
                  <a:txBody>
                    <a:bodyPr/>
                    <a:lstStyle/>
                    <a:p>
                      <a:pPr>
                        <a:lnSpc>
                          <a:spcPts val="800"/>
                        </a:lnSpc>
                        <a:spcBef>
                          <a:spcPts val="30"/>
                        </a:spcBef>
                        <a:spcAft>
                          <a:spcPts val="0"/>
                        </a:spcAft>
                      </a:pPr>
                      <a:endParaRPr lang="en-IN" sz="1400">
                        <a:latin typeface="Arial" pitchFamily="34" charset="0"/>
                        <a:ea typeface="Calibri"/>
                        <a:cs typeface="Arial" pitchFamily="34" charset="0"/>
                      </a:endParaRPr>
                    </a:p>
                    <a:p>
                      <a:pPr marL="17780">
                        <a:lnSpc>
                          <a:spcPct val="115000"/>
                        </a:lnSpc>
                        <a:spcAft>
                          <a:spcPts val="0"/>
                        </a:spcAft>
                      </a:pPr>
                      <a:r>
                        <a:rPr lang="en-IN" sz="1400" b="1">
                          <a:latin typeface="Arial" pitchFamily="34" charset="0"/>
                          <a:ea typeface="Calibri"/>
                          <a:cs typeface="Arial" pitchFamily="34" charset="0"/>
                        </a:rPr>
                        <a:t>O</a:t>
                      </a:r>
                      <a:r>
                        <a:rPr lang="en-IN" sz="1400" b="1" spc="-5">
                          <a:latin typeface="Arial" pitchFamily="34" charset="0"/>
                          <a:ea typeface="Calibri"/>
                          <a:cs typeface="Arial" pitchFamily="34" charset="0"/>
                        </a:rPr>
                        <a:t>p</a:t>
                      </a:r>
                      <a:r>
                        <a:rPr lang="en-IN" sz="1400" b="1">
                          <a:latin typeface="Arial" pitchFamily="34" charset="0"/>
                          <a:ea typeface="Calibri"/>
                          <a:cs typeface="Arial" pitchFamily="34" charset="0"/>
                        </a:rPr>
                        <a:t>eni</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g</a:t>
                      </a:r>
                      <a:r>
                        <a:rPr lang="en-IN" sz="1400" b="1" spc="80">
                          <a:latin typeface="Arial" pitchFamily="34" charset="0"/>
                          <a:ea typeface="Calibri"/>
                          <a:cs typeface="Arial" pitchFamily="34" charset="0"/>
                        </a:rPr>
                        <a:t> </a:t>
                      </a:r>
                      <a:r>
                        <a:rPr lang="en-IN" sz="1400" b="1" spc="-5">
                          <a:latin typeface="Arial" pitchFamily="34" charset="0"/>
                          <a:ea typeface="Calibri"/>
                          <a:cs typeface="Arial" pitchFamily="34" charset="0"/>
                        </a:rPr>
                        <a:t>S</a:t>
                      </a:r>
                      <a:r>
                        <a:rPr lang="en-IN" sz="1400" b="1" spc="10">
                          <a:latin typeface="Arial" pitchFamily="34" charset="0"/>
                          <a:ea typeface="Calibri"/>
                          <a:cs typeface="Arial" pitchFamily="34" charset="0"/>
                        </a:rPr>
                        <a:t>c</a:t>
                      </a:r>
                      <a:r>
                        <a:rPr lang="en-IN" sz="1400" b="1" spc="-5">
                          <a:latin typeface="Arial" pitchFamily="34" charset="0"/>
                          <a:ea typeface="Calibri"/>
                          <a:cs typeface="Arial" pitchFamily="34" charset="0"/>
                        </a:rPr>
                        <a:t>or</a:t>
                      </a:r>
                      <a:r>
                        <a:rPr lang="en-IN" sz="1400" b="1">
                          <a:latin typeface="Arial" pitchFamily="34" charset="0"/>
                          <a:ea typeface="Calibri"/>
                          <a:cs typeface="Arial" pitchFamily="34" charset="0"/>
                        </a:rPr>
                        <a:t>e</a:t>
                      </a:r>
                      <a:r>
                        <a:rPr lang="en-IN" sz="1400" b="1" spc="5">
                          <a:latin typeface="Arial" pitchFamily="34" charset="0"/>
                          <a:ea typeface="Calibri"/>
                          <a:cs typeface="Arial" pitchFamily="34" charset="0"/>
                        </a:rPr>
                        <a:t>/R</a:t>
                      </a:r>
                      <a:r>
                        <a:rPr lang="en-IN" sz="1400" b="1">
                          <a:latin typeface="Arial" pitchFamily="34" charset="0"/>
                          <a:ea typeface="Calibri"/>
                          <a:cs typeface="Arial" pitchFamily="34" charset="0"/>
                        </a:rPr>
                        <a:t>a</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k</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5202</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942</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5694.1</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26">
                <a:tc vMerge="1">
                  <a:txBody>
                    <a:bodyPr/>
                    <a:lstStyle/>
                    <a:p>
                      <a:endParaRPr lang="en-US"/>
                    </a:p>
                  </a:txBody>
                  <a:tcPr/>
                </a:tc>
                <a:tc>
                  <a:txBody>
                    <a:bodyPr/>
                    <a:lstStyle/>
                    <a:p>
                      <a:pPr>
                        <a:lnSpc>
                          <a:spcPts val="700"/>
                        </a:lnSpc>
                        <a:spcBef>
                          <a:spcPts val="35"/>
                        </a:spcBef>
                        <a:spcAft>
                          <a:spcPts val="0"/>
                        </a:spcAft>
                      </a:pPr>
                      <a:endParaRPr lang="en-IN" sz="1400">
                        <a:latin typeface="Arial" pitchFamily="34" charset="0"/>
                        <a:ea typeface="Calibri"/>
                        <a:cs typeface="Arial" pitchFamily="34" charset="0"/>
                      </a:endParaRPr>
                    </a:p>
                    <a:p>
                      <a:pPr marL="17780">
                        <a:lnSpc>
                          <a:spcPct val="115000"/>
                        </a:lnSpc>
                        <a:spcAft>
                          <a:spcPts val="0"/>
                        </a:spcAft>
                      </a:pPr>
                      <a:r>
                        <a:rPr lang="en-IN" sz="1400" b="1" spc="-5">
                          <a:latin typeface="Arial" pitchFamily="34" charset="0"/>
                          <a:ea typeface="Calibri"/>
                          <a:cs typeface="Arial" pitchFamily="34" charset="0"/>
                        </a:rPr>
                        <a:t>C</a:t>
                      </a:r>
                      <a:r>
                        <a:rPr lang="en-IN" sz="1400" b="1" spc="5">
                          <a:latin typeface="Arial" pitchFamily="34" charset="0"/>
                          <a:ea typeface="Calibri"/>
                          <a:cs typeface="Arial" pitchFamily="34" charset="0"/>
                        </a:rPr>
                        <a:t>l</a:t>
                      </a:r>
                      <a:r>
                        <a:rPr lang="en-IN" sz="1400" b="1" spc="-5">
                          <a:latin typeface="Arial" pitchFamily="34" charset="0"/>
                          <a:ea typeface="Calibri"/>
                          <a:cs typeface="Arial" pitchFamily="34" charset="0"/>
                        </a:rPr>
                        <a:t>o</a:t>
                      </a:r>
                      <a:r>
                        <a:rPr lang="en-IN" sz="1400" b="1" spc="5">
                          <a:latin typeface="Arial" pitchFamily="34" charset="0"/>
                          <a:ea typeface="Calibri"/>
                          <a:cs typeface="Arial" pitchFamily="34" charset="0"/>
                        </a:rPr>
                        <a:t>si</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g</a:t>
                      </a:r>
                      <a:r>
                        <a:rPr lang="en-IN" sz="1400" b="1" spc="80">
                          <a:latin typeface="Arial" pitchFamily="34" charset="0"/>
                          <a:ea typeface="Calibri"/>
                          <a:cs typeface="Arial" pitchFamily="34" charset="0"/>
                        </a:rPr>
                        <a:t> </a:t>
                      </a:r>
                      <a:r>
                        <a:rPr lang="en-IN" sz="1400" b="1" spc="-5">
                          <a:latin typeface="Arial" pitchFamily="34" charset="0"/>
                          <a:ea typeface="Calibri"/>
                          <a:cs typeface="Arial" pitchFamily="34" charset="0"/>
                        </a:rPr>
                        <a:t>S</a:t>
                      </a:r>
                      <a:r>
                        <a:rPr lang="en-IN" sz="1400" b="1">
                          <a:latin typeface="Arial" pitchFamily="34" charset="0"/>
                          <a:ea typeface="Calibri"/>
                          <a:cs typeface="Arial" pitchFamily="34" charset="0"/>
                        </a:rPr>
                        <a:t>c</a:t>
                      </a:r>
                      <a:r>
                        <a:rPr lang="en-IN" sz="1400" b="1" spc="-5">
                          <a:latin typeface="Arial" pitchFamily="34" charset="0"/>
                          <a:ea typeface="Calibri"/>
                          <a:cs typeface="Arial" pitchFamily="34" charset="0"/>
                        </a:rPr>
                        <a:t>or</a:t>
                      </a:r>
                      <a:r>
                        <a:rPr lang="en-IN" sz="1400" b="1">
                          <a:latin typeface="Arial" pitchFamily="34" charset="0"/>
                          <a:ea typeface="Calibri"/>
                          <a:cs typeface="Arial" pitchFamily="34" charset="0"/>
                        </a:rPr>
                        <a:t>e</a:t>
                      </a:r>
                      <a:r>
                        <a:rPr lang="en-IN" sz="1400" b="1" spc="5">
                          <a:latin typeface="Arial" pitchFamily="34" charset="0"/>
                          <a:ea typeface="Calibri"/>
                          <a:cs typeface="Arial" pitchFamily="34" charset="0"/>
                        </a:rPr>
                        <a:t>/R</a:t>
                      </a:r>
                      <a:r>
                        <a:rPr lang="en-IN" sz="1400" b="1">
                          <a:latin typeface="Arial" pitchFamily="34" charset="0"/>
                          <a:ea typeface="Calibri"/>
                          <a:cs typeface="Arial" pitchFamily="34" charset="0"/>
                        </a:rPr>
                        <a:t>a</a:t>
                      </a:r>
                      <a:r>
                        <a:rPr lang="en-IN" sz="1400" b="1" spc="-5">
                          <a:latin typeface="Arial" pitchFamily="34" charset="0"/>
                          <a:ea typeface="Calibri"/>
                          <a:cs typeface="Arial" pitchFamily="34" charset="0"/>
                        </a:rPr>
                        <a:t>n</a:t>
                      </a:r>
                      <a:r>
                        <a:rPr lang="en-IN" sz="1400" b="1">
                          <a:latin typeface="Arial" pitchFamily="34" charset="0"/>
                          <a:ea typeface="Calibri"/>
                          <a:cs typeface="Arial" pitchFamily="34" charset="0"/>
                        </a:rPr>
                        <a:t>k</a:t>
                      </a:r>
                      <a:endParaRPr lang="en-US" sz="140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a:latin typeface="Arial" pitchFamily="34" charset="0"/>
                          <a:ea typeface="Calibri"/>
                          <a:cs typeface="Arial" pitchFamily="34" charset="0"/>
                        </a:rPr>
                        <a:t>5202</a:t>
                      </a:r>
                      <a:endParaRPr lang="en-US" sz="14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4355</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dirty="0">
                          <a:latin typeface="Arial" pitchFamily="34" charset="0"/>
                          <a:ea typeface="Calibri"/>
                          <a:cs typeface="Arial" pitchFamily="34" charset="0"/>
                        </a:rPr>
                        <a:t>56941</a:t>
                      </a:r>
                      <a:endParaRPr lang="en-US" sz="14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520">
                <a:tc gridSpan="2">
                  <a:txBody>
                    <a:bodyPr/>
                    <a:lstStyle/>
                    <a:p>
                      <a:pPr>
                        <a:lnSpc>
                          <a:spcPts val="700"/>
                        </a:lnSpc>
                        <a:spcBef>
                          <a:spcPts val="45"/>
                        </a:spcBef>
                        <a:spcAft>
                          <a:spcPts val="0"/>
                        </a:spcAft>
                      </a:pPr>
                      <a:endParaRPr lang="en-IN" sz="1400" dirty="0">
                        <a:latin typeface="Arial" pitchFamily="34" charset="0"/>
                        <a:ea typeface="Calibri"/>
                        <a:cs typeface="Arial" pitchFamily="34" charset="0"/>
                      </a:endParaRPr>
                    </a:p>
                    <a:p>
                      <a:pPr marL="18415">
                        <a:lnSpc>
                          <a:spcPct val="149000"/>
                        </a:lnSpc>
                        <a:spcAft>
                          <a:spcPts val="0"/>
                        </a:spcAft>
                      </a:pPr>
                      <a:r>
                        <a:rPr lang="en-IN" sz="1400" b="1" dirty="0">
                          <a:latin typeface="Arial" pitchFamily="34" charset="0"/>
                          <a:ea typeface="Calibri"/>
                          <a:cs typeface="Arial" pitchFamily="34" charset="0"/>
                        </a:rPr>
                        <a:t>Ave</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g</a:t>
                      </a:r>
                      <a:r>
                        <a:rPr lang="en-IN" sz="1400" b="1" dirty="0">
                          <a:latin typeface="Arial" pitchFamily="34" charset="0"/>
                          <a:ea typeface="Calibri"/>
                          <a:cs typeface="Arial" pitchFamily="34" charset="0"/>
                        </a:rPr>
                        <a:t>e</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C</a:t>
                      </a:r>
                      <a:r>
                        <a:rPr lang="en-IN" sz="1400" b="1" dirty="0">
                          <a:latin typeface="Arial" pitchFamily="34" charset="0"/>
                          <a:ea typeface="Calibri"/>
                          <a:cs typeface="Arial" pitchFamily="34" charset="0"/>
                        </a:rPr>
                        <a:t>B</a:t>
                      </a:r>
                      <a:r>
                        <a:rPr lang="en-IN" sz="1400" b="1" spc="-5" dirty="0">
                          <a:latin typeface="Arial" pitchFamily="34" charset="0"/>
                          <a:ea typeface="Calibri"/>
                          <a:cs typeface="Arial" pitchFamily="34" charset="0"/>
                        </a:rPr>
                        <a:t>SE</a:t>
                      </a:r>
                      <a:r>
                        <a:rPr lang="en-IN" sz="1400" b="1" dirty="0">
                          <a:latin typeface="Arial" pitchFamily="34" charset="0"/>
                          <a:ea typeface="Calibri"/>
                          <a:cs typeface="Arial" pitchFamily="34" charset="0"/>
                        </a:rPr>
                        <a:t>/A</a:t>
                      </a:r>
                      <a:r>
                        <a:rPr lang="en-IN" sz="1400" b="1" spc="-10" dirty="0">
                          <a:latin typeface="Arial" pitchFamily="34" charset="0"/>
                          <a:ea typeface="Calibri"/>
                          <a:cs typeface="Arial" pitchFamily="34" charset="0"/>
                        </a:rPr>
                        <a:t>n</a:t>
                      </a:r>
                      <a:r>
                        <a:rPr lang="en-IN" sz="1400" b="1" dirty="0">
                          <a:latin typeface="Arial" pitchFamily="34" charset="0"/>
                          <a:ea typeface="Calibri"/>
                          <a:cs typeface="Arial" pitchFamily="34" charset="0"/>
                        </a:rPr>
                        <a:t>y</a:t>
                      </a:r>
                      <a:r>
                        <a:rPr lang="en-IN" sz="1400" b="1" spc="90" dirty="0">
                          <a:latin typeface="Arial" pitchFamily="34" charset="0"/>
                          <a:ea typeface="Calibri"/>
                          <a:cs typeface="Arial" pitchFamily="34" charset="0"/>
                        </a:rPr>
                        <a:t> </a:t>
                      </a:r>
                      <a:r>
                        <a:rPr lang="en-IN" sz="1400" b="1" spc="-5" dirty="0">
                          <a:latin typeface="Arial" pitchFamily="34" charset="0"/>
                          <a:ea typeface="Calibri"/>
                          <a:cs typeface="Arial" pitchFamily="34" charset="0"/>
                        </a:rPr>
                        <a:t>o</a:t>
                      </a:r>
                      <a:r>
                        <a:rPr lang="en-IN" sz="1400" b="1" spc="10" dirty="0">
                          <a:latin typeface="Arial" pitchFamily="34" charset="0"/>
                          <a:ea typeface="Calibri"/>
                          <a:cs typeface="Arial" pitchFamily="34" charset="0"/>
                        </a:rPr>
                        <a:t>t</a:t>
                      </a:r>
                      <a:r>
                        <a:rPr lang="en-IN" sz="1400" b="1" spc="-5" dirty="0">
                          <a:latin typeface="Arial" pitchFamily="34" charset="0"/>
                          <a:ea typeface="Calibri"/>
                          <a:cs typeface="Arial" pitchFamily="34" charset="0"/>
                        </a:rPr>
                        <a:t>h</a:t>
                      </a:r>
                      <a:r>
                        <a:rPr lang="en-IN" sz="1400" b="1" spc="15" dirty="0">
                          <a:latin typeface="Arial" pitchFamily="34" charset="0"/>
                          <a:ea typeface="Calibri"/>
                          <a:cs typeface="Arial" pitchFamily="34" charset="0"/>
                        </a:rPr>
                        <a:t>e</a:t>
                      </a:r>
                      <a:r>
                        <a:rPr lang="en-IN" sz="1400" b="1" dirty="0">
                          <a:latin typeface="Arial" pitchFamily="34" charset="0"/>
                          <a:ea typeface="Calibri"/>
                          <a:cs typeface="Arial" pitchFamily="34" charset="0"/>
                        </a:rPr>
                        <a:t>r</a:t>
                      </a:r>
                      <a:r>
                        <a:rPr lang="en-IN" sz="1400" b="1" spc="85" dirty="0">
                          <a:latin typeface="Arial" pitchFamily="34" charset="0"/>
                          <a:ea typeface="Calibri"/>
                          <a:cs typeface="Arial" pitchFamily="34" charset="0"/>
                        </a:rPr>
                        <a:t> </a:t>
                      </a:r>
                      <a:r>
                        <a:rPr lang="en-IN" sz="1400" b="1" dirty="0">
                          <a:latin typeface="Arial" pitchFamily="34" charset="0"/>
                          <a:ea typeface="Calibri"/>
                          <a:cs typeface="Arial" pitchFamily="34" charset="0"/>
                        </a:rPr>
                        <a:t>B</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d </a:t>
                      </a:r>
                      <a:r>
                        <a:rPr lang="en-IN" sz="1400" b="1" spc="165" dirty="0">
                          <a:latin typeface="Arial" pitchFamily="34" charset="0"/>
                          <a:ea typeface="Calibri"/>
                          <a:cs typeface="Arial" pitchFamily="34" charset="0"/>
                        </a:rPr>
                        <a:t> </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e</a:t>
                      </a:r>
                      <a:r>
                        <a:rPr lang="en-IN" sz="1400" b="1" spc="10" dirty="0">
                          <a:latin typeface="Arial" pitchFamily="34" charset="0"/>
                          <a:ea typeface="Calibri"/>
                          <a:cs typeface="Arial" pitchFamily="34" charset="0"/>
                        </a:rPr>
                        <a:t>s</a:t>
                      </a:r>
                      <a:r>
                        <a:rPr lang="en-IN" sz="1400" b="1" spc="-5" dirty="0">
                          <a:latin typeface="Arial" pitchFamily="34" charset="0"/>
                          <a:ea typeface="Calibri"/>
                          <a:cs typeface="Arial" pitchFamily="34" charset="0"/>
                        </a:rPr>
                        <a:t>u</a:t>
                      </a:r>
                      <a:r>
                        <a:rPr lang="en-IN" sz="1400" b="1" spc="5" dirty="0">
                          <a:latin typeface="Arial" pitchFamily="34" charset="0"/>
                          <a:ea typeface="Calibri"/>
                          <a:cs typeface="Arial" pitchFamily="34" charset="0"/>
                        </a:rPr>
                        <a:t>l</a:t>
                      </a:r>
                      <a:r>
                        <a:rPr lang="en-IN" sz="1400" b="1" dirty="0">
                          <a:latin typeface="Arial" pitchFamily="34" charset="0"/>
                          <a:ea typeface="Calibri"/>
                          <a:cs typeface="Arial" pitchFamily="34" charset="0"/>
                        </a:rPr>
                        <a:t>t</a:t>
                      </a:r>
                      <a:r>
                        <a:rPr lang="en-IN" sz="1400" b="1" spc="85" dirty="0">
                          <a:latin typeface="Arial" pitchFamily="34" charset="0"/>
                          <a:ea typeface="Calibri"/>
                          <a:cs typeface="Arial" pitchFamily="34" charset="0"/>
                        </a:rPr>
                        <a:t> </a:t>
                      </a:r>
                      <a:r>
                        <a:rPr lang="en-IN" sz="1400" b="1" spc="-5" dirty="0">
                          <a:latin typeface="Arial" pitchFamily="34" charset="0"/>
                          <a:ea typeface="Calibri"/>
                          <a:cs typeface="Arial" pitchFamily="34" charset="0"/>
                        </a:rPr>
                        <a:t>o</a:t>
                      </a:r>
                      <a:r>
                        <a:rPr lang="en-IN" sz="1400" b="1" dirty="0">
                          <a:latin typeface="Arial" pitchFamily="34" charset="0"/>
                          <a:ea typeface="Calibri"/>
                          <a:cs typeface="Arial" pitchFamily="34" charset="0"/>
                        </a:rPr>
                        <a:t>f</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a</a:t>
                      </a:r>
                      <a:r>
                        <a:rPr lang="en-IN" sz="1400" b="1" spc="-5" dirty="0">
                          <a:latin typeface="Arial" pitchFamily="34" charset="0"/>
                          <a:ea typeface="Calibri"/>
                          <a:cs typeface="Arial" pitchFamily="34" charset="0"/>
                        </a:rPr>
                        <a:t>dm</a:t>
                      </a:r>
                      <a:r>
                        <a:rPr lang="en-IN" sz="1400" b="1" spc="5" dirty="0">
                          <a:latin typeface="Arial" pitchFamily="34" charset="0"/>
                          <a:ea typeface="Calibri"/>
                          <a:cs typeface="Arial" pitchFamily="34" charset="0"/>
                        </a:rPr>
                        <a:t>i</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t</a:t>
                      </a:r>
                      <a:r>
                        <a:rPr lang="en-IN" sz="1400" b="1" dirty="0">
                          <a:latin typeface="Arial" pitchFamily="34" charset="0"/>
                          <a:ea typeface="Calibri"/>
                          <a:cs typeface="Arial" pitchFamily="34" charset="0"/>
                        </a:rPr>
                        <a:t>ed </a:t>
                      </a:r>
                      <a:r>
                        <a:rPr lang="en-IN" sz="1400" b="1" spc="5" dirty="0">
                          <a:latin typeface="Arial" pitchFamily="34" charset="0"/>
                          <a:ea typeface="Calibri"/>
                          <a:cs typeface="Arial" pitchFamily="34" charset="0"/>
                        </a:rPr>
                        <a:t>s</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ud</a:t>
                      </a:r>
                      <a:r>
                        <a:rPr lang="en-IN" sz="1400" b="1" dirty="0">
                          <a:latin typeface="Arial" pitchFamily="34" charset="0"/>
                          <a:ea typeface="Calibri"/>
                          <a:cs typeface="Arial" pitchFamily="34" charset="0"/>
                        </a:rPr>
                        <a:t>en</a:t>
                      </a:r>
                      <a:r>
                        <a:rPr lang="en-IN" sz="1400" b="1" spc="-5" dirty="0">
                          <a:latin typeface="Arial" pitchFamily="34" charset="0"/>
                          <a:ea typeface="Calibri"/>
                          <a:cs typeface="Arial" pitchFamily="34" charset="0"/>
                        </a:rPr>
                        <a:t>t</a:t>
                      </a:r>
                      <a:r>
                        <a:rPr lang="en-IN" sz="1400" b="1" dirty="0">
                          <a:latin typeface="Arial" pitchFamily="34" charset="0"/>
                          <a:ea typeface="Calibri"/>
                          <a:cs typeface="Arial" pitchFamily="34" charset="0"/>
                        </a:rPr>
                        <a:t>s</a:t>
                      </a:r>
                      <a:r>
                        <a:rPr lang="en-IN" sz="1400" b="1" spc="90" dirty="0">
                          <a:latin typeface="Arial" pitchFamily="34" charset="0"/>
                          <a:ea typeface="Calibri"/>
                          <a:cs typeface="Arial" pitchFamily="34" charset="0"/>
                        </a:rPr>
                        <a:t> </a:t>
                      </a:r>
                      <a:r>
                        <a:rPr lang="en-IN" sz="1400" b="1" dirty="0" smtClean="0">
                          <a:latin typeface="Arial" pitchFamily="34" charset="0"/>
                          <a:ea typeface="Calibri"/>
                          <a:cs typeface="Arial" pitchFamily="34" charset="0"/>
                        </a:rPr>
                        <a:t>(</a:t>
                      </a:r>
                      <a:r>
                        <a:rPr lang="en-IN" sz="1400" b="1" dirty="0">
                          <a:latin typeface="Arial" pitchFamily="34" charset="0"/>
                          <a:ea typeface="Calibri"/>
                          <a:cs typeface="Arial" pitchFamily="34" charset="0"/>
                        </a:rPr>
                        <a:t>P</a:t>
                      </a:r>
                      <a:r>
                        <a:rPr lang="en-IN" sz="1400" b="1" spc="-5" dirty="0">
                          <a:latin typeface="Arial" pitchFamily="34" charset="0"/>
                          <a:ea typeface="Calibri"/>
                          <a:cs typeface="Arial" pitchFamily="34" charset="0"/>
                        </a:rPr>
                        <a:t>h</a:t>
                      </a:r>
                      <a:r>
                        <a:rPr lang="en-IN" sz="1400" b="1" dirty="0">
                          <a:latin typeface="Arial" pitchFamily="34" charset="0"/>
                          <a:ea typeface="Calibri"/>
                          <a:cs typeface="Arial" pitchFamily="34" charset="0"/>
                        </a:rPr>
                        <a:t>y</a:t>
                      </a:r>
                      <a:r>
                        <a:rPr lang="en-IN" sz="1400" b="1" spc="5" dirty="0">
                          <a:latin typeface="Arial" pitchFamily="34" charset="0"/>
                          <a:ea typeface="Calibri"/>
                          <a:cs typeface="Arial" pitchFamily="34" charset="0"/>
                        </a:rPr>
                        <a:t>si</a:t>
                      </a:r>
                      <a:r>
                        <a:rPr lang="en-IN" sz="1400" b="1" dirty="0">
                          <a:latin typeface="Arial" pitchFamily="34" charset="0"/>
                          <a:ea typeface="Calibri"/>
                          <a:cs typeface="Arial" pitchFamily="34" charset="0"/>
                        </a:rPr>
                        <a:t>c</a:t>
                      </a:r>
                      <a:r>
                        <a:rPr lang="en-IN" sz="1400" b="1" spc="5" dirty="0">
                          <a:latin typeface="Arial" pitchFamily="34" charset="0"/>
                          <a:ea typeface="Calibri"/>
                          <a:cs typeface="Arial" pitchFamily="34" charset="0"/>
                        </a:rPr>
                        <a:t>s</a:t>
                      </a:r>
                      <a:r>
                        <a:rPr lang="en-IN" sz="1400" b="1" dirty="0">
                          <a:latin typeface="Arial" pitchFamily="34" charset="0"/>
                          <a:ea typeface="Calibri"/>
                          <a:cs typeface="Arial" pitchFamily="34" charset="0"/>
                        </a:rPr>
                        <a:t>,</a:t>
                      </a:r>
                      <a:r>
                        <a:rPr lang="en-IN" sz="1400" b="1" spc="85" dirty="0">
                          <a:latin typeface="Arial" pitchFamily="34" charset="0"/>
                          <a:ea typeface="Calibri"/>
                          <a:cs typeface="Arial" pitchFamily="34" charset="0"/>
                        </a:rPr>
                        <a:t> </a:t>
                      </a:r>
                      <a:r>
                        <a:rPr lang="en-IN" sz="1400" b="1" spc="-5" dirty="0">
                          <a:latin typeface="Arial" pitchFamily="34" charset="0"/>
                          <a:ea typeface="Calibri"/>
                          <a:cs typeface="Arial" pitchFamily="34" charset="0"/>
                        </a:rPr>
                        <a:t>Ch</a:t>
                      </a:r>
                      <a:r>
                        <a:rPr lang="en-IN" sz="1400" b="1" spc="-10" dirty="0">
                          <a:latin typeface="Arial" pitchFamily="34" charset="0"/>
                          <a:ea typeface="Calibri"/>
                          <a:cs typeface="Arial" pitchFamily="34" charset="0"/>
                        </a:rPr>
                        <a:t>e</a:t>
                      </a:r>
                      <a:r>
                        <a:rPr lang="en-IN" sz="1400" b="1" spc="-5" dirty="0">
                          <a:latin typeface="Arial" pitchFamily="34" charset="0"/>
                          <a:ea typeface="Calibri"/>
                          <a:cs typeface="Arial" pitchFamily="34" charset="0"/>
                        </a:rPr>
                        <a:t>m</a:t>
                      </a:r>
                      <a:r>
                        <a:rPr lang="en-IN" sz="1400" b="1" spc="5" dirty="0">
                          <a:latin typeface="Arial" pitchFamily="34" charset="0"/>
                          <a:ea typeface="Calibri"/>
                          <a:cs typeface="Arial" pitchFamily="34" charset="0"/>
                        </a:rPr>
                        <a:t>is</a:t>
                      </a:r>
                      <a:r>
                        <a:rPr lang="en-IN" sz="1400" b="1" dirty="0">
                          <a:latin typeface="Arial" pitchFamily="34" charset="0"/>
                          <a:ea typeface="Calibri"/>
                          <a:cs typeface="Arial" pitchFamily="34" charset="0"/>
                        </a:rPr>
                        <a:t>t</a:t>
                      </a:r>
                      <a:r>
                        <a:rPr lang="en-IN" sz="1400" b="1" spc="-5" dirty="0">
                          <a:latin typeface="Arial" pitchFamily="34" charset="0"/>
                          <a:ea typeface="Calibri"/>
                          <a:cs typeface="Arial" pitchFamily="34" charset="0"/>
                        </a:rPr>
                        <a:t>r</a:t>
                      </a:r>
                      <a:r>
                        <a:rPr lang="en-IN" sz="1400" b="1" dirty="0">
                          <a:latin typeface="Arial" pitchFamily="34" charset="0"/>
                          <a:ea typeface="Calibri"/>
                          <a:cs typeface="Arial" pitchFamily="34" charset="0"/>
                        </a:rPr>
                        <a:t>y</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&amp;</a:t>
                      </a:r>
                      <a:r>
                        <a:rPr lang="en-IN" sz="1400" b="1" spc="90" dirty="0">
                          <a:latin typeface="Arial" pitchFamily="34" charset="0"/>
                          <a:ea typeface="Calibri"/>
                          <a:cs typeface="Arial" pitchFamily="34" charset="0"/>
                        </a:rPr>
                        <a:t> </a:t>
                      </a:r>
                      <a:r>
                        <a:rPr lang="en-IN" sz="1400" b="1" dirty="0">
                          <a:latin typeface="Arial" pitchFamily="34" charset="0"/>
                          <a:ea typeface="Calibri"/>
                          <a:cs typeface="Arial" pitchFamily="34" charset="0"/>
                        </a:rPr>
                        <a:t>Ma</a:t>
                      </a:r>
                      <a:r>
                        <a:rPr lang="en-IN" sz="1400" b="1" spc="-5" dirty="0">
                          <a:latin typeface="Arial" pitchFamily="34" charset="0"/>
                          <a:ea typeface="Calibri"/>
                          <a:cs typeface="Arial" pitchFamily="34" charset="0"/>
                        </a:rPr>
                        <a:t>th</a:t>
                      </a:r>
                      <a:r>
                        <a:rPr lang="en-IN" sz="1400" b="1" spc="5" dirty="0">
                          <a:latin typeface="Arial" pitchFamily="34" charset="0"/>
                          <a:ea typeface="Calibri"/>
                          <a:cs typeface="Arial" pitchFamily="34" charset="0"/>
                        </a:rPr>
                        <a:t>s</a:t>
                      </a:r>
                      <a:r>
                        <a:rPr lang="en-IN" sz="1400" b="1" dirty="0">
                          <a:latin typeface="Arial" pitchFamily="34" charset="0"/>
                          <a:ea typeface="Calibri"/>
                          <a:cs typeface="Arial" pitchFamily="34" charset="0"/>
                        </a:rPr>
                        <a:t>)</a:t>
                      </a:r>
                      <a:endParaRPr lang="en-US" sz="1400" dirty="0">
                        <a:latin typeface="Arial" pitchFamily="34" charset="0"/>
                        <a:ea typeface="Calibri"/>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en-IN" sz="1400" b="1" dirty="0">
                          <a:latin typeface="Arial" pitchFamily="34" charset="0"/>
                          <a:ea typeface="Calibri"/>
                          <a:cs typeface="Arial" pitchFamily="34" charset="0"/>
                        </a:rPr>
                        <a:t>61.84%</a:t>
                      </a:r>
                      <a:endParaRPr lang="en-US" sz="14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0000"/>
                        </a:lnSpc>
                        <a:spcAft>
                          <a:spcPts val="0"/>
                        </a:spcAft>
                      </a:pPr>
                      <a:r>
                        <a:rPr lang="en-IN" sz="1400" b="1" dirty="0" smtClean="0">
                          <a:latin typeface="Arial" pitchFamily="34" charset="0"/>
                          <a:ea typeface="Calibri"/>
                          <a:cs typeface="Arial" pitchFamily="34" charset="0"/>
                        </a:rPr>
                        <a:t>64.62%</a:t>
                      </a:r>
                      <a:endParaRPr lang="en-US" sz="14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IN" sz="1400" b="1" dirty="0">
                          <a:latin typeface="Arial" pitchFamily="34" charset="0"/>
                          <a:ea typeface="Calibri"/>
                          <a:cs typeface="Arial" pitchFamily="34" charset="0"/>
                        </a:rPr>
                        <a:t>66.04%</a:t>
                      </a:r>
                      <a:endParaRPr lang="en-US" sz="14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n-IN" sz="1400" b="1" dirty="0">
                          <a:latin typeface="Arial" pitchFamily="34" charset="0"/>
                          <a:ea typeface="Calibri"/>
                          <a:cs typeface="Arial" pitchFamily="34" charset="0"/>
                        </a:rPr>
                        <a:t>68.55%</a:t>
                      </a:r>
                      <a:endParaRPr lang="en-US" sz="1400" b="1"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Google Shape;921;p126"/>
          <p:cNvSpPr txBox="1">
            <a:spLocks/>
          </p:cNvSpPr>
          <p:nvPr/>
        </p:nvSpPr>
        <p:spPr>
          <a:xfrm>
            <a:off x="428596" y="0"/>
            <a:ext cx="8520600" cy="737703"/>
          </a:xfrm>
          <a:prstGeom prst="rect">
            <a:avLst/>
          </a:prstGeom>
          <a:noFill/>
          <a:ln>
            <a:noFill/>
          </a:ln>
        </p:spPr>
        <p:txBody>
          <a:bodyPr spcFirstLastPara="1" vert="horz" wrap="square" lIns="91425" tIns="91425" rIns="91425" bIns="91425" rtlCol="0" anchor="ctr" anchorCtr="0">
            <a:normAutofit fontScale="97500"/>
          </a:bodyPr>
          <a:lstStyle/>
          <a:p>
            <a:pPr marL="0" marR="60325" lvl="0" indent="0" algn="ctr" defTabSz="914400" rtl="0" eaLnBrk="1" fontAlgn="auto" latinLnBrk="0" hangingPunct="1">
              <a:lnSpc>
                <a:spcPct val="100000"/>
              </a:lnSpc>
              <a:spcBef>
                <a:spcPts val="0"/>
              </a:spcBef>
              <a:spcAft>
                <a:spcPts val="0"/>
              </a:spcAft>
              <a:buClrTx/>
              <a:buSzPct val="55555"/>
              <a:buFontTx/>
              <a:buNone/>
              <a:tabLst/>
              <a:defRPr/>
            </a:pPr>
            <a:r>
              <a:rPr kumimoji="0" lang="en-US" b="1" i="0" u="none" strike="noStrike" kern="1200" cap="none" spc="0" normalizeH="0" baseline="0" noProof="0" dirty="0" smtClean="0">
                <a:ln>
                  <a:noFill/>
                </a:ln>
                <a:solidFill>
                  <a:srgbClr val="0000CC"/>
                </a:solidFill>
                <a:effectLst/>
                <a:uLnTx/>
                <a:uFillTx/>
                <a:latin typeface="Arial" pitchFamily="34" charset="0"/>
                <a:ea typeface="Times New Roman"/>
                <a:cs typeface="Arial" pitchFamily="34" charset="0"/>
                <a:sym typeface="Times New Roman"/>
              </a:rPr>
              <a:t>Improvement in the Quality of Students Admitted to the Program </a:t>
            </a:r>
            <a:endParaRPr kumimoji="0" lang="en-US" b="1" i="0" u="none" strike="noStrike" kern="1200" cap="none" spc="0" normalizeH="0" baseline="0" noProof="0" dirty="0">
              <a:ln>
                <a:noFill/>
              </a:ln>
              <a:solidFill>
                <a:srgbClr val="0000CC"/>
              </a:solidFill>
              <a:effectLst/>
              <a:uLnTx/>
              <a:uFillTx/>
              <a:latin typeface="Arial" pitchFamily="34" charset="0"/>
              <a:ea typeface="Times New Roman"/>
              <a:cs typeface="Arial" pitchFamily="34" charset="0"/>
              <a:sym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142852"/>
            <a:ext cx="6429420" cy="769441"/>
          </a:xfrm>
          <a:prstGeom prst="rect">
            <a:avLst/>
          </a:prstGeom>
          <a:solidFill>
            <a:srgbClr val="FFFFCC"/>
          </a:solidFill>
        </p:spPr>
        <p:txBody>
          <a:bodyPr wrap="square">
            <a:spAutoFit/>
          </a:bodyPr>
          <a:lstStyle/>
          <a:p>
            <a:pPr algn="ctr"/>
            <a:r>
              <a:rPr lang="en-US" sz="2100" b="1" dirty="0" smtClean="0">
                <a:solidFill>
                  <a:srgbClr val="0000CC"/>
                </a:solidFill>
                <a:latin typeface="Arial" pitchFamily="34" charset="0"/>
                <a:ea typeface="Calibri" panose="020F0502020204030204" pitchFamily="34" charset="0"/>
                <a:cs typeface="Arial" pitchFamily="34" charset="0"/>
              </a:rPr>
              <a:t>Part II</a:t>
            </a:r>
          </a:p>
          <a:p>
            <a:pPr algn="ctr"/>
            <a:r>
              <a:rPr lang="en-US" sz="2300" b="1" dirty="0" smtClean="0">
                <a:solidFill>
                  <a:srgbClr val="0000CC"/>
                </a:solidFill>
                <a:latin typeface="Arial" pitchFamily="34" charset="0"/>
                <a:ea typeface="Calibri" panose="020F0502020204030204" pitchFamily="34" charset="0"/>
                <a:cs typeface="Arial" pitchFamily="34" charset="0"/>
              </a:rPr>
              <a:t>OBE Philosophy of the Department</a:t>
            </a:r>
            <a:endParaRPr lang="en-US" sz="2300" b="1" dirty="0">
              <a:solidFill>
                <a:srgbClr val="0000CC"/>
              </a:solidFill>
              <a:latin typeface="Arial" pitchFamily="34" charset="0"/>
              <a:cs typeface="Arial" pitchFamily="34" charset="0"/>
            </a:endParaRPr>
          </a:p>
        </p:txBody>
      </p:sp>
      <p:sp>
        <p:nvSpPr>
          <p:cNvPr id="3" name="Rectangle 2"/>
          <p:cNvSpPr/>
          <p:nvPr/>
        </p:nvSpPr>
        <p:spPr>
          <a:xfrm>
            <a:off x="500034" y="1142984"/>
            <a:ext cx="8143932" cy="1061829"/>
          </a:xfrm>
          <a:prstGeom prst="rect">
            <a:avLst/>
          </a:prstGeom>
        </p:spPr>
        <p:txBody>
          <a:bodyPr wrap="square">
            <a:spAutoFit/>
          </a:bodyPr>
          <a:lstStyle/>
          <a:p>
            <a:pPr algn="just"/>
            <a:r>
              <a:rPr lang="en-US" sz="2100" b="1" dirty="0" smtClean="0">
                <a:latin typeface="Arial" pitchFamily="34" charset="0"/>
                <a:ea typeface="Calibri" panose="020F0502020204030204" pitchFamily="34" charset="0"/>
                <a:cs typeface="Arial" pitchFamily="34" charset="0"/>
              </a:rPr>
              <a:t>Outcome Based Education (OBE) Philosophy followed by the Department in </a:t>
            </a:r>
            <a:r>
              <a:rPr lang="en-US" sz="2100" b="1" dirty="0" smtClean="0">
                <a:solidFill>
                  <a:srgbClr val="0000CC"/>
                </a:solidFill>
                <a:latin typeface="Arial" pitchFamily="34" charset="0"/>
                <a:ea typeface="Calibri" panose="020F0502020204030204" pitchFamily="34" charset="0"/>
                <a:cs typeface="Arial" pitchFamily="34" charset="0"/>
              </a:rPr>
              <a:t>attainment</a:t>
            </a:r>
            <a:r>
              <a:rPr lang="en-US" sz="2100" b="1" dirty="0" smtClean="0">
                <a:latin typeface="Arial" pitchFamily="34" charset="0"/>
                <a:ea typeface="Calibri" panose="020F0502020204030204" pitchFamily="34" charset="0"/>
                <a:cs typeface="Arial" pitchFamily="34" charset="0"/>
              </a:rPr>
              <a:t> of </a:t>
            </a:r>
            <a:r>
              <a:rPr lang="en-US" sz="2100" b="1" dirty="0" smtClean="0">
                <a:solidFill>
                  <a:srgbClr val="0000CC"/>
                </a:solidFill>
                <a:latin typeface="Arial" pitchFamily="34" charset="0"/>
                <a:ea typeface="Calibri" panose="020F0502020204030204" pitchFamily="34" charset="0"/>
                <a:cs typeface="Arial" pitchFamily="34" charset="0"/>
              </a:rPr>
              <a:t>COs</a:t>
            </a:r>
            <a:r>
              <a:rPr lang="en-US" sz="2100" b="1" dirty="0" smtClean="0">
                <a:latin typeface="Arial" pitchFamily="34" charset="0"/>
                <a:ea typeface="Calibri" panose="020F0502020204030204" pitchFamily="34" charset="0"/>
                <a:cs typeface="Arial" pitchFamily="34" charset="0"/>
              </a:rPr>
              <a:t> and </a:t>
            </a:r>
            <a:r>
              <a:rPr lang="en-US" sz="2100" b="1" dirty="0" smtClean="0">
                <a:solidFill>
                  <a:srgbClr val="0000CC"/>
                </a:solidFill>
                <a:latin typeface="Arial" pitchFamily="34" charset="0"/>
                <a:ea typeface="Calibri" panose="020F0502020204030204" pitchFamily="34" charset="0"/>
                <a:cs typeface="Arial" pitchFamily="34" charset="0"/>
              </a:rPr>
              <a:t>POs</a:t>
            </a:r>
            <a:r>
              <a:rPr lang="en-US" sz="2100" b="1" dirty="0" smtClean="0">
                <a:latin typeface="Arial" pitchFamily="34" charset="0"/>
                <a:ea typeface="Calibri" panose="020F0502020204030204" pitchFamily="34" charset="0"/>
                <a:cs typeface="Arial" pitchFamily="34" charset="0"/>
              </a:rPr>
              <a:t> and </a:t>
            </a:r>
            <a:r>
              <a:rPr lang="en-US" sz="2100" b="1" dirty="0" smtClean="0">
                <a:solidFill>
                  <a:srgbClr val="0000CC"/>
                </a:solidFill>
                <a:latin typeface="Arial" pitchFamily="34" charset="0"/>
                <a:ea typeface="Calibri" panose="020F0502020204030204" pitchFamily="34" charset="0"/>
                <a:cs typeface="Arial" pitchFamily="34" charset="0"/>
              </a:rPr>
              <a:t>Assessment Methodology</a:t>
            </a:r>
            <a:endParaRPr lang="en-US" sz="2100" b="1" dirty="0">
              <a:solidFill>
                <a:srgbClr val="0000CC"/>
              </a:solidFill>
              <a:latin typeface="Arial" pitchFamily="34" charset="0"/>
              <a:cs typeface="Arial" pitchFamily="34" charset="0"/>
            </a:endParaRPr>
          </a:p>
        </p:txBody>
      </p:sp>
      <p:sp>
        <p:nvSpPr>
          <p:cNvPr id="8" name="Straight Connector 3"/>
          <p:cNvSpPr/>
          <p:nvPr/>
        </p:nvSpPr>
        <p:spPr>
          <a:xfrm>
            <a:off x="4572001" y="3241868"/>
            <a:ext cx="2156482" cy="374265"/>
          </a:xfrm>
          <a:custGeom>
            <a:avLst/>
            <a:gdLst/>
            <a:ahLst/>
            <a:cxnLst/>
            <a:rect l="0" t="0" r="0" b="0"/>
            <a:pathLst>
              <a:path>
                <a:moveTo>
                  <a:pt x="0" y="0"/>
                </a:moveTo>
                <a:lnTo>
                  <a:pt x="0" y="187132"/>
                </a:lnTo>
                <a:lnTo>
                  <a:pt x="2156482" y="187132"/>
                </a:lnTo>
                <a:lnTo>
                  <a:pt x="2156482" y="3742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p:cNvSpPr/>
          <p:nvPr/>
        </p:nvSpPr>
        <p:spPr>
          <a:xfrm>
            <a:off x="2415518" y="3241868"/>
            <a:ext cx="2156482" cy="374265"/>
          </a:xfrm>
          <a:custGeom>
            <a:avLst/>
            <a:gdLst/>
            <a:ahLst/>
            <a:cxnLst/>
            <a:rect l="0" t="0" r="0" b="0"/>
            <a:pathLst>
              <a:path>
                <a:moveTo>
                  <a:pt x="2156482" y="0"/>
                </a:moveTo>
                <a:lnTo>
                  <a:pt x="2156482" y="187132"/>
                </a:lnTo>
                <a:lnTo>
                  <a:pt x="0" y="187132"/>
                </a:lnTo>
                <a:lnTo>
                  <a:pt x="0" y="3742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 name="Group 9"/>
          <p:cNvGrpSpPr/>
          <p:nvPr/>
        </p:nvGrpSpPr>
        <p:grpSpPr>
          <a:xfrm>
            <a:off x="3680892" y="2350759"/>
            <a:ext cx="1782216" cy="891108"/>
            <a:chOff x="2156891" y="953758"/>
            <a:chExt cx="1782216" cy="891108"/>
          </a:xfrm>
          <a:solidFill>
            <a:srgbClr val="0000CC"/>
          </a:solidFill>
        </p:grpSpPr>
        <p:sp>
          <p:nvSpPr>
            <p:cNvPr id="20" name="Rectangle 19"/>
            <p:cNvSpPr/>
            <p:nvPr/>
          </p:nvSpPr>
          <p:spPr>
            <a:xfrm>
              <a:off x="2156891" y="953758"/>
              <a:ext cx="1782216" cy="891108"/>
            </a:xfrm>
            <a:prstGeom prst="rect">
              <a:avLst/>
            </a:prstGeom>
            <a:grpFill/>
            <a:ln>
              <a:solidFill>
                <a:srgbClr val="0000C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2156891" y="953758"/>
              <a:ext cx="1782216" cy="891108"/>
            </a:xfrm>
            <a:prstGeom prst="rect">
              <a:avLst/>
            </a:prstGeom>
            <a:grpFill/>
            <a:ln>
              <a:solidFill>
                <a:srgbClr val="0000CC"/>
              </a:solidFill>
            </a:ln>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latin typeface="Arial" pitchFamily="34" charset="0"/>
                  <a:cs typeface="Arial" pitchFamily="34" charset="0"/>
                </a:rPr>
                <a:t>Assessment</a:t>
              </a:r>
            </a:p>
          </p:txBody>
        </p:sp>
      </p:grpSp>
      <p:grpSp>
        <p:nvGrpSpPr>
          <p:cNvPr id="5" name="Group 10"/>
          <p:cNvGrpSpPr/>
          <p:nvPr/>
        </p:nvGrpSpPr>
        <p:grpSpPr>
          <a:xfrm>
            <a:off x="1486310" y="3616133"/>
            <a:ext cx="1782216" cy="891108"/>
            <a:chOff x="409" y="2219132"/>
            <a:chExt cx="1782216" cy="891108"/>
          </a:xfrm>
          <a:solidFill>
            <a:srgbClr val="0000CC"/>
          </a:solidFill>
        </p:grpSpPr>
        <p:sp>
          <p:nvSpPr>
            <p:cNvPr id="18" name="Rectangle 17"/>
            <p:cNvSpPr/>
            <p:nvPr/>
          </p:nvSpPr>
          <p:spPr>
            <a:xfrm>
              <a:off x="409" y="2219132"/>
              <a:ext cx="1782216" cy="891108"/>
            </a:xfrm>
            <a:prstGeom prst="rect">
              <a:avLst/>
            </a:prstGeom>
            <a:grpFill/>
            <a:ln>
              <a:solidFill>
                <a:srgbClr val="0000C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409" y="2219132"/>
              <a:ext cx="1782216" cy="891108"/>
            </a:xfrm>
            <a:prstGeom prst="rect">
              <a:avLst/>
            </a:prstGeom>
            <a:grpFill/>
            <a:ln>
              <a:solidFill>
                <a:srgbClr val="0000CC"/>
              </a:solidFill>
            </a:ln>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latin typeface="Arial" pitchFamily="34" charset="0"/>
                  <a:cs typeface="Arial" pitchFamily="34" charset="0"/>
                </a:rPr>
                <a:t>Course </a:t>
              </a:r>
              <a:r>
                <a:rPr lang="en-IN" sz="2100" kern="1200" dirty="0" smtClean="0">
                  <a:latin typeface="Arial" pitchFamily="34" charset="0"/>
                  <a:cs typeface="Arial" pitchFamily="34" charset="0"/>
                </a:rPr>
                <a:t>Outcome (COs)</a:t>
              </a:r>
              <a:endParaRPr lang="en-IN" sz="2100" kern="1200" dirty="0">
                <a:latin typeface="Arial" pitchFamily="34" charset="0"/>
                <a:cs typeface="Arial" pitchFamily="34" charset="0"/>
              </a:endParaRPr>
            </a:p>
          </p:txBody>
        </p:sp>
      </p:grpSp>
      <p:grpSp>
        <p:nvGrpSpPr>
          <p:cNvPr id="6" name="Group 11"/>
          <p:cNvGrpSpPr/>
          <p:nvPr/>
        </p:nvGrpSpPr>
        <p:grpSpPr>
          <a:xfrm>
            <a:off x="3680892" y="3616133"/>
            <a:ext cx="1782216" cy="891108"/>
            <a:chOff x="2156891" y="2219132"/>
            <a:chExt cx="1782216" cy="891108"/>
          </a:xfrm>
          <a:solidFill>
            <a:srgbClr val="0000CC"/>
          </a:solidFill>
        </p:grpSpPr>
        <p:sp>
          <p:nvSpPr>
            <p:cNvPr id="16" name="Rectangle 15"/>
            <p:cNvSpPr/>
            <p:nvPr/>
          </p:nvSpPr>
          <p:spPr>
            <a:xfrm>
              <a:off x="2156891" y="2219132"/>
              <a:ext cx="1782216" cy="891108"/>
            </a:xfrm>
            <a:prstGeom prst="rect">
              <a:avLst/>
            </a:prstGeom>
            <a:grpFill/>
            <a:ln>
              <a:solidFill>
                <a:srgbClr val="0000C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2156891" y="2219132"/>
              <a:ext cx="1782216" cy="891108"/>
            </a:xfrm>
            <a:prstGeom prst="rect">
              <a:avLst/>
            </a:prstGeom>
            <a:grpFill/>
            <a:ln>
              <a:solidFill>
                <a:srgbClr val="0000CC"/>
              </a:solidFill>
            </a:ln>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latin typeface="Arial" pitchFamily="34" charset="0"/>
                  <a:cs typeface="Arial" pitchFamily="34" charset="0"/>
                </a:rPr>
                <a:t>Program </a:t>
              </a:r>
              <a:r>
                <a:rPr lang="en-IN" sz="2100" kern="1200" dirty="0" smtClean="0">
                  <a:latin typeface="Arial" pitchFamily="34" charset="0"/>
                  <a:cs typeface="Arial" pitchFamily="34" charset="0"/>
                </a:rPr>
                <a:t>Outcome (POs)</a:t>
              </a:r>
              <a:endParaRPr lang="en-IN" sz="2100" kern="1200" dirty="0">
                <a:latin typeface="Arial" pitchFamily="34" charset="0"/>
                <a:cs typeface="Arial" pitchFamily="34" charset="0"/>
              </a:endParaRPr>
            </a:p>
          </p:txBody>
        </p:sp>
      </p:grpSp>
      <p:grpSp>
        <p:nvGrpSpPr>
          <p:cNvPr id="7" name="Group 12"/>
          <p:cNvGrpSpPr/>
          <p:nvPr/>
        </p:nvGrpSpPr>
        <p:grpSpPr>
          <a:xfrm>
            <a:off x="5837374" y="3616133"/>
            <a:ext cx="2235088" cy="891108"/>
            <a:chOff x="4313373" y="2219132"/>
            <a:chExt cx="1782216" cy="891108"/>
          </a:xfrm>
          <a:solidFill>
            <a:srgbClr val="0000CC"/>
          </a:solidFill>
        </p:grpSpPr>
        <p:sp>
          <p:nvSpPr>
            <p:cNvPr id="14" name="Rectangle 13"/>
            <p:cNvSpPr/>
            <p:nvPr/>
          </p:nvSpPr>
          <p:spPr>
            <a:xfrm>
              <a:off x="4313373" y="2219132"/>
              <a:ext cx="1782216" cy="891108"/>
            </a:xfrm>
            <a:prstGeom prst="rect">
              <a:avLst/>
            </a:prstGeom>
            <a:grpFill/>
            <a:ln>
              <a:solidFill>
                <a:srgbClr val="0000C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4313373" y="2219132"/>
              <a:ext cx="1782216" cy="891108"/>
            </a:xfrm>
            <a:prstGeom prst="rect">
              <a:avLst/>
            </a:prstGeom>
            <a:grpFill/>
            <a:ln>
              <a:solidFill>
                <a:srgbClr val="0000CC"/>
              </a:solidFill>
            </a:ln>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spcBef>
                  <a:spcPct val="0"/>
                </a:spcBef>
              </a:pPr>
              <a:r>
                <a:rPr lang="en-IN" sz="2100" kern="1200" dirty="0">
                  <a:latin typeface="Arial" pitchFamily="34" charset="0"/>
                  <a:cs typeface="Arial" pitchFamily="34" charset="0"/>
                </a:rPr>
                <a:t>Program Specific </a:t>
              </a:r>
              <a:r>
                <a:rPr lang="en-IN" sz="2100" kern="1200" dirty="0" smtClean="0">
                  <a:latin typeface="Arial" pitchFamily="34" charset="0"/>
                  <a:cs typeface="Arial" pitchFamily="34" charset="0"/>
                </a:rPr>
                <a:t>Outcomes</a:t>
              </a:r>
            </a:p>
            <a:p>
              <a:pPr lvl="0" algn="ctr" defTabSz="933450">
                <a:spcBef>
                  <a:spcPct val="0"/>
                </a:spcBef>
              </a:pPr>
              <a:r>
                <a:rPr lang="en-IN" sz="2100" dirty="0" smtClean="0">
                  <a:latin typeface="Arial" pitchFamily="34" charset="0"/>
                  <a:cs typeface="Arial" pitchFamily="34" charset="0"/>
                </a:rPr>
                <a:t>(PSOs)</a:t>
              </a:r>
              <a:endParaRPr lang="en-IN" sz="2100" kern="1200" dirty="0">
                <a:latin typeface="Arial" pitchFamily="34" charset="0"/>
                <a:cs typeface="Arial" pitchFamily="34" charset="0"/>
              </a:endParaRPr>
            </a:p>
          </p:txBody>
        </p:sp>
      </p:grpSp>
      <p:sp>
        <p:nvSpPr>
          <p:cNvPr id="23" name="TextBox 22"/>
          <p:cNvSpPr txBox="1"/>
          <p:nvPr/>
        </p:nvSpPr>
        <p:spPr>
          <a:xfrm>
            <a:off x="519084" y="4810135"/>
            <a:ext cx="3143272" cy="1754326"/>
          </a:xfrm>
          <a:prstGeom prst="rect">
            <a:avLst/>
          </a:prstGeom>
          <a:solidFill>
            <a:srgbClr val="0000CC"/>
          </a:solidFill>
        </p:spPr>
        <p:txBody>
          <a:bodyPr wrap="square" rtlCol="0">
            <a:spAutoFit/>
          </a:bodyPr>
          <a:lstStyle/>
          <a:p>
            <a:r>
              <a:rPr lang="en-US" b="1" dirty="0" smtClean="0">
                <a:solidFill>
                  <a:srgbClr val="FFFF00"/>
                </a:solidFill>
                <a:latin typeface="Arial" pitchFamily="34" charset="0"/>
                <a:cs typeface="Arial" pitchFamily="34" charset="0"/>
              </a:rPr>
              <a:t>CO Attainment Process for</a:t>
            </a:r>
          </a:p>
          <a:p>
            <a:pPr marL="361950" indent="-361950">
              <a:buFont typeface="Wingdings" pitchFamily="2" charset="2"/>
              <a:buChar char="Ø"/>
            </a:pPr>
            <a:r>
              <a:rPr lang="en-US" dirty="0" smtClean="0">
                <a:solidFill>
                  <a:schemeClr val="bg1"/>
                </a:solidFill>
                <a:latin typeface="Arial" pitchFamily="34" charset="0"/>
                <a:cs typeface="Arial" pitchFamily="34" charset="0"/>
              </a:rPr>
              <a:t>Theory Courses</a:t>
            </a:r>
          </a:p>
          <a:p>
            <a:pPr marL="361950" lvl="0" indent="-361950">
              <a:buFont typeface="Wingdings" pitchFamily="2" charset="2"/>
              <a:buChar char="Ø"/>
            </a:pPr>
            <a:r>
              <a:rPr lang="en-US" dirty="0" smtClean="0">
                <a:solidFill>
                  <a:schemeClr val="bg1"/>
                </a:solidFill>
                <a:latin typeface="Arial" pitchFamily="34" charset="0"/>
                <a:ea typeface="Verdana" pitchFamily="34" charset="0"/>
                <a:cs typeface="Arial" pitchFamily="34" charset="0"/>
              </a:rPr>
              <a:t>Practical courses</a:t>
            </a:r>
          </a:p>
          <a:p>
            <a:pPr marL="361950" lvl="0" indent="-361950">
              <a:buFont typeface="Wingdings" pitchFamily="2" charset="2"/>
              <a:buChar char="Ø"/>
            </a:pPr>
            <a:r>
              <a:rPr lang="en-US" dirty="0" smtClean="0">
                <a:solidFill>
                  <a:schemeClr val="bg1"/>
                </a:solidFill>
                <a:latin typeface="Arial" pitchFamily="34" charset="0"/>
                <a:cs typeface="Arial" pitchFamily="34" charset="0"/>
              </a:rPr>
              <a:t>Project</a:t>
            </a:r>
          </a:p>
          <a:p>
            <a:pPr marL="361950" lvl="0" indent="-361950">
              <a:buFont typeface="Wingdings" pitchFamily="2" charset="2"/>
              <a:buChar char="Ø"/>
            </a:pPr>
            <a:r>
              <a:rPr lang="en-US" dirty="0" smtClean="0">
                <a:solidFill>
                  <a:schemeClr val="bg1"/>
                </a:solidFill>
                <a:latin typeface="Arial" pitchFamily="34" charset="0"/>
                <a:cs typeface="Arial" pitchFamily="34" charset="0"/>
              </a:rPr>
              <a:t>Seminar</a:t>
            </a:r>
          </a:p>
          <a:p>
            <a:pPr marL="361950" lvl="0" indent="-361950">
              <a:buFont typeface="Wingdings" pitchFamily="2" charset="2"/>
              <a:buChar char="Ø"/>
            </a:pPr>
            <a:r>
              <a:rPr lang="en-US" dirty="0" smtClean="0">
                <a:solidFill>
                  <a:schemeClr val="bg1"/>
                </a:solidFill>
                <a:latin typeface="Arial" pitchFamily="34" charset="0"/>
                <a:cs typeface="Arial" pitchFamily="34" charset="0"/>
              </a:rPr>
              <a:t>Industrial training</a:t>
            </a:r>
          </a:p>
        </p:txBody>
      </p:sp>
      <p:sp>
        <p:nvSpPr>
          <p:cNvPr id="31" name="Down Arrow 30"/>
          <p:cNvSpPr/>
          <p:nvPr/>
        </p:nvSpPr>
        <p:spPr>
          <a:xfrm>
            <a:off x="2400285" y="4500570"/>
            <a:ext cx="45719" cy="28575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 xmlns:a16="http://schemas.microsoft.com/office/drawing/2014/main" id="{A62263DE-D9E2-4985-BDE5-6AA58FAF68B8}"/>
              </a:ext>
            </a:extLst>
          </p:cNvPr>
          <p:cNvSpPr txBox="1">
            <a:spLocks noChangeArrowheads="1"/>
          </p:cNvSpPr>
          <p:nvPr/>
        </p:nvSpPr>
        <p:spPr bwMode="auto">
          <a:xfrm>
            <a:off x="1692275" y="482600"/>
            <a:ext cx="514826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b="1">
                <a:latin typeface="Arial" panose="020B0604020202020204" pitchFamily="34" charset="0"/>
                <a:ea typeface="Verdana" panose="020B0604030504040204" pitchFamily="34" charset="0"/>
                <a:cs typeface="Arial" panose="020B0604020202020204" pitchFamily="34" charset="0"/>
              </a:rPr>
              <a:t>A. CO Attainment Process for Theory Courses</a:t>
            </a:r>
            <a:endParaRPr lang="en-IN" altLang="en-US" sz="1600">
              <a:latin typeface="Arial" panose="020B0604020202020204" pitchFamily="34" charset="0"/>
              <a:ea typeface="Times New Roman" panose="02020603050405020304" pitchFamily="18" charset="0"/>
              <a:cs typeface="Arial" panose="020B0604020202020204" pitchFamily="34" charset="0"/>
            </a:endParaRPr>
          </a:p>
        </p:txBody>
      </p:sp>
      <p:sp>
        <p:nvSpPr>
          <p:cNvPr id="13315" name="TextBox 6">
            <a:extLst>
              <a:ext uri="{FF2B5EF4-FFF2-40B4-BE49-F238E27FC236}">
                <a16:creationId xmlns="" xmlns:a16="http://schemas.microsoft.com/office/drawing/2014/main" id="{00D4CD1C-AEC8-4433-BD7A-4F7ACDF47DEA}"/>
              </a:ext>
            </a:extLst>
          </p:cNvPr>
          <p:cNvSpPr txBox="1">
            <a:spLocks noChangeArrowheads="1"/>
          </p:cNvSpPr>
          <p:nvPr/>
        </p:nvSpPr>
        <p:spPr bwMode="auto">
          <a:xfrm>
            <a:off x="539750" y="1052513"/>
            <a:ext cx="777716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buFont typeface="Calibri" panose="020F0502020204030204" pitchFamily="34" charset="0"/>
              <a:buAutoNum type="arabicPeriod"/>
            </a:pPr>
            <a:r>
              <a:rPr lang="en-IN" altLang="en-US" sz="1600" dirty="0">
                <a:latin typeface="Arial" panose="020B0604020202020204" pitchFamily="34" charset="0"/>
                <a:ea typeface="Verdana" panose="020B0604030504040204" pitchFamily="34" charset="0"/>
                <a:cs typeface="Arial" panose="020B0604020202020204" pitchFamily="34" charset="0"/>
              </a:rPr>
              <a:t>Course Outcomes, COs, are defined by the faculty member for the allotted course and tagged with cognitive levels.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7" name="TextBox 6">
                <a:extLst>
                  <a:ext uri="{FF2B5EF4-FFF2-40B4-BE49-F238E27FC236}">
                    <a16:creationId xmlns:a16="http://schemas.microsoft.com/office/drawing/2014/main" id="{6360F5C1-DD82-4A04-85E2-5390A6E3D948}"/>
                  </a:ext>
                </a:extLst>
              </p:cNvPr>
              <p:cNvSpPr txBox="1"/>
              <p:nvPr/>
            </p:nvSpPr>
            <p:spPr>
              <a:xfrm>
                <a:off x="539750" y="1722922"/>
                <a:ext cx="7777162" cy="2180918"/>
              </a:xfrm>
              <a:prstGeom prst="rect">
                <a:avLst/>
              </a:prstGeom>
              <a:noFill/>
            </p:spPr>
            <p:txBody>
              <a:bodyPr wrap="square">
                <a:spAutoFit/>
              </a:bodyPr>
              <a:lstStyle/>
              <a:p>
                <a:pPr lvl="0" algn="just">
                  <a:lnSpc>
                    <a:spcPct val="107000"/>
                  </a:lnSpc>
                </a:pPr>
                <a:r>
                  <a:rPr lang="en-US" sz="1600" dirty="0">
                    <a:effectLst/>
                    <a:latin typeface="Arial" panose="020B0604020202020204" pitchFamily="34" charset="0"/>
                    <a:ea typeface="Verdana" panose="020B0604030504040204" pitchFamily="34" charset="0"/>
                    <a:cs typeface="Arial" panose="020B0604020202020204" pitchFamily="34" charset="0"/>
                  </a:rPr>
                  <a:t>2.   Calculation of Direct CO Attainment using Continuous Internal Evaluation (CIE).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Questions in sessional exams and assignments/quizzes are tagged with relevant Cos.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For each CO, percentage of marks and attainment level is calculated for each student after the conduction and evaluation of sessional exams and assignments/quizzes.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 of students getting </a:t>
                </a:r>
                <a14:m>
                  <m:oMath xmlns:m="http://schemas.openxmlformats.org/officeDocument/2006/math">
                    <m:r>
                      <a:rPr lang="en-US" sz="1600" i="1">
                        <a:effectLst/>
                        <a:latin typeface="Cambria Math" panose="02040503050406030204" pitchFamily="18" charset="0"/>
                        <a:ea typeface="Verdana" panose="020B0604030504040204" pitchFamily="34" charset="0"/>
                        <a:cs typeface="Times New Roman" panose="02020603050405020304" pitchFamily="18" charset="0"/>
                      </a:rPr>
                      <m:t>≥</m:t>
                    </m:r>
                  </m:oMath>
                </a14:m>
                <a:r>
                  <a:rPr lang="en-US" sz="1600" dirty="0">
                    <a:effectLst/>
                    <a:latin typeface="Arial" panose="020B0604020202020204" pitchFamily="34" charset="0"/>
                    <a:ea typeface="Verdana" panose="020B0604030504040204" pitchFamily="34" charset="0"/>
                    <a:cs typeface="Arial" panose="020B0604020202020204" pitchFamily="34" charset="0"/>
                  </a:rPr>
                  <a:t> set percentage of marks is calculated for each CO, CO_CIE.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TextBox 6">
                <a:extLst>
                  <a:ext uri="{FF2B5EF4-FFF2-40B4-BE49-F238E27FC236}">
                    <a16:creationId xmlns="" xmlns:a16="http://schemas.microsoft.com/office/drawing/2014/main" id="{6360F5C1-DD82-4A04-85E2-5390A6E3D948}"/>
                  </a:ext>
                </a:extLst>
              </p:cNvPr>
              <p:cNvSpPr txBox="1">
                <a:spLocks noRot="1" noChangeAspect="1" noMove="1" noResize="1" noEditPoints="1" noAdjustHandles="1" noChangeArrowheads="1" noChangeShapeType="1" noTextEdit="1"/>
              </p:cNvSpPr>
              <p:nvPr/>
            </p:nvSpPr>
            <p:spPr>
              <a:xfrm>
                <a:off x="539750" y="1722922"/>
                <a:ext cx="7777162" cy="2180918"/>
              </a:xfrm>
              <a:prstGeom prst="rect">
                <a:avLst/>
              </a:prstGeom>
              <a:blipFill>
                <a:blip r:embed="rId3"/>
                <a:stretch>
                  <a:fillRect l="-471" t="-840" r="-471" b="-3081"/>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10" name="TextBox 9">
                <a:extLst>
                  <a:ext uri="{FF2B5EF4-FFF2-40B4-BE49-F238E27FC236}">
                    <a16:creationId xmlns:a16="http://schemas.microsoft.com/office/drawing/2014/main" id="{C7A6E4C9-1376-41C0-B527-EEDCD9B0D54C}"/>
                  </a:ext>
                </a:extLst>
              </p:cNvPr>
              <p:cNvSpPr txBox="1"/>
              <p:nvPr/>
            </p:nvSpPr>
            <p:spPr>
              <a:xfrm>
                <a:off x="611560" y="3976393"/>
                <a:ext cx="7777162" cy="1917448"/>
              </a:xfrm>
              <a:prstGeom prst="rect">
                <a:avLst/>
              </a:prstGeom>
              <a:noFill/>
            </p:spPr>
            <p:txBody>
              <a:bodyPr wrap="square">
                <a:spAutoFit/>
              </a:bodyPr>
              <a:lstStyle/>
              <a:p>
                <a:pPr lvl="0" algn="just">
                  <a:lnSpc>
                    <a:spcPct val="107000"/>
                  </a:lnSpc>
                </a:pPr>
                <a:r>
                  <a:rPr lang="en-US" sz="1600" dirty="0">
                    <a:effectLst/>
                    <a:latin typeface="Arial" panose="020B0604020202020204" pitchFamily="34" charset="0"/>
                    <a:ea typeface="Verdana" panose="020B0604030504040204" pitchFamily="34" charset="0"/>
                    <a:cs typeface="Arial" panose="020B0604020202020204" pitchFamily="34" charset="0"/>
                  </a:rPr>
                  <a:t>3.     Calculation of Direct CO Attainment using Semester End Examination (SEE).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Question-wise marks obtained are not provided by University, so here it is assumed that COs are commonly mapped with total marks.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Percentage of marks and attainment level is calculated for each student after results of semester end examination.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 of students getting </a:t>
                </a:r>
                <a14:m>
                  <m:oMath xmlns:m="http://schemas.openxmlformats.org/officeDocument/2006/math">
                    <m:r>
                      <a:rPr lang="en-US" sz="1600" i="1">
                        <a:effectLst/>
                        <a:latin typeface="Cambria Math" panose="02040503050406030204" pitchFamily="18" charset="0"/>
                        <a:ea typeface="Verdana" panose="020B0604030504040204" pitchFamily="34" charset="0"/>
                        <a:cs typeface="Times New Roman" panose="02020603050405020304" pitchFamily="18" charset="0"/>
                      </a:rPr>
                      <m:t>≥</m:t>
                    </m:r>
                  </m:oMath>
                </a14:m>
                <a:r>
                  <a:rPr lang="en-US" sz="1600" dirty="0">
                    <a:effectLst/>
                    <a:latin typeface="Arial" panose="020B0604020202020204" pitchFamily="34" charset="0"/>
                    <a:ea typeface="Verdana" panose="020B0604030504040204" pitchFamily="34" charset="0"/>
                    <a:cs typeface="Arial" panose="020B0604020202020204" pitchFamily="34" charset="0"/>
                  </a:rPr>
                  <a:t> set percentage of marks is calculated and commonly attained of all CO, CO_SEE.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TextBox 9">
                <a:extLst>
                  <a:ext uri="{FF2B5EF4-FFF2-40B4-BE49-F238E27FC236}">
                    <a16:creationId xmlns="" xmlns:a16="http://schemas.microsoft.com/office/drawing/2014/main" id="{C7A6E4C9-1376-41C0-B527-EEDCD9B0D54C}"/>
                  </a:ext>
                </a:extLst>
              </p:cNvPr>
              <p:cNvSpPr txBox="1">
                <a:spLocks noRot="1" noChangeAspect="1" noMove="1" noResize="1" noEditPoints="1" noAdjustHandles="1" noChangeArrowheads="1" noChangeShapeType="1" noTextEdit="1"/>
              </p:cNvSpPr>
              <p:nvPr/>
            </p:nvSpPr>
            <p:spPr>
              <a:xfrm>
                <a:off x="611560" y="3976393"/>
                <a:ext cx="7777162" cy="1917448"/>
              </a:xfrm>
              <a:prstGeom prst="rect">
                <a:avLst/>
              </a:prstGeom>
              <a:blipFill>
                <a:blip r:embed="rId4"/>
                <a:stretch>
                  <a:fillRect l="-392" t="-952" r="-470" b="-3175"/>
                </a:stretch>
              </a:blipFill>
            </p:spPr>
            <p:txBody>
              <a:bodyPr/>
              <a:lstStyle/>
              <a:p>
                <a:r>
                  <a:rPr lang="en-IN">
                    <a:noFill/>
                  </a:rPr>
                  <a:t> </a:t>
                </a:r>
              </a:p>
            </p:txBody>
          </p:sp>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 xmlns:a16="http://schemas.microsoft.com/office/drawing/2014/main" id="{C0B63F00-D8B9-4735-BAC4-E65812EBCD65}"/>
              </a:ext>
            </a:extLst>
          </p:cNvPr>
          <p:cNvSpPr txBox="1">
            <a:spLocks noChangeArrowheads="1"/>
          </p:cNvSpPr>
          <p:nvPr/>
        </p:nvSpPr>
        <p:spPr bwMode="auto">
          <a:xfrm>
            <a:off x="1835150" y="476250"/>
            <a:ext cx="5148263"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b="1" dirty="0" smtClean="0">
                <a:latin typeface="Arial" panose="020B0604020202020204" pitchFamily="34" charset="0"/>
                <a:ea typeface="Verdana" panose="020B0604030504040204" pitchFamily="34" charset="0"/>
                <a:cs typeface="Arial" panose="020B0604020202020204" pitchFamily="34" charset="0"/>
              </a:rPr>
              <a:t>CO </a:t>
            </a:r>
            <a:r>
              <a:rPr lang="en-IN" altLang="en-US" sz="1600" b="1" dirty="0">
                <a:latin typeface="Arial" panose="020B0604020202020204" pitchFamily="34" charset="0"/>
                <a:ea typeface="Verdana" panose="020B0604030504040204" pitchFamily="34" charset="0"/>
                <a:cs typeface="Arial" panose="020B0604020202020204" pitchFamily="34" charset="0"/>
              </a:rPr>
              <a:t>Attainment Process for Theory Courses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5363" name="TextBox 5">
            <a:extLst>
              <a:ext uri="{FF2B5EF4-FFF2-40B4-BE49-F238E27FC236}">
                <a16:creationId xmlns="" xmlns:a16="http://schemas.microsoft.com/office/drawing/2014/main" id="{7770FDCB-4775-4991-9F7F-F4527E73C983}"/>
              </a:ext>
            </a:extLst>
          </p:cNvPr>
          <p:cNvSpPr txBox="1">
            <a:spLocks noChangeArrowheads="1"/>
          </p:cNvSpPr>
          <p:nvPr/>
        </p:nvSpPr>
        <p:spPr bwMode="auto">
          <a:xfrm>
            <a:off x="319088" y="1084263"/>
            <a:ext cx="83534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IN" altLang="en-US" sz="1600" dirty="0">
                <a:latin typeface="Arial" panose="020B0604020202020204" pitchFamily="34" charset="0"/>
                <a:ea typeface="Verdana" panose="020B0604030504040204" pitchFamily="34" charset="0"/>
                <a:cs typeface="Arial" panose="020B0604020202020204" pitchFamily="34" charset="0"/>
              </a:rPr>
              <a:t>4. Direct CO Attainment is calculated as 33% of CO attained using Continuous Internal Evaluation, CO_CIE and 67% of CO attained using Semester End Examination (SEE), that is, </a:t>
            </a:r>
            <a:r>
              <a:rPr lang="en-IN" altLang="en-US" sz="1600" dirty="0" err="1">
                <a:latin typeface="Arial" panose="020B0604020202020204" pitchFamily="34" charset="0"/>
                <a:ea typeface="Verdana" panose="020B0604030504040204" pitchFamily="34" charset="0"/>
                <a:cs typeface="Arial" panose="020B0604020202020204" pitchFamily="34" charset="0"/>
              </a:rPr>
              <a:t>CO_Direct</a:t>
            </a:r>
            <a:r>
              <a:rPr lang="en-IN" altLang="en-US" sz="1600" dirty="0">
                <a:latin typeface="Arial" panose="020B0604020202020204" pitchFamily="34" charset="0"/>
                <a:ea typeface="Verdana" panose="020B0604030504040204" pitchFamily="34" charset="0"/>
                <a:cs typeface="Arial" panose="020B0604020202020204" pitchFamily="34" charset="0"/>
              </a:rPr>
              <a:t> = 0.33*CO_CIE + 0.67*CO_SEE</a:t>
            </a:r>
          </a:p>
        </p:txBody>
      </p:sp>
      <p:sp>
        <p:nvSpPr>
          <p:cNvPr id="15365" name="TextBox 9">
            <a:extLst>
              <a:ext uri="{FF2B5EF4-FFF2-40B4-BE49-F238E27FC236}">
                <a16:creationId xmlns="" xmlns:a16="http://schemas.microsoft.com/office/drawing/2014/main" id="{C38D41CB-0D62-4A51-AD87-FA4DECF180BB}"/>
              </a:ext>
            </a:extLst>
          </p:cNvPr>
          <p:cNvSpPr txBox="1">
            <a:spLocks noChangeArrowheads="1"/>
          </p:cNvSpPr>
          <p:nvPr/>
        </p:nvSpPr>
        <p:spPr bwMode="auto">
          <a:xfrm>
            <a:off x="323850" y="3984625"/>
            <a:ext cx="842486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6. CO Attainment is calculated as 90% of Direct CO attainment and 10% of Indirect CO Attainment, that is, CO = 0.9*</a:t>
            </a:r>
            <a:r>
              <a:rPr lang="en-IN" altLang="en-US" sz="1600" dirty="0" err="1">
                <a:latin typeface="Arial" panose="020B0604020202020204" pitchFamily="34" charset="0"/>
                <a:ea typeface="Verdana" panose="020B0604030504040204" pitchFamily="34" charset="0"/>
                <a:cs typeface="Arial" panose="020B0604020202020204" pitchFamily="34" charset="0"/>
              </a:rPr>
              <a:t>CO_Direct</a:t>
            </a:r>
            <a:r>
              <a:rPr lang="en-IN" altLang="en-US" sz="1600" dirty="0">
                <a:latin typeface="Arial" panose="020B0604020202020204" pitchFamily="34" charset="0"/>
                <a:ea typeface="Verdana" panose="020B0604030504040204" pitchFamily="34" charset="0"/>
                <a:cs typeface="Arial" panose="020B0604020202020204" pitchFamily="34" charset="0"/>
              </a:rPr>
              <a:t> + 0.1*</a:t>
            </a:r>
            <a:r>
              <a:rPr lang="en-IN" altLang="en-US" sz="1600" dirty="0" err="1">
                <a:latin typeface="Arial" panose="020B0604020202020204" pitchFamily="34" charset="0"/>
                <a:ea typeface="Verdana" panose="020B0604030504040204" pitchFamily="34" charset="0"/>
                <a:cs typeface="Arial" panose="020B0604020202020204" pitchFamily="34" charset="0"/>
              </a:rPr>
              <a:t>CO_Indirect</a:t>
            </a:r>
            <a:r>
              <a:rPr lang="en-IN" altLang="en-US" sz="1200" dirty="0">
                <a:latin typeface="Times New Roman" panose="02020603050405020304" pitchFamily="18" charset="0"/>
                <a:ea typeface="Verdana" panose="020B0604030504040204" pitchFamily="34" charset="0"/>
                <a:cs typeface="Times New Roman" panose="02020603050405020304" pitchFamily="18" charset="0"/>
              </a:rPr>
              <a:t>.</a:t>
            </a:r>
            <a:endParaRPr lang="en-IN" altLang="en-US" sz="1200" dirty="0">
              <a:latin typeface="Times New Roman" panose="02020603050405020304" pitchFamily="18" charset="0"/>
              <a:ea typeface="Times New Roman" panose="02020603050405020304" pitchFamily="18" charset="0"/>
              <a:cs typeface="Mangal" panose="02040503050203030202" pitchFamily="18" charset="0"/>
            </a:endParaRPr>
          </a:p>
        </p:txBody>
      </p:sp>
      <p:sp>
        <p:nvSpPr>
          <p:cNvPr id="15366" name="TextBox 11">
            <a:extLst>
              <a:ext uri="{FF2B5EF4-FFF2-40B4-BE49-F238E27FC236}">
                <a16:creationId xmlns="" xmlns:a16="http://schemas.microsoft.com/office/drawing/2014/main" id="{C9E3DBFE-4652-42F9-A53B-07D4F8D0C52F}"/>
              </a:ext>
            </a:extLst>
          </p:cNvPr>
          <p:cNvSpPr txBox="1">
            <a:spLocks noChangeArrowheads="1"/>
          </p:cNvSpPr>
          <p:nvPr/>
        </p:nvSpPr>
        <p:spPr bwMode="auto">
          <a:xfrm>
            <a:off x="355600" y="4687888"/>
            <a:ext cx="8072438"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7. CO Attainment gap is determined by comparing CO attainments with CO Targets.</a:t>
            </a:r>
          </a:p>
          <a:p>
            <a:pPr algn="just" eaLnBrk="1" hangingPunct="1">
              <a:lnSpc>
                <a:spcPct val="107000"/>
              </a:lnSpc>
            </a:pP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8. Action Plan is prepared for next offering of course in case of gap, otherwise Targets are enhanced</a:t>
            </a:r>
            <a:r>
              <a:rPr lang="en-IN" altLang="en-US" sz="1200" dirty="0">
                <a:latin typeface="Times New Roman" panose="02020603050405020304" pitchFamily="18" charset="0"/>
                <a:ea typeface="Verdana" panose="020B0604030504040204" pitchFamily="34" charset="0"/>
                <a:cs typeface="Times New Roman" panose="02020603050405020304" pitchFamily="18" charset="0"/>
              </a:rPr>
              <a:t>.</a:t>
            </a:r>
            <a:endParaRPr lang="en-IN" altLang="en-US" sz="1200" dirty="0">
              <a:latin typeface="Times New Roman" panose="02020603050405020304" pitchFamily="18" charset="0"/>
              <a:ea typeface="Times New Roman" panose="02020603050405020304" pitchFamily="18" charset="0"/>
              <a:cs typeface="Mangal" panose="02040503050203030202" pitchFamily="18" charset="0"/>
            </a:endParaRPr>
          </a:p>
        </p:txBody>
      </p:sp>
      <mc:AlternateContent xmlns:mc="http://schemas.openxmlformats.org/markup-compatibility/2006">
        <mc:Choice xmlns="" xmlns:a14="http://schemas.microsoft.com/office/drawing/2010/main" Requires="a14">
          <p:sp>
            <p:nvSpPr>
              <p:cNvPr id="9" name="TextBox 8">
                <a:extLst>
                  <a:ext uri="{FF2B5EF4-FFF2-40B4-BE49-F238E27FC236}">
                    <a16:creationId xmlns:a16="http://schemas.microsoft.com/office/drawing/2014/main" id="{F812E4CC-DA4F-403D-8E55-DDB02722DF18}"/>
                  </a:ext>
                </a:extLst>
              </p:cNvPr>
              <p:cNvSpPr txBox="1"/>
              <p:nvPr/>
            </p:nvSpPr>
            <p:spPr>
              <a:xfrm>
                <a:off x="355600" y="2167273"/>
                <a:ext cx="8393113" cy="1653979"/>
              </a:xfrm>
              <a:prstGeom prst="rect">
                <a:avLst/>
              </a:prstGeom>
              <a:noFill/>
            </p:spPr>
            <p:txBody>
              <a:bodyPr wrap="square">
                <a:spAutoFit/>
              </a:bodyPr>
              <a:lstStyle/>
              <a:p>
                <a:pPr lvl="0" algn="just">
                  <a:lnSpc>
                    <a:spcPct val="107000"/>
                  </a:lnSpc>
                </a:pPr>
                <a:r>
                  <a:rPr lang="en-US" sz="1600" dirty="0">
                    <a:effectLst/>
                    <a:latin typeface="Arial" panose="020B0604020202020204" pitchFamily="34" charset="0"/>
                    <a:ea typeface="Verdana" panose="020B0604030504040204" pitchFamily="34" charset="0"/>
                    <a:cs typeface="Arial" panose="020B0604020202020204" pitchFamily="34" charset="0"/>
                  </a:rPr>
                  <a:t>5.  Calculation of Indirect CO Attainment using Course Exit Survey (CES).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Course Exit survey on COs are taken from students at the end of course.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For each CO, percentage of rating and attainment level of each student is calculated.</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 of students rating </a:t>
                </a:r>
                <a14:m>
                  <m:oMath xmlns:m="http://schemas.openxmlformats.org/officeDocument/2006/math">
                    <m:r>
                      <a:rPr lang="en-US" sz="1600" i="1">
                        <a:effectLst/>
                        <a:latin typeface="Cambria Math" panose="02040503050406030204" pitchFamily="18" charset="0"/>
                        <a:ea typeface="Verdana" panose="020B0604030504040204" pitchFamily="34" charset="0"/>
                        <a:cs typeface="Times New Roman" panose="02020603050405020304" pitchFamily="18" charset="0"/>
                      </a:rPr>
                      <m:t>≥</m:t>
                    </m:r>
                  </m:oMath>
                </a14:m>
                <a:r>
                  <a:rPr lang="en-US" sz="1600" dirty="0">
                    <a:effectLst/>
                    <a:latin typeface="Arial" panose="020B0604020202020204" pitchFamily="34" charset="0"/>
                    <a:ea typeface="Verdana" panose="020B0604030504040204" pitchFamily="34" charset="0"/>
                    <a:cs typeface="Arial" panose="020B0604020202020204" pitchFamily="34" charset="0"/>
                  </a:rPr>
                  <a:t> set percentage of ratings is calculated for each CO, </a:t>
                </a:r>
                <a:r>
                  <a:rPr lang="en-US" sz="1600" dirty="0" err="1">
                    <a:effectLst/>
                    <a:latin typeface="Arial" panose="020B0604020202020204" pitchFamily="34" charset="0"/>
                    <a:ea typeface="Verdana" panose="020B0604030504040204" pitchFamily="34" charset="0"/>
                    <a:cs typeface="Arial" panose="020B0604020202020204" pitchFamily="34" charset="0"/>
                  </a:rPr>
                  <a:t>CO_Indirect</a:t>
                </a:r>
                <a:r>
                  <a:rPr lang="en-US" sz="1200" dirty="0">
                    <a:effectLst/>
                    <a:latin typeface="Times New Roman" panose="02020603050405020304" pitchFamily="18" charset="0"/>
                    <a:ea typeface="Verdana" panose="020B0604030504040204" pitchFamily="34"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Mangal" panose="02040503050203030202" pitchFamily="18" charset="0"/>
                </a:endParaRPr>
              </a:p>
            </p:txBody>
          </p:sp>
        </mc:Choice>
        <mc:Fallback>
          <p:sp>
            <p:nvSpPr>
              <p:cNvPr id="9" name="TextBox 8">
                <a:extLst>
                  <a:ext uri="{FF2B5EF4-FFF2-40B4-BE49-F238E27FC236}">
                    <a16:creationId xmlns="" xmlns:a16="http://schemas.microsoft.com/office/drawing/2014/main" id="{F812E4CC-DA4F-403D-8E55-DDB02722DF18}"/>
                  </a:ext>
                </a:extLst>
              </p:cNvPr>
              <p:cNvSpPr txBox="1">
                <a:spLocks noRot="1" noChangeAspect="1" noMove="1" noResize="1" noEditPoints="1" noAdjustHandles="1" noChangeArrowheads="1" noChangeShapeType="1" noTextEdit="1"/>
              </p:cNvSpPr>
              <p:nvPr/>
            </p:nvSpPr>
            <p:spPr>
              <a:xfrm>
                <a:off x="355600" y="2167273"/>
                <a:ext cx="8393113" cy="1653979"/>
              </a:xfrm>
              <a:prstGeom prst="rect">
                <a:avLst/>
              </a:prstGeom>
              <a:blipFill>
                <a:blip r:embed="rId2"/>
                <a:stretch>
                  <a:fillRect l="-363" t="-1107" r="-436" b="-4059"/>
                </a:stretch>
              </a:blipFill>
            </p:spPr>
            <p:txBody>
              <a:bodyPr/>
              <a:lstStyle/>
              <a:p>
                <a:r>
                  <a:rPr lang="en-IN">
                    <a:noFill/>
                  </a:rPr>
                  <a:t> </a:t>
                </a:r>
              </a:p>
            </p:txBody>
          </p:sp>
        </mc:Fallback>
      </mc:AlternateContent>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a:extLst>
              <a:ext uri="{FF2B5EF4-FFF2-40B4-BE49-F238E27FC236}">
                <a16:creationId xmlns="" xmlns:a16="http://schemas.microsoft.com/office/drawing/2014/main" id="{A969C198-BC11-45AD-B081-76FAB70C08D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4780" y="535011"/>
            <a:ext cx="5143500" cy="625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13">
            <a:extLst>
              <a:ext uri="{FF2B5EF4-FFF2-40B4-BE49-F238E27FC236}">
                <a16:creationId xmlns="" xmlns:a16="http://schemas.microsoft.com/office/drawing/2014/main" id="{B2FEEC62-31E9-415F-8B0F-AC83B8E48CA3}"/>
              </a:ext>
            </a:extLst>
          </p:cNvPr>
          <p:cNvSpPr>
            <a:spLocks noChangeArrowheads="1"/>
          </p:cNvSpPr>
          <p:nvPr/>
        </p:nvSpPr>
        <p:spPr bwMode="auto">
          <a:xfrm>
            <a:off x="357188" y="49213"/>
            <a:ext cx="878681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N" altLang="en-US" sz="1600" b="1">
                <a:solidFill>
                  <a:srgbClr val="0000CC"/>
                </a:solidFill>
                <a:latin typeface="Arial" panose="020B0604020202020204" pitchFamily="34" charset="0"/>
                <a:ea typeface="Calibri" panose="020F0502020204030204" pitchFamily="34" charset="0"/>
                <a:cs typeface="Arial" panose="020B0604020202020204" pitchFamily="34" charset="0"/>
              </a:rPr>
              <a:t>Process of question papers setting, evaluation and effective process implementation</a:t>
            </a:r>
          </a:p>
        </p:txBody>
      </p:sp>
      <p:grpSp>
        <p:nvGrpSpPr>
          <p:cNvPr id="2" name="Group 17"/>
          <p:cNvGrpSpPr/>
          <p:nvPr/>
        </p:nvGrpSpPr>
        <p:grpSpPr>
          <a:xfrm>
            <a:off x="285720" y="2000240"/>
            <a:ext cx="3766932" cy="2200646"/>
            <a:chOff x="5357818" y="2338232"/>
            <a:chExt cx="3766932" cy="2200646"/>
          </a:xfrm>
        </p:grpSpPr>
        <p:sp>
          <p:nvSpPr>
            <p:cNvPr id="5" name="Rectangle 5">
              <a:extLst>
                <a:ext uri="{FF2B5EF4-FFF2-40B4-BE49-F238E27FC236}">
                  <a16:creationId xmlns="" xmlns:a16="http://schemas.microsoft.com/office/drawing/2014/main" id="{C74028B9-7E7D-4C13-90CC-E149EBC42B03}"/>
                </a:ext>
              </a:extLst>
            </p:cNvPr>
            <p:cNvSpPr>
              <a:spLocks noChangeArrowheads="1"/>
            </p:cNvSpPr>
            <p:nvPr/>
          </p:nvSpPr>
          <p:spPr bwMode="auto">
            <a:xfrm>
              <a:off x="6913293" y="2500113"/>
              <a:ext cx="975627" cy="528631"/>
            </a:xfrm>
            <a:prstGeom prst="rect">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000"/>
                </a:spcAft>
              </a:pPr>
              <a:r>
                <a:rPr lang="en-IN" altLang="en-US" sz="1100">
                  <a:cs typeface="Arial" panose="020B0604020202020204" pitchFamily="34" charset="0"/>
                </a:rPr>
                <a:t>ATTENDANCE (10)</a:t>
              </a:r>
              <a:endParaRPr lang="en-IN" altLang="en-US">
                <a:latin typeface="Arial" panose="020B0604020202020204" pitchFamily="34" charset="0"/>
                <a:cs typeface="Arial" panose="020B0604020202020204" pitchFamily="34" charset="0"/>
              </a:endParaRPr>
            </a:p>
          </p:txBody>
        </p:sp>
        <p:sp>
          <p:nvSpPr>
            <p:cNvPr id="6" name="Rectangle 88">
              <a:extLst>
                <a:ext uri="{FF2B5EF4-FFF2-40B4-BE49-F238E27FC236}">
                  <a16:creationId xmlns="" xmlns:a16="http://schemas.microsoft.com/office/drawing/2014/main" id="{ED6C2A7B-7747-4D6C-AA38-B23E55281B95}"/>
                </a:ext>
              </a:extLst>
            </p:cNvPr>
            <p:cNvSpPr>
              <a:spLocks noChangeArrowheads="1"/>
            </p:cNvSpPr>
            <p:nvPr/>
          </p:nvSpPr>
          <p:spPr bwMode="auto">
            <a:xfrm>
              <a:off x="6885433" y="3279329"/>
              <a:ext cx="975627" cy="422709"/>
            </a:xfrm>
            <a:prstGeom prst="rect">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000"/>
                </a:spcAft>
              </a:pPr>
              <a:r>
                <a:rPr lang="en-IN" altLang="en-US" sz="1100" dirty="0">
                  <a:cs typeface="Arial" panose="020B0604020202020204" pitchFamily="34" charset="0"/>
                </a:rPr>
                <a:t>CLASS TEST (30)</a:t>
              </a:r>
              <a:endParaRPr lang="en-IN" altLang="en-US" dirty="0">
                <a:latin typeface="Arial" panose="020B0604020202020204" pitchFamily="34" charset="0"/>
                <a:cs typeface="Arial" panose="020B0604020202020204" pitchFamily="34" charset="0"/>
              </a:endParaRPr>
            </a:p>
          </p:txBody>
        </p:sp>
        <p:sp>
          <p:nvSpPr>
            <p:cNvPr id="7" name="Rectangle 90">
              <a:extLst>
                <a:ext uri="{FF2B5EF4-FFF2-40B4-BE49-F238E27FC236}">
                  <a16:creationId xmlns="" xmlns:a16="http://schemas.microsoft.com/office/drawing/2014/main" id="{B60645FE-4F9D-46F2-ADA6-537F72241A15}"/>
                </a:ext>
              </a:extLst>
            </p:cNvPr>
            <p:cNvSpPr>
              <a:spLocks noChangeArrowheads="1"/>
            </p:cNvSpPr>
            <p:nvPr/>
          </p:nvSpPr>
          <p:spPr bwMode="auto">
            <a:xfrm>
              <a:off x="6913293" y="4077669"/>
              <a:ext cx="975627" cy="422709"/>
            </a:xfrm>
            <a:prstGeom prst="rect">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000"/>
                </a:spcAft>
              </a:pPr>
              <a:r>
                <a:rPr lang="en-IN" altLang="en-US" sz="1100">
                  <a:cs typeface="Arial" panose="020B0604020202020204" pitchFamily="34" charset="0"/>
                </a:rPr>
                <a:t>TUTORIAL (10)</a:t>
              </a:r>
              <a:endParaRPr lang="en-IN" altLang="en-US">
                <a:latin typeface="Arial" panose="020B0604020202020204" pitchFamily="34" charset="0"/>
                <a:cs typeface="Arial" panose="020B0604020202020204" pitchFamily="34" charset="0"/>
              </a:endParaRPr>
            </a:p>
          </p:txBody>
        </p:sp>
        <p:sp>
          <p:nvSpPr>
            <p:cNvPr id="8" name="Rectangle 91">
              <a:extLst>
                <a:ext uri="{FF2B5EF4-FFF2-40B4-BE49-F238E27FC236}">
                  <a16:creationId xmlns="" xmlns:a16="http://schemas.microsoft.com/office/drawing/2014/main" id="{E96213C2-809A-4D61-86D2-611C295745D3}"/>
                </a:ext>
              </a:extLst>
            </p:cNvPr>
            <p:cNvSpPr>
              <a:spLocks noChangeArrowheads="1"/>
            </p:cNvSpPr>
            <p:nvPr/>
          </p:nvSpPr>
          <p:spPr bwMode="auto">
            <a:xfrm>
              <a:off x="8149123" y="3283252"/>
              <a:ext cx="975627" cy="422709"/>
            </a:xfrm>
            <a:prstGeom prst="rect">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000"/>
                </a:spcAft>
              </a:pPr>
              <a:r>
                <a:rPr lang="en-IN" altLang="en-US" sz="1100">
                  <a:cs typeface="Arial" panose="020B0604020202020204" pitchFamily="34" charset="0"/>
                </a:rPr>
                <a:t>INTERNAL MARKS (50)</a:t>
              </a:r>
              <a:endParaRPr lang="en-IN" altLang="en-US">
                <a:latin typeface="Arial" panose="020B0604020202020204" pitchFamily="34" charset="0"/>
                <a:cs typeface="Arial" panose="020B0604020202020204" pitchFamily="34" charset="0"/>
              </a:endParaRPr>
            </a:p>
          </p:txBody>
        </p:sp>
        <p:sp>
          <p:nvSpPr>
            <p:cNvPr id="9" name="Oval 92">
              <a:extLst>
                <a:ext uri="{FF2B5EF4-FFF2-40B4-BE49-F238E27FC236}">
                  <a16:creationId xmlns="" xmlns:a16="http://schemas.microsoft.com/office/drawing/2014/main" id="{0998C33A-7E78-499E-94F1-CA7C70AE0309}"/>
                </a:ext>
              </a:extLst>
            </p:cNvPr>
            <p:cNvSpPr>
              <a:spLocks noChangeArrowheads="1"/>
            </p:cNvSpPr>
            <p:nvPr/>
          </p:nvSpPr>
          <p:spPr bwMode="auto">
            <a:xfrm>
              <a:off x="5471988" y="2338232"/>
              <a:ext cx="1214277" cy="642890"/>
            </a:xfrm>
            <a:prstGeom prst="ellipse">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IN" altLang="en-US" sz="1100" dirty="0" smtClean="0">
                <a:cs typeface="Arial" panose="020B0604020202020204" pitchFamily="34" charset="0"/>
              </a:endParaRPr>
            </a:p>
            <a:p>
              <a:pPr algn="ctr" eaLnBrk="1" hangingPunct="1"/>
              <a:r>
                <a:rPr lang="en-IN" altLang="en-US" sz="1100" dirty="0" smtClean="0">
                  <a:cs typeface="Arial" panose="020B0604020202020204" pitchFamily="34" charset="0"/>
                </a:rPr>
                <a:t>Class </a:t>
              </a:r>
              <a:r>
                <a:rPr lang="en-IN" altLang="en-US" sz="1100" dirty="0">
                  <a:cs typeface="Arial" panose="020B0604020202020204" pitchFamily="34" charset="0"/>
                </a:rPr>
                <a:t>Test-1</a:t>
              </a:r>
              <a:endParaRPr lang="en-IN" altLang="en-US" sz="1100" dirty="0">
                <a:latin typeface="Times New Roman" panose="02020603050405020304" pitchFamily="18" charset="0"/>
                <a:cs typeface="Arial" panose="020B0604020202020204" pitchFamily="34" charset="0"/>
              </a:endParaRPr>
            </a:p>
            <a:p>
              <a:pPr algn="ctr" eaLnBrk="1" hangingPunct="1"/>
              <a:r>
                <a:rPr lang="en-IN" altLang="en-US" sz="1100" dirty="0">
                  <a:cs typeface="Arial" panose="020B0604020202020204" pitchFamily="34" charset="0"/>
                </a:rPr>
                <a:t>(15)</a:t>
              </a:r>
              <a:br>
                <a:rPr lang="en-IN" altLang="en-US" sz="1100" dirty="0">
                  <a:cs typeface="Arial" panose="020B0604020202020204" pitchFamily="34" charset="0"/>
                </a:rPr>
              </a:br>
              <a:endParaRPr lang="en-IN" altLang="en-US" dirty="0">
                <a:latin typeface="Arial" panose="020B0604020202020204" pitchFamily="34" charset="0"/>
                <a:cs typeface="Arial" panose="020B0604020202020204" pitchFamily="34" charset="0"/>
              </a:endParaRPr>
            </a:p>
          </p:txBody>
        </p:sp>
        <p:sp>
          <p:nvSpPr>
            <p:cNvPr id="10" name="Oval 93">
              <a:extLst>
                <a:ext uri="{FF2B5EF4-FFF2-40B4-BE49-F238E27FC236}">
                  <a16:creationId xmlns="" xmlns:a16="http://schemas.microsoft.com/office/drawing/2014/main" id="{F5EA2D4D-72C2-4685-8669-23778EB7BA09}"/>
                </a:ext>
              </a:extLst>
            </p:cNvPr>
            <p:cNvSpPr>
              <a:spLocks noChangeArrowheads="1"/>
            </p:cNvSpPr>
            <p:nvPr/>
          </p:nvSpPr>
          <p:spPr bwMode="auto">
            <a:xfrm>
              <a:off x="5357818" y="3210623"/>
              <a:ext cx="1214277" cy="537948"/>
            </a:xfrm>
            <a:prstGeom prst="ellipse">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100" dirty="0">
                  <a:cs typeface="Arial" panose="020B0604020202020204" pitchFamily="34" charset="0"/>
                </a:rPr>
                <a:t>Class Test-2</a:t>
              </a:r>
            </a:p>
            <a:p>
              <a:pPr algn="ctr" eaLnBrk="1" hangingPunct="1">
                <a:spcAft>
                  <a:spcPts val="1000"/>
                </a:spcAft>
              </a:pPr>
              <a:r>
                <a:rPr lang="en-IN" altLang="en-US" sz="1100" dirty="0">
                  <a:cs typeface="Arial" panose="020B0604020202020204" pitchFamily="34" charset="0"/>
                </a:rPr>
                <a:t>(15)</a:t>
              </a:r>
              <a:endParaRPr lang="en-IN" altLang="en-US" dirty="0">
                <a:latin typeface="Arial" panose="020B0604020202020204" pitchFamily="34" charset="0"/>
                <a:cs typeface="Arial" panose="020B0604020202020204" pitchFamily="34" charset="0"/>
              </a:endParaRPr>
            </a:p>
          </p:txBody>
        </p:sp>
        <p:sp>
          <p:nvSpPr>
            <p:cNvPr id="11" name="Oval 94">
              <a:extLst>
                <a:ext uri="{FF2B5EF4-FFF2-40B4-BE49-F238E27FC236}">
                  <a16:creationId xmlns="" xmlns:a16="http://schemas.microsoft.com/office/drawing/2014/main" id="{602F6751-1174-4FC8-A80D-41EA02703593}"/>
                </a:ext>
              </a:extLst>
            </p:cNvPr>
            <p:cNvSpPr>
              <a:spLocks noChangeArrowheads="1"/>
            </p:cNvSpPr>
            <p:nvPr/>
          </p:nvSpPr>
          <p:spPr bwMode="auto">
            <a:xfrm>
              <a:off x="5438777" y="3932767"/>
              <a:ext cx="1285767" cy="606111"/>
            </a:xfrm>
            <a:prstGeom prst="ellipse">
              <a:avLst/>
            </a:prstGeom>
            <a:noFill/>
            <a:ln w="12700">
              <a:solidFill>
                <a:srgbClr val="0000CC"/>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100" dirty="0">
                  <a:cs typeface="Arial" panose="020B0604020202020204" pitchFamily="34" charset="0"/>
                </a:rPr>
                <a:t>Class Test-3</a:t>
              </a:r>
            </a:p>
            <a:p>
              <a:pPr algn="ctr" eaLnBrk="1" hangingPunct="1">
                <a:spcAft>
                  <a:spcPts val="1000"/>
                </a:spcAft>
              </a:pPr>
              <a:r>
                <a:rPr lang="en-IN" altLang="en-US" sz="1100" dirty="0">
                  <a:cs typeface="Arial" panose="020B0604020202020204" pitchFamily="34" charset="0"/>
                </a:rPr>
                <a:t>(15)</a:t>
              </a:r>
              <a:endParaRPr lang="en-IN" altLang="en-US" dirty="0">
                <a:latin typeface="Arial" panose="020B0604020202020204" pitchFamily="34" charset="0"/>
                <a:cs typeface="Arial" panose="020B0604020202020204" pitchFamily="34" charset="0"/>
              </a:endParaRPr>
            </a:p>
          </p:txBody>
        </p:sp>
        <p:sp>
          <p:nvSpPr>
            <p:cNvPr id="12" name="Plus 95">
              <a:extLst>
                <a:ext uri="{FF2B5EF4-FFF2-40B4-BE49-F238E27FC236}">
                  <a16:creationId xmlns="" xmlns:a16="http://schemas.microsoft.com/office/drawing/2014/main" id="{C32B8175-063B-4EBF-9ED2-2499EE83A586}"/>
                </a:ext>
              </a:extLst>
            </p:cNvPr>
            <p:cNvSpPr>
              <a:spLocks/>
            </p:cNvSpPr>
            <p:nvPr/>
          </p:nvSpPr>
          <p:spPr bwMode="auto">
            <a:xfrm>
              <a:off x="7308065" y="3058658"/>
              <a:ext cx="158224" cy="161335"/>
            </a:xfrm>
            <a:custGeom>
              <a:avLst/>
              <a:gdLst>
                <a:gd name="T0" fmla="*/ 40 w 323850"/>
                <a:gd name="T1" fmla="*/ 132 h 381000"/>
                <a:gd name="T2" fmla="*/ 115 w 323850"/>
                <a:gd name="T3" fmla="*/ 132 h 381000"/>
                <a:gd name="T4" fmla="*/ 115 w 323850"/>
                <a:gd name="T5" fmla="*/ 44 h 381000"/>
                <a:gd name="T6" fmla="*/ 186 w 323850"/>
                <a:gd name="T7" fmla="*/ 44 h 381000"/>
                <a:gd name="T8" fmla="*/ 186 w 323850"/>
                <a:gd name="T9" fmla="*/ 132 h 381000"/>
                <a:gd name="T10" fmla="*/ 261 w 323850"/>
                <a:gd name="T11" fmla="*/ 132 h 381000"/>
                <a:gd name="T12" fmla="*/ 261 w 323850"/>
                <a:gd name="T13" fmla="*/ 197 h 381000"/>
                <a:gd name="T14" fmla="*/ 186 w 323850"/>
                <a:gd name="T15" fmla="*/ 197 h 381000"/>
                <a:gd name="T16" fmla="*/ 186 w 323850"/>
                <a:gd name="T17" fmla="*/ 285 h 381000"/>
                <a:gd name="T18" fmla="*/ 115 w 323850"/>
                <a:gd name="T19" fmla="*/ 285 h 381000"/>
                <a:gd name="T20" fmla="*/ 115 w 323850"/>
                <a:gd name="T21" fmla="*/ 197 h 381000"/>
                <a:gd name="T22" fmla="*/ 40 w 323850"/>
                <a:gd name="T23" fmla="*/ 197 h 381000"/>
                <a:gd name="T24" fmla="*/ 40 w 323850"/>
                <a:gd name="T25" fmla="*/ 132 h 381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850" h="381000">
                  <a:moveTo>
                    <a:pt x="42926" y="152415"/>
                  </a:moveTo>
                  <a:lnTo>
                    <a:pt x="123840" y="152415"/>
                  </a:lnTo>
                  <a:lnTo>
                    <a:pt x="123840" y="50502"/>
                  </a:lnTo>
                  <a:lnTo>
                    <a:pt x="200010" y="50502"/>
                  </a:lnTo>
                  <a:lnTo>
                    <a:pt x="200010" y="152415"/>
                  </a:lnTo>
                  <a:lnTo>
                    <a:pt x="280924" y="152415"/>
                  </a:lnTo>
                  <a:lnTo>
                    <a:pt x="280924" y="228585"/>
                  </a:lnTo>
                  <a:lnTo>
                    <a:pt x="200010" y="228585"/>
                  </a:lnTo>
                  <a:lnTo>
                    <a:pt x="200010" y="330498"/>
                  </a:lnTo>
                  <a:lnTo>
                    <a:pt x="123840" y="330498"/>
                  </a:lnTo>
                  <a:lnTo>
                    <a:pt x="123840" y="228585"/>
                  </a:lnTo>
                  <a:lnTo>
                    <a:pt x="42926" y="228585"/>
                  </a:lnTo>
                  <a:lnTo>
                    <a:pt x="42926" y="152415"/>
                  </a:lnTo>
                  <a:close/>
                </a:path>
              </a:pathLst>
            </a:custGeom>
            <a:solidFill>
              <a:srgbClr val="4F81BD"/>
            </a:solidFill>
            <a:ln w="12700">
              <a:solidFill>
                <a:srgbClr val="0000CC"/>
              </a:solidFill>
              <a:miter lim="800000"/>
              <a:headEnd/>
              <a:tailEnd/>
            </a:ln>
          </p:spPr>
          <p:txBody>
            <a:bodyPr anchor="ctr"/>
            <a:lstStyle/>
            <a:p>
              <a:endParaRPr lang="en-IN"/>
            </a:p>
          </p:txBody>
        </p:sp>
        <p:sp>
          <p:nvSpPr>
            <p:cNvPr id="13" name="Plus 96">
              <a:extLst>
                <a:ext uri="{FF2B5EF4-FFF2-40B4-BE49-F238E27FC236}">
                  <a16:creationId xmlns="" xmlns:a16="http://schemas.microsoft.com/office/drawing/2014/main" id="{D16D80D1-7246-4B01-9B53-C14DFA3C890E}"/>
                </a:ext>
              </a:extLst>
            </p:cNvPr>
            <p:cNvSpPr>
              <a:spLocks/>
            </p:cNvSpPr>
            <p:nvPr/>
          </p:nvSpPr>
          <p:spPr bwMode="auto">
            <a:xfrm>
              <a:off x="7326989" y="3767258"/>
              <a:ext cx="157698" cy="161335"/>
            </a:xfrm>
            <a:custGeom>
              <a:avLst/>
              <a:gdLst>
                <a:gd name="T0" fmla="*/ 40 w 323850"/>
                <a:gd name="T1" fmla="*/ 132 h 381000"/>
                <a:gd name="T2" fmla="*/ 115 w 323850"/>
                <a:gd name="T3" fmla="*/ 132 h 381000"/>
                <a:gd name="T4" fmla="*/ 115 w 323850"/>
                <a:gd name="T5" fmla="*/ 44 h 381000"/>
                <a:gd name="T6" fmla="*/ 185 w 323850"/>
                <a:gd name="T7" fmla="*/ 44 h 381000"/>
                <a:gd name="T8" fmla="*/ 185 w 323850"/>
                <a:gd name="T9" fmla="*/ 132 h 381000"/>
                <a:gd name="T10" fmla="*/ 260 w 323850"/>
                <a:gd name="T11" fmla="*/ 132 h 381000"/>
                <a:gd name="T12" fmla="*/ 260 w 323850"/>
                <a:gd name="T13" fmla="*/ 197 h 381000"/>
                <a:gd name="T14" fmla="*/ 185 w 323850"/>
                <a:gd name="T15" fmla="*/ 197 h 381000"/>
                <a:gd name="T16" fmla="*/ 185 w 323850"/>
                <a:gd name="T17" fmla="*/ 285 h 381000"/>
                <a:gd name="T18" fmla="*/ 115 w 323850"/>
                <a:gd name="T19" fmla="*/ 285 h 381000"/>
                <a:gd name="T20" fmla="*/ 115 w 323850"/>
                <a:gd name="T21" fmla="*/ 197 h 381000"/>
                <a:gd name="T22" fmla="*/ 40 w 323850"/>
                <a:gd name="T23" fmla="*/ 197 h 381000"/>
                <a:gd name="T24" fmla="*/ 40 w 323850"/>
                <a:gd name="T25" fmla="*/ 132 h 381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850" h="381000">
                  <a:moveTo>
                    <a:pt x="42926" y="152415"/>
                  </a:moveTo>
                  <a:lnTo>
                    <a:pt x="123840" y="152415"/>
                  </a:lnTo>
                  <a:lnTo>
                    <a:pt x="123840" y="50502"/>
                  </a:lnTo>
                  <a:lnTo>
                    <a:pt x="200010" y="50502"/>
                  </a:lnTo>
                  <a:lnTo>
                    <a:pt x="200010" y="152415"/>
                  </a:lnTo>
                  <a:lnTo>
                    <a:pt x="280924" y="152415"/>
                  </a:lnTo>
                  <a:lnTo>
                    <a:pt x="280924" y="228585"/>
                  </a:lnTo>
                  <a:lnTo>
                    <a:pt x="200010" y="228585"/>
                  </a:lnTo>
                  <a:lnTo>
                    <a:pt x="200010" y="330498"/>
                  </a:lnTo>
                  <a:lnTo>
                    <a:pt x="123840" y="330498"/>
                  </a:lnTo>
                  <a:lnTo>
                    <a:pt x="123840" y="228585"/>
                  </a:lnTo>
                  <a:lnTo>
                    <a:pt x="42926" y="228585"/>
                  </a:lnTo>
                  <a:lnTo>
                    <a:pt x="42926" y="152415"/>
                  </a:lnTo>
                  <a:close/>
                </a:path>
              </a:pathLst>
            </a:custGeom>
            <a:solidFill>
              <a:srgbClr val="4F81BD"/>
            </a:solidFill>
            <a:ln w="12700">
              <a:solidFill>
                <a:srgbClr val="0000CC"/>
              </a:solidFill>
              <a:miter lim="800000"/>
              <a:headEnd/>
              <a:tailEnd/>
            </a:ln>
          </p:spPr>
          <p:txBody>
            <a:bodyPr anchor="ctr"/>
            <a:lstStyle/>
            <a:p>
              <a:endParaRPr lang="en-IN"/>
            </a:p>
          </p:txBody>
        </p:sp>
        <p:cxnSp>
          <p:nvCxnSpPr>
            <p:cNvPr id="14" name="Straight Arrow Connector 97">
              <a:extLst>
                <a:ext uri="{FF2B5EF4-FFF2-40B4-BE49-F238E27FC236}">
                  <a16:creationId xmlns="" xmlns:a16="http://schemas.microsoft.com/office/drawing/2014/main" id="{EAB842C0-A3AB-412F-8F51-DEBCA5C895B3}"/>
                </a:ext>
              </a:extLst>
            </p:cNvPr>
            <p:cNvCxnSpPr>
              <a:cxnSpLocks noChangeShapeType="1"/>
            </p:cNvCxnSpPr>
            <p:nvPr/>
          </p:nvCxnSpPr>
          <p:spPr bwMode="auto">
            <a:xfrm>
              <a:off x="6527458" y="2879668"/>
              <a:ext cx="348513" cy="573256"/>
            </a:xfrm>
            <a:prstGeom prst="straightConnector1">
              <a:avLst/>
            </a:prstGeom>
            <a:noFill/>
            <a:ln w="6350">
              <a:solidFill>
                <a:srgbClr val="0000CC"/>
              </a:solidFill>
              <a:miter lim="800000"/>
              <a:headEnd/>
              <a:tailEnd type="triangle" w="med" len="med"/>
            </a:ln>
            <a:extLst>
              <a:ext uri="{909E8E84-426E-40DD-AFC4-6F175D3DCCD1}">
                <a14:hiddenFill xmlns="" xmlns:a14="http://schemas.microsoft.com/office/drawing/2010/main">
                  <a:noFill/>
                </a14:hiddenFill>
              </a:ext>
            </a:extLst>
          </p:spPr>
        </p:cxnSp>
        <p:cxnSp>
          <p:nvCxnSpPr>
            <p:cNvPr id="15" name="Straight Arrow Connector 98">
              <a:extLst>
                <a:ext uri="{FF2B5EF4-FFF2-40B4-BE49-F238E27FC236}">
                  <a16:creationId xmlns="" xmlns:a16="http://schemas.microsoft.com/office/drawing/2014/main" id="{F036A5CF-0D0A-4092-96AC-4932A558046F}"/>
                </a:ext>
              </a:extLst>
            </p:cNvPr>
            <p:cNvCxnSpPr>
              <a:cxnSpLocks noChangeShapeType="1"/>
            </p:cNvCxnSpPr>
            <p:nvPr/>
          </p:nvCxnSpPr>
          <p:spPr bwMode="auto">
            <a:xfrm flipV="1">
              <a:off x="6560049" y="3460770"/>
              <a:ext cx="325384" cy="7846"/>
            </a:xfrm>
            <a:prstGeom prst="straightConnector1">
              <a:avLst/>
            </a:prstGeom>
            <a:noFill/>
            <a:ln w="6350">
              <a:solidFill>
                <a:srgbClr val="0000CC"/>
              </a:solidFill>
              <a:miter lim="800000"/>
              <a:headEnd/>
              <a:tailEnd type="triangle" w="med" len="med"/>
            </a:ln>
            <a:extLst>
              <a:ext uri="{909E8E84-426E-40DD-AFC4-6F175D3DCCD1}">
                <a14:hiddenFill xmlns="" xmlns:a14="http://schemas.microsoft.com/office/drawing/2010/main">
                  <a:noFill/>
                </a14:hiddenFill>
              </a:ext>
            </a:extLst>
          </p:spPr>
        </p:cxnSp>
        <p:cxnSp>
          <p:nvCxnSpPr>
            <p:cNvPr id="16" name="Straight Arrow Connector 99">
              <a:extLst>
                <a:ext uri="{FF2B5EF4-FFF2-40B4-BE49-F238E27FC236}">
                  <a16:creationId xmlns="" xmlns:a16="http://schemas.microsoft.com/office/drawing/2014/main" id="{C9BD0F48-1FDC-4B26-8039-CC6122FBF872}"/>
                </a:ext>
              </a:extLst>
            </p:cNvPr>
            <p:cNvCxnSpPr>
              <a:cxnSpLocks noChangeShapeType="1"/>
            </p:cNvCxnSpPr>
            <p:nvPr/>
          </p:nvCxnSpPr>
          <p:spPr bwMode="auto">
            <a:xfrm flipV="1">
              <a:off x="6518522" y="3484799"/>
              <a:ext cx="352719" cy="520785"/>
            </a:xfrm>
            <a:prstGeom prst="straightConnector1">
              <a:avLst/>
            </a:prstGeom>
            <a:noFill/>
            <a:ln w="6350">
              <a:solidFill>
                <a:srgbClr val="0000CC"/>
              </a:solidFill>
              <a:miter lim="800000"/>
              <a:headEnd/>
              <a:tailEnd type="triangle" w="med" len="med"/>
            </a:ln>
            <a:extLst>
              <a:ext uri="{909E8E84-426E-40DD-AFC4-6F175D3DCCD1}">
                <a14:hiddenFill xmlns="" xmlns:a14="http://schemas.microsoft.com/office/drawing/2010/main">
                  <a:noFill/>
                </a14:hiddenFill>
              </a:ext>
            </a:extLst>
          </p:spPr>
        </p:cxnSp>
        <p:sp>
          <p:nvSpPr>
            <p:cNvPr id="17" name="Equal 100">
              <a:extLst>
                <a:ext uri="{FF2B5EF4-FFF2-40B4-BE49-F238E27FC236}">
                  <a16:creationId xmlns="" xmlns:a16="http://schemas.microsoft.com/office/drawing/2014/main" id="{5A082786-64E7-420F-9A57-EFF4D08C0958}"/>
                </a:ext>
              </a:extLst>
            </p:cNvPr>
            <p:cNvSpPr>
              <a:spLocks/>
            </p:cNvSpPr>
            <p:nvPr/>
          </p:nvSpPr>
          <p:spPr bwMode="auto">
            <a:xfrm>
              <a:off x="7939910" y="3375934"/>
              <a:ext cx="144031" cy="112788"/>
            </a:xfrm>
            <a:custGeom>
              <a:avLst/>
              <a:gdLst>
                <a:gd name="T0" fmla="*/ 36 w 295275"/>
                <a:gd name="T1" fmla="*/ 47 h 266700"/>
                <a:gd name="T2" fmla="*/ 238 w 295275"/>
                <a:gd name="T3" fmla="*/ 47 h 266700"/>
                <a:gd name="T4" fmla="*/ 238 w 295275"/>
                <a:gd name="T5" fmla="*/ 101 h 266700"/>
                <a:gd name="T6" fmla="*/ 36 w 295275"/>
                <a:gd name="T7" fmla="*/ 101 h 266700"/>
                <a:gd name="T8" fmla="*/ 36 w 295275"/>
                <a:gd name="T9" fmla="*/ 47 h 266700"/>
                <a:gd name="T10" fmla="*/ 36 w 295275"/>
                <a:gd name="T11" fmla="*/ 129 h 266700"/>
                <a:gd name="T12" fmla="*/ 238 w 295275"/>
                <a:gd name="T13" fmla="*/ 129 h 266700"/>
                <a:gd name="T14" fmla="*/ 238 w 295275"/>
                <a:gd name="T15" fmla="*/ 183 h 266700"/>
                <a:gd name="T16" fmla="*/ 36 w 295275"/>
                <a:gd name="T17" fmla="*/ 183 h 266700"/>
                <a:gd name="T18" fmla="*/ 36 w 295275"/>
                <a:gd name="T19" fmla="*/ 129 h 2667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5275" h="266700">
                  <a:moveTo>
                    <a:pt x="39139" y="54940"/>
                  </a:moveTo>
                  <a:lnTo>
                    <a:pt x="256136" y="54940"/>
                  </a:lnTo>
                  <a:lnTo>
                    <a:pt x="256136" y="117668"/>
                  </a:lnTo>
                  <a:lnTo>
                    <a:pt x="39139" y="117668"/>
                  </a:lnTo>
                  <a:lnTo>
                    <a:pt x="39139" y="54940"/>
                  </a:lnTo>
                  <a:close/>
                  <a:moveTo>
                    <a:pt x="39139" y="149032"/>
                  </a:moveTo>
                  <a:lnTo>
                    <a:pt x="256136" y="149032"/>
                  </a:lnTo>
                  <a:lnTo>
                    <a:pt x="256136" y="211760"/>
                  </a:lnTo>
                  <a:lnTo>
                    <a:pt x="39139" y="211760"/>
                  </a:lnTo>
                  <a:lnTo>
                    <a:pt x="39139" y="149032"/>
                  </a:lnTo>
                  <a:close/>
                </a:path>
              </a:pathLst>
            </a:custGeom>
            <a:solidFill>
              <a:srgbClr val="4F81BD"/>
            </a:solidFill>
            <a:ln w="12700">
              <a:solidFill>
                <a:srgbClr val="0000CC"/>
              </a:solidFill>
              <a:miter lim="800000"/>
              <a:headEnd/>
              <a:tailEnd/>
            </a:ln>
          </p:spPr>
          <p:txBody>
            <a:bodyPr anchor="ctr"/>
            <a:lstStyle/>
            <a:p>
              <a:endParaRPr lang="en-IN"/>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285728"/>
            <a:ext cx="4606454" cy="369332"/>
          </a:xfrm>
          <a:prstGeom prst="rect">
            <a:avLst/>
          </a:prstGeom>
        </p:spPr>
        <p:txBody>
          <a:bodyPr wrap="none">
            <a:spAutoFit/>
          </a:bodyPr>
          <a:lstStyle/>
          <a:p>
            <a:r>
              <a:rPr lang="en-US" b="1" dirty="0" smtClean="0">
                <a:solidFill>
                  <a:srgbClr val="0000CC"/>
                </a:solidFill>
              </a:rPr>
              <a:t>B. CO Attainment Process for Practical Courses</a:t>
            </a:r>
            <a:endParaRPr lang="en-US" dirty="0">
              <a:solidFill>
                <a:srgbClr val="0000CC"/>
              </a:solidFill>
            </a:endParaRPr>
          </a:p>
        </p:txBody>
      </p:sp>
      <p:sp>
        <p:nvSpPr>
          <p:cNvPr id="1025" name="Rectangle 1"/>
          <p:cNvSpPr>
            <a:spLocks noChangeArrowheads="1"/>
          </p:cNvSpPr>
          <p:nvPr/>
        </p:nvSpPr>
        <p:spPr bwMode="auto">
          <a:xfrm>
            <a:off x="428596" y="928670"/>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1. Course Outcomes, COs, are defined by the faculty member and tagged with cognitive levels.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428596" y="1643050"/>
            <a:ext cx="857256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2. </a:t>
            </a: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Calculation of CO Attainment using Continuous Internal Evaluation (CIE).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Rubrics are defined for Lab Continuous Evaluation and Lab Internal Examination.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COs are mapped with rubrics.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For each CO, percentage of marks and attainment level is calculation for each student.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algn="just" eaLnBrk="0" fontAlgn="base" hangingPunct="0">
              <a:spcBef>
                <a:spcPct val="0"/>
              </a:spcBef>
              <a:spcAft>
                <a:spcPct val="0"/>
              </a:spcAft>
              <a:buFont typeface="+mj-lt"/>
              <a:buAutoNum type="alphaLcParenR"/>
            </a:pPr>
            <a:r>
              <a:rPr lang="en-US" sz="1600" dirty="0" smtClean="0">
                <a:latin typeface="Arial" pitchFamily="34" charset="0"/>
                <a:cs typeface="Arial" pitchFamily="34" charset="0"/>
              </a:rPr>
              <a:t>% of students getting  set percentage of marks is calculated for each CO, CO_CIE.</a:t>
            </a:r>
          </a:p>
          <a:p>
            <a:pPr marL="685800" marR="0" lvl="1" indent="-228600" algn="just" defTabSz="914400" rtl="0" eaLnBrk="0" fontAlgn="base" latinLnBrk="0" hangingPunct="0">
              <a:lnSpc>
                <a:spcPct val="100000"/>
              </a:lnSpc>
              <a:spcBef>
                <a:spcPct val="0"/>
              </a:spcBef>
              <a:spcAft>
                <a:spcPct val="0"/>
              </a:spcAft>
              <a:buClrTx/>
              <a:buSzTx/>
              <a:buFont typeface="+mj-lt"/>
              <a:buAutoNum type="alphaLcPare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357158" y="3357562"/>
            <a:ext cx="8286776"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3. Calculation of CO Attainment using Semester End Examination (SEE).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Rubrics/CO-wise marks obtained are not provided by University, so here it is assumed that COs are commonly mapped with total marks.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Arial" pitchFamily="34" charset="0"/>
              </a:rPr>
              <a:t>Percentage of marks and attainment level is calculation for each student after results of semester end examination.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algn="just" eaLnBrk="0" fontAlgn="base" hangingPunct="0">
              <a:spcBef>
                <a:spcPct val="0"/>
              </a:spcBef>
              <a:spcAft>
                <a:spcPct val="0"/>
              </a:spcAft>
              <a:buFont typeface="+mj-lt"/>
              <a:buAutoNum type="alphaLcParenR"/>
            </a:pPr>
            <a:r>
              <a:rPr lang="en-US" sz="1600" dirty="0" smtClean="0">
                <a:latin typeface="Arial" pitchFamily="34" charset="0"/>
                <a:cs typeface="Arial" pitchFamily="34" charset="0"/>
              </a:rPr>
              <a:t>% of students getting  set percentage of marks is calculated and commonly attained of all CO, CO_SEE.</a:t>
            </a:r>
          </a:p>
          <a:p>
            <a:pPr marL="457200" marR="0" lvl="1" indent="0" algn="just" defTabSz="914400" rtl="0" eaLnBrk="0" fontAlgn="base" latinLnBrk="0" hangingPunct="0">
              <a:lnSpc>
                <a:spcPct val="100000"/>
              </a:lnSpc>
              <a:spcBef>
                <a:spcPct val="0"/>
              </a:spcBef>
              <a:spcAft>
                <a:spcPct val="0"/>
              </a:spcAft>
              <a:buClrTx/>
              <a:buSzTx/>
              <a:buFontTx/>
              <a:buAutoNum type="alphaLcPare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 xmlns:a16="http://schemas.microsoft.com/office/drawing/2014/main" id="{3F329FC6-0D26-4FAA-8329-5BA26359BA26}"/>
              </a:ext>
            </a:extLst>
          </p:cNvPr>
          <p:cNvSpPr txBox="1">
            <a:spLocks noChangeArrowheads="1"/>
          </p:cNvSpPr>
          <p:nvPr/>
        </p:nvSpPr>
        <p:spPr bwMode="auto">
          <a:xfrm>
            <a:off x="1857356" y="285728"/>
            <a:ext cx="536416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b="1" dirty="0">
                <a:solidFill>
                  <a:srgbClr val="0000CC"/>
                </a:solidFill>
                <a:latin typeface="Arial" panose="020B0604020202020204" pitchFamily="34" charset="0"/>
                <a:ea typeface="Verdana" panose="020B0604030504040204" pitchFamily="34" charset="0"/>
                <a:cs typeface="Arial" panose="020B0604020202020204" pitchFamily="34" charset="0"/>
              </a:rPr>
              <a:t>B.CO Attainment Process for Practical Courses</a:t>
            </a:r>
            <a:endParaRPr lang="en-IN" altLang="en-US" sz="1600" dirty="0">
              <a:solidFill>
                <a:srgbClr val="0000CC"/>
              </a:solidFill>
              <a:latin typeface="Arial" panose="020B0604020202020204" pitchFamily="34" charset="0"/>
              <a:ea typeface="Verdana" panose="020B0604030504040204" pitchFamily="34" charset="0"/>
              <a:cs typeface="Arial" panose="020B0604020202020204" pitchFamily="34" charset="0"/>
            </a:endParaRPr>
          </a:p>
        </p:txBody>
      </p:sp>
      <p:sp>
        <p:nvSpPr>
          <p:cNvPr id="18435" name="TextBox 3">
            <a:extLst>
              <a:ext uri="{FF2B5EF4-FFF2-40B4-BE49-F238E27FC236}">
                <a16:creationId xmlns="" xmlns:a16="http://schemas.microsoft.com/office/drawing/2014/main" id="{6ED79570-6E26-4F86-834A-2B31A2BCACB4}"/>
              </a:ext>
            </a:extLst>
          </p:cNvPr>
          <p:cNvSpPr txBox="1">
            <a:spLocks noChangeArrowheads="1"/>
          </p:cNvSpPr>
          <p:nvPr/>
        </p:nvSpPr>
        <p:spPr bwMode="auto">
          <a:xfrm>
            <a:off x="500034" y="928670"/>
            <a:ext cx="80645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68288" indent="-268288"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4. CO Attainment is calculated as 40% of CO attained using Continuous Internal Evaluation, CO_CIE and 60% of CO attained using Semester End Examination (SEE), that is, CO = 0.4*CO_CIE + 0.6*CO_SEE.</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8436" name="TextBox 7">
            <a:extLst>
              <a:ext uri="{FF2B5EF4-FFF2-40B4-BE49-F238E27FC236}">
                <a16:creationId xmlns="" xmlns:a16="http://schemas.microsoft.com/office/drawing/2014/main" id="{B1B0EFF7-05FE-4E99-9030-74631151B91E}"/>
              </a:ext>
            </a:extLst>
          </p:cNvPr>
          <p:cNvSpPr txBox="1">
            <a:spLocks noChangeArrowheads="1"/>
          </p:cNvSpPr>
          <p:nvPr/>
        </p:nvSpPr>
        <p:spPr bwMode="auto">
          <a:xfrm>
            <a:off x="428596" y="2000240"/>
            <a:ext cx="8064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5. CO Attainment gap is determined by comparing CO attainments with CO Targets.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8437" name="TextBox 9">
            <a:extLst>
              <a:ext uri="{FF2B5EF4-FFF2-40B4-BE49-F238E27FC236}">
                <a16:creationId xmlns="" xmlns:a16="http://schemas.microsoft.com/office/drawing/2014/main" id="{D9D89E38-C04B-4E0E-872B-0E9861CF10FE}"/>
              </a:ext>
            </a:extLst>
          </p:cNvPr>
          <p:cNvSpPr txBox="1">
            <a:spLocks noChangeArrowheads="1"/>
          </p:cNvSpPr>
          <p:nvPr/>
        </p:nvSpPr>
        <p:spPr bwMode="auto">
          <a:xfrm>
            <a:off x="428596" y="2487610"/>
            <a:ext cx="80645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3038" indent="-173038" eaLnBrk="1" hangingPunct="1"/>
            <a:r>
              <a:rPr lang="en-IN" altLang="en-US" sz="1600" dirty="0">
                <a:latin typeface="Arial" panose="020B0604020202020204" pitchFamily="34" charset="0"/>
                <a:ea typeface="Verdana" panose="020B0604030504040204" pitchFamily="34" charset="0"/>
                <a:cs typeface="Arial" panose="020B0604020202020204" pitchFamily="34" charset="0"/>
              </a:rPr>
              <a:t>6. Action Plan is prepared for next offering of course in case of gap, otherwise Targets are enhanced.</a:t>
            </a:r>
          </a:p>
        </p:txBody>
      </p:sp>
      <p:graphicFrame>
        <p:nvGraphicFramePr>
          <p:cNvPr id="11" name="Table 10">
            <a:extLst>
              <a:ext uri="{FF2B5EF4-FFF2-40B4-BE49-F238E27FC236}">
                <a16:creationId xmlns="" xmlns:a16="http://schemas.microsoft.com/office/drawing/2014/main" id="{7E9B27AB-965B-4DEF-A522-099FD36AF779}"/>
              </a:ext>
            </a:extLst>
          </p:cNvPr>
          <p:cNvGraphicFramePr>
            <a:graphicFrameLocks noGrp="1"/>
          </p:cNvGraphicFramePr>
          <p:nvPr/>
        </p:nvGraphicFramePr>
        <p:xfrm>
          <a:off x="857224" y="3786190"/>
          <a:ext cx="6553200" cy="1951039"/>
        </p:xfrm>
        <a:graphic>
          <a:graphicData uri="http://schemas.openxmlformats.org/drawingml/2006/table">
            <a:tbl>
              <a:tblPr firstRow="1" firstCol="1" bandRow="1"/>
              <a:tblGrid>
                <a:gridCol w="3276600">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tblGrid>
              <a:tr h="487759">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Continuous Internal Evaluation of Practical Courses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a:solidFill>
                            <a:srgbClr val="000000"/>
                          </a:solidFill>
                          <a:effectLst/>
                          <a:latin typeface="Arial" panose="020B0604020202020204" pitchFamily="34" charset="0"/>
                          <a:ea typeface="Verdana" panose="020B0604030504040204" pitchFamily="34" charset="0"/>
                          <a:cs typeface="Arial" panose="020B0604020202020204" pitchFamily="34" charset="0"/>
                        </a:rPr>
                        <a:t>Rubrics</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 xmlns:a16="http://schemas.microsoft.com/office/drawing/2014/main" val="10000"/>
                  </a:ext>
                </a:extLst>
              </a:tr>
              <a:tr h="243880">
                <a:tc rowSpan="3">
                  <a:txBody>
                    <a:bodyPr/>
                    <a:lstStyle/>
                    <a:p>
                      <a:pPr algn="just"/>
                      <a:r>
                        <a:rPr lang="en-US" sz="1600" dirty="0">
                          <a:solidFill>
                            <a:srgbClr val="000000"/>
                          </a:solidFill>
                          <a:effectLst/>
                          <a:latin typeface="Arial" panose="020B0604020202020204" pitchFamily="34" charset="0"/>
                          <a:ea typeface="Verdana" panose="020B0604030504040204" pitchFamily="34" charset="0"/>
                          <a:cs typeface="Arial" panose="020B0604020202020204" pitchFamily="34" charset="0"/>
                        </a:rPr>
                        <a:t>Lab Continuous Evaluation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R1: Conduction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388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R2: File Record</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3880">
                <a:tc vMerge="1">
                  <a:txBody>
                    <a:bodyPr/>
                    <a:lstStyle/>
                    <a:p>
                      <a:endParaRPr lang="en-IN"/>
                    </a:p>
                  </a:txBody>
                  <a:tcPr/>
                </a:tc>
                <a:tc>
                  <a:txBody>
                    <a:bodyPr/>
                    <a:lstStyle/>
                    <a:p>
                      <a:pPr algn="just"/>
                      <a:r>
                        <a:rPr lang="en-US" sz="1600">
                          <a:effectLst/>
                          <a:latin typeface="Arial" panose="020B0604020202020204" pitchFamily="34" charset="0"/>
                          <a:ea typeface="Verdana" panose="020B0604030504040204" pitchFamily="34" charset="0"/>
                          <a:cs typeface="Arial" panose="020B0604020202020204" pitchFamily="34" charset="0"/>
                        </a:rPr>
                        <a:t>R3: Regularity</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3880">
                <a:tc rowSpan="3">
                  <a:txBody>
                    <a:bodyPr/>
                    <a:lstStyle/>
                    <a:p>
                      <a:pPr algn="just"/>
                      <a:r>
                        <a:rPr lang="en-US" sz="1600">
                          <a:solidFill>
                            <a:srgbClr val="000000"/>
                          </a:solidFill>
                          <a:effectLst/>
                          <a:latin typeface="Arial" panose="020B0604020202020204" pitchFamily="34" charset="0"/>
                          <a:ea typeface="Verdana" panose="020B0604030504040204" pitchFamily="34" charset="0"/>
                          <a:cs typeface="Arial" panose="020B0604020202020204" pitchFamily="34" charset="0"/>
                        </a:rPr>
                        <a:t>Lab Internal Examination</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R4: Execution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388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R5: Write-up</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4388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R6: Viva-Voce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18460" name="TextBox 12">
            <a:extLst>
              <a:ext uri="{FF2B5EF4-FFF2-40B4-BE49-F238E27FC236}">
                <a16:creationId xmlns="" xmlns:a16="http://schemas.microsoft.com/office/drawing/2014/main" id="{DB7DE125-62D2-475B-9496-700DC2FFE6FD}"/>
              </a:ext>
            </a:extLst>
          </p:cNvPr>
          <p:cNvSpPr txBox="1">
            <a:spLocks noChangeArrowheads="1"/>
          </p:cNvSpPr>
          <p:nvPr/>
        </p:nvSpPr>
        <p:spPr bwMode="auto">
          <a:xfrm>
            <a:off x="642910" y="3286124"/>
            <a:ext cx="74406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IN" altLang="en-US" sz="1600" dirty="0">
                <a:solidFill>
                  <a:srgbClr val="0000FF"/>
                </a:solidFill>
                <a:latin typeface="Arial" panose="020B0604020202020204" pitchFamily="34" charset="0"/>
                <a:ea typeface="Verdana" panose="020B0604030504040204" pitchFamily="34" charset="0"/>
                <a:cs typeface="Arial" panose="020B0604020202020204" pitchFamily="34" charset="0"/>
              </a:rPr>
              <a:t>Rubrics used for Practical courses for Continuous Internal Evaluation are as:</a:t>
            </a:r>
            <a:endParaRPr lang="en-IN" altLang="en-US" sz="16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57290" y="345024"/>
            <a:ext cx="642942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rgbClr val="0000CC"/>
                </a:solidFill>
                <a:effectLst/>
                <a:latin typeface="Arial" pitchFamily="34" charset="0"/>
                <a:ea typeface="Times New Roman" pitchFamily="18" charset="0"/>
                <a:cs typeface="Arial" pitchFamily="34" charset="0"/>
              </a:rPr>
              <a:t>Students Achievements </a:t>
            </a:r>
            <a:r>
              <a:rPr kumimoji="0" lang="en-US" b="1" i="1" strike="noStrike" cap="none" normalizeH="0" baseline="0" dirty="0" smtClean="0">
                <a:ln>
                  <a:noFill/>
                </a:ln>
                <a:solidFill>
                  <a:srgbClr val="FF0000"/>
                </a:solidFill>
                <a:effectLst/>
                <a:latin typeface="Arial" pitchFamily="34" charset="0"/>
                <a:ea typeface="Times New Roman" pitchFamily="18" charset="0"/>
                <a:cs typeface="Arial" pitchFamily="34" charset="0"/>
              </a:rPr>
              <a:t>cont…</a:t>
            </a:r>
            <a:endParaRPr kumimoji="0" lang="en-US" b="0" i="1"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85720" y="5429264"/>
          <a:ext cx="8429684" cy="1071570"/>
        </p:xfrm>
        <a:graphic>
          <a:graphicData uri="http://schemas.openxmlformats.org/drawingml/2006/table">
            <a:tbl>
              <a:tblPr>
                <a:tableStyleId>{616DA210-FB5B-4158-B5E0-FEB733F419BA}</a:tableStyleId>
              </a:tblPr>
              <a:tblGrid>
                <a:gridCol w="6429420"/>
                <a:gridCol w="2000264"/>
              </a:tblGrid>
              <a:tr h="357190">
                <a:tc>
                  <a:txBody>
                    <a:bodyPr/>
                    <a:lstStyle/>
                    <a:p>
                      <a:pPr algn="l">
                        <a:lnSpc>
                          <a:spcPct val="100000"/>
                        </a:lnSpc>
                        <a:spcAft>
                          <a:spcPts val="0"/>
                        </a:spcAft>
                      </a:pPr>
                      <a:r>
                        <a:rPr lang="en-IN" sz="1600" dirty="0" smtClean="0">
                          <a:solidFill>
                            <a:srgbClr val="0000CC"/>
                          </a:solidFill>
                          <a:latin typeface="Arial" pitchFamily="34" charset="0"/>
                          <a:ea typeface="Calibri"/>
                          <a:cs typeface="Arial" pitchFamily="34" charset="0"/>
                        </a:rPr>
                        <a:t>Spoken Tutorial  Programme </a:t>
                      </a:r>
                      <a:r>
                        <a:rPr lang="en-IN" sz="1600" dirty="0" smtClean="0">
                          <a:solidFill>
                            <a:srgbClr val="000000"/>
                          </a:solidFill>
                          <a:latin typeface="Arial" pitchFamily="34" charset="0"/>
                          <a:ea typeface="Calibri"/>
                          <a:cs typeface="Arial" pitchFamily="34" charset="0"/>
                        </a:rPr>
                        <a:t>(IIT Bombay)</a:t>
                      </a:r>
                      <a:r>
                        <a:rPr lang="en-US" sz="1600" dirty="0" smtClean="0">
                          <a:latin typeface="Arial" pitchFamily="34" charset="0"/>
                          <a:ea typeface="Calibri" pitchFamily="34" charset="0"/>
                          <a:cs typeface="Arial" pitchFamily="34" charset="0"/>
                        </a:rPr>
                        <a:t> completed by students</a:t>
                      </a:r>
                      <a:endParaRPr lang="en-US" sz="1600" dirty="0">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IN" sz="1600" dirty="0" smtClean="0">
                          <a:latin typeface="Arial" pitchFamily="34" charset="0"/>
                          <a:cs typeface="Arial" pitchFamily="34" charset="0"/>
                        </a:rPr>
                        <a:t>111</a:t>
                      </a:r>
                      <a:endParaRPr lang="en-US" sz="1600" dirty="0">
                        <a:latin typeface="Arial" pitchFamily="34" charset="0"/>
                        <a:ea typeface="Calibri"/>
                        <a:cs typeface="Arial" pitchFamily="34" charset="0"/>
                      </a:endParaRPr>
                    </a:p>
                  </a:txBody>
                  <a:tcPr marL="68580" marR="68580" marT="0" marB="0"/>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CC"/>
                          </a:solidFill>
                          <a:latin typeface="Arial" pitchFamily="34" charset="0"/>
                          <a:ea typeface="Calibri" pitchFamily="34" charset="0"/>
                          <a:cs typeface="Arial" pitchFamily="34" charset="0"/>
                        </a:rPr>
                        <a:t>NPTEL Course </a:t>
                      </a:r>
                      <a:r>
                        <a:rPr lang="en-US" sz="1600" dirty="0" smtClean="0">
                          <a:latin typeface="Arial" pitchFamily="34" charset="0"/>
                          <a:ea typeface="Calibri" pitchFamily="34" charset="0"/>
                          <a:cs typeface="Arial" pitchFamily="34" charset="0"/>
                        </a:rPr>
                        <a:t>completed by students</a:t>
                      </a:r>
                      <a:endParaRPr lang="en-US" sz="1600" dirty="0" smtClean="0">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600" dirty="0" smtClean="0">
                          <a:latin typeface="Arial" pitchFamily="34" charset="0"/>
                          <a:ea typeface="Calibri"/>
                          <a:cs typeface="Arial" pitchFamily="34" charset="0"/>
                        </a:rPr>
                        <a:t>35</a:t>
                      </a:r>
                      <a:endParaRPr lang="en-US" sz="1600" dirty="0">
                        <a:latin typeface="Arial" pitchFamily="34" charset="0"/>
                        <a:ea typeface="Calibri"/>
                        <a:cs typeface="Arial" pitchFamily="34" charset="0"/>
                      </a:endParaRPr>
                    </a:p>
                  </a:txBody>
                  <a:tcPr marL="68580" marR="68580" marT="0" marB="0"/>
                </a:tc>
              </a:tr>
              <a:tr h="357190">
                <a:tc>
                  <a:txBody>
                    <a:bodyPr/>
                    <a:lstStyle/>
                    <a:p>
                      <a:pPr algn="l">
                        <a:lnSpc>
                          <a:spcPct val="100000"/>
                        </a:lnSpc>
                        <a:spcAft>
                          <a:spcPts val="0"/>
                        </a:spcAft>
                      </a:pPr>
                      <a:r>
                        <a:rPr lang="en-US" sz="1600" dirty="0" smtClean="0">
                          <a:solidFill>
                            <a:srgbClr val="0000CC"/>
                          </a:solidFill>
                          <a:latin typeface="Arial" pitchFamily="34" charset="0"/>
                          <a:ea typeface="Calibri"/>
                          <a:cs typeface="Arial" pitchFamily="34" charset="0"/>
                        </a:rPr>
                        <a:t>Paper Publications </a:t>
                      </a:r>
                      <a:r>
                        <a:rPr lang="en-US" sz="1600" dirty="0" smtClean="0">
                          <a:latin typeface="Arial" pitchFamily="34" charset="0"/>
                          <a:ea typeface="Calibri"/>
                          <a:cs typeface="Arial" pitchFamily="34" charset="0"/>
                        </a:rPr>
                        <a:t>by students</a:t>
                      </a:r>
                      <a:endParaRPr lang="en-US" sz="1600" dirty="0">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US" sz="1600" dirty="0" smtClean="0">
                          <a:latin typeface="Arial" pitchFamily="34" charset="0"/>
                          <a:ea typeface="Calibri"/>
                          <a:cs typeface="Arial" pitchFamily="34" charset="0"/>
                        </a:rPr>
                        <a:t>21</a:t>
                      </a:r>
                      <a:endParaRPr lang="en-US" sz="1600" dirty="0">
                        <a:latin typeface="Arial" pitchFamily="34" charset="0"/>
                        <a:ea typeface="Calibri"/>
                        <a:cs typeface="Arial" pitchFamily="34" charset="0"/>
                      </a:endParaRPr>
                    </a:p>
                  </a:txBody>
                  <a:tcPr marL="68580" marR="68580" marT="0" marB="0"/>
                </a:tc>
              </a:tr>
            </a:tbl>
          </a:graphicData>
        </a:graphic>
      </p:graphicFrame>
      <p:graphicFrame>
        <p:nvGraphicFramePr>
          <p:cNvPr id="4" name="Table 3"/>
          <p:cNvGraphicFramePr>
            <a:graphicFrameLocks noGrp="1"/>
          </p:cNvGraphicFramePr>
          <p:nvPr/>
        </p:nvGraphicFramePr>
        <p:xfrm>
          <a:off x="285720" y="1071546"/>
          <a:ext cx="8429684" cy="835558"/>
        </p:xfrm>
        <a:graphic>
          <a:graphicData uri="http://schemas.openxmlformats.org/drawingml/2006/table">
            <a:tbl>
              <a:tblPr>
                <a:tableStyleId>{616DA210-FB5B-4158-B5E0-FEB733F419BA}</a:tableStyleId>
              </a:tblPr>
              <a:tblGrid>
                <a:gridCol w="2428893"/>
                <a:gridCol w="2143139"/>
                <a:gridCol w="1773513"/>
                <a:gridCol w="2084139"/>
              </a:tblGrid>
              <a:tr h="28575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kern="1200" dirty="0" smtClean="0">
                          <a:solidFill>
                            <a:srgbClr val="0000CC"/>
                          </a:solidFill>
                          <a:latin typeface="Arial" pitchFamily="34" charset="0"/>
                          <a:cs typeface="Arial" pitchFamily="34" charset="0"/>
                        </a:rPr>
                        <a:t>Extra Curricular Activities:</a:t>
                      </a:r>
                      <a:r>
                        <a:rPr lang="en-US" sz="1600" kern="1200" baseline="0" dirty="0" smtClean="0">
                          <a:solidFill>
                            <a:srgbClr val="0000CC"/>
                          </a:solidFill>
                          <a:latin typeface="Arial" pitchFamily="34" charset="0"/>
                          <a:cs typeface="Arial" pitchFamily="34" charset="0"/>
                        </a:rPr>
                        <a:t>  </a:t>
                      </a:r>
                      <a:r>
                        <a:rPr lang="en-US" sz="1600" kern="1200" dirty="0" smtClean="0">
                          <a:latin typeface="Arial" pitchFamily="34" charset="0"/>
                          <a:cs typeface="Arial" pitchFamily="34" charset="0"/>
                        </a:rPr>
                        <a:t>Received awards in the events organized by other institutes </a:t>
                      </a:r>
                      <a:endParaRPr lang="en-US" sz="1600" b="1" dirty="0">
                        <a:latin typeface="Arial" pitchFamily="34" charset="0"/>
                        <a:ea typeface="Calibri"/>
                        <a:cs typeface="Arial" pitchFamily="34" charset="0"/>
                      </a:endParaRPr>
                    </a:p>
                  </a:txBody>
                  <a:tcPr marL="68580" marR="68580" marT="0" marB="0">
                    <a:noFill/>
                  </a:tcPr>
                </a:tc>
                <a:tc hMerge="1">
                  <a:txBody>
                    <a:bodyPr/>
                    <a:lstStyle/>
                    <a:p>
                      <a:pPr algn="ctr">
                        <a:lnSpc>
                          <a:spcPct val="150000"/>
                        </a:lnSpc>
                        <a:spcAft>
                          <a:spcPts val="0"/>
                        </a:spcAft>
                      </a:pP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pPr algn="ctr">
                        <a:lnSpc>
                          <a:spcPct val="150000"/>
                        </a:lnSpc>
                        <a:spcAft>
                          <a:spcPts val="0"/>
                        </a:spcAft>
                      </a:pP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pPr algn="ctr">
                        <a:lnSpc>
                          <a:spcPct val="150000"/>
                        </a:lnSpc>
                        <a:spcAft>
                          <a:spcPts val="0"/>
                        </a:spcAft>
                      </a:pP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5752">
                <a:tc>
                  <a:txBody>
                    <a:bodyPr/>
                    <a:lstStyle/>
                    <a:p>
                      <a:pPr algn="l">
                        <a:lnSpc>
                          <a:spcPct val="100000"/>
                        </a:lnSpc>
                        <a:spcAft>
                          <a:spcPts val="0"/>
                        </a:spcAft>
                      </a:pPr>
                      <a:r>
                        <a:rPr lang="en-IN" sz="1600" dirty="0">
                          <a:latin typeface="Arial" pitchFamily="34" charset="0"/>
                          <a:cs typeface="Arial" pitchFamily="34" charset="0"/>
                        </a:rPr>
                        <a:t>Academic Year</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2019-2020</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2018-2019</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2017-2018</a:t>
                      </a:r>
                      <a:endParaRPr lang="en-US" sz="1600" dirty="0">
                        <a:latin typeface="Arial" pitchFamily="34" charset="0"/>
                        <a:ea typeface="Calibri"/>
                        <a:cs typeface="Arial" pitchFamily="34" charset="0"/>
                      </a:endParaRPr>
                    </a:p>
                  </a:txBody>
                  <a:tcPr marL="68580" marR="68580" marT="0" marB="0">
                    <a:noFill/>
                  </a:tcPr>
                </a:tc>
              </a:tr>
              <a:tr h="264054">
                <a:tc>
                  <a:txBody>
                    <a:bodyPr/>
                    <a:lstStyle/>
                    <a:p>
                      <a:pPr algn="l">
                        <a:lnSpc>
                          <a:spcPct val="100000"/>
                        </a:lnSpc>
                        <a:spcAft>
                          <a:spcPts val="0"/>
                        </a:spcAft>
                      </a:pPr>
                      <a:r>
                        <a:rPr lang="en-IN" sz="1600" dirty="0" smtClean="0">
                          <a:latin typeface="Arial" pitchFamily="34" charset="0"/>
                          <a:cs typeface="Arial" pitchFamily="34" charset="0"/>
                        </a:rPr>
                        <a:t>Number</a:t>
                      </a:r>
                      <a:r>
                        <a:rPr lang="en-IN" sz="1600" baseline="0" dirty="0" smtClean="0">
                          <a:latin typeface="Arial" pitchFamily="34" charset="0"/>
                          <a:cs typeface="Arial" pitchFamily="34" charset="0"/>
                        </a:rPr>
                        <a:t> of </a:t>
                      </a:r>
                      <a:r>
                        <a:rPr lang="en-IN" sz="1600" dirty="0" smtClean="0">
                          <a:latin typeface="Arial" pitchFamily="34" charset="0"/>
                          <a:cs typeface="Arial" pitchFamily="34" charset="0"/>
                        </a:rPr>
                        <a:t> Students</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07</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20</a:t>
                      </a:r>
                      <a:endParaRPr lang="en-US" sz="1600" dirty="0">
                        <a:latin typeface="Arial" pitchFamily="34" charset="0"/>
                        <a:ea typeface="Calibri"/>
                        <a:cs typeface="Arial" pitchFamily="34" charset="0"/>
                      </a:endParaRPr>
                    </a:p>
                  </a:txBody>
                  <a:tcPr marL="68580" marR="68580" marT="0" marB="0">
                    <a:noFill/>
                  </a:tcPr>
                </a:tc>
                <a:tc>
                  <a:txBody>
                    <a:bodyPr/>
                    <a:lstStyle/>
                    <a:p>
                      <a:pPr algn="ctr">
                        <a:lnSpc>
                          <a:spcPct val="100000"/>
                        </a:lnSpc>
                        <a:spcAft>
                          <a:spcPts val="0"/>
                        </a:spcAft>
                      </a:pPr>
                      <a:r>
                        <a:rPr lang="en-IN" sz="1600" dirty="0">
                          <a:latin typeface="Arial" pitchFamily="34" charset="0"/>
                          <a:cs typeface="Arial" pitchFamily="34" charset="0"/>
                        </a:rPr>
                        <a:t>16</a:t>
                      </a:r>
                      <a:endParaRPr lang="en-US" sz="1600" dirty="0">
                        <a:latin typeface="Arial" pitchFamily="34" charset="0"/>
                        <a:ea typeface="Calibri"/>
                        <a:cs typeface="Arial" pitchFamily="34" charset="0"/>
                      </a:endParaRPr>
                    </a:p>
                  </a:txBody>
                  <a:tcPr marL="68580" marR="68580" marT="0" marB="0">
                    <a:noFill/>
                  </a:tcPr>
                </a:tc>
              </a:tr>
            </a:tbl>
          </a:graphicData>
        </a:graphic>
      </p:graphicFrame>
      <p:graphicFrame>
        <p:nvGraphicFramePr>
          <p:cNvPr id="5" name="Table 4"/>
          <p:cNvGraphicFramePr>
            <a:graphicFrameLocks noGrp="1"/>
          </p:cNvGraphicFramePr>
          <p:nvPr/>
        </p:nvGraphicFramePr>
        <p:xfrm>
          <a:off x="285720" y="2285992"/>
          <a:ext cx="8429684" cy="285752"/>
        </p:xfrm>
        <a:graphic>
          <a:graphicData uri="http://schemas.openxmlformats.org/drawingml/2006/table">
            <a:tbl>
              <a:tblPr>
                <a:tableStyleId>{616DA210-FB5B-4158-B5E0-FEB733F419BA}</a:tableStyleId>
              </a:tblPr>
              <a:tblGrid>
                <a:gridCol w="6357982"/>
                <a:gridCol w="2071702"/>
              </a:tblGrid>
              <a:tr h="285752">
                <a:tc>
                  <a:txBody>
                    <a:bodyPr/>
                    <a:lstStyle/>
                    <a:p>
                      <a:pPr algn="l">
                        <a:lnSpc>
                          <a:spcPct val="100000"/>
                        </a:lnSpc>
                        <a:spcAft>
                          <a:spcPts val="0"/>
                        </a:spcAft>
                      </a:pPr>
                      <a:r>
                        <a:rPr lang="en-IN" sz="1600" dirty="0" smtClean="0">
                          <a:solidFill>
                            <a:srgbClr val="0000CC"/>
                          </a:solidFill>
                          <a:latin typeface="Arial" pitchFamily="34" charset="0"/>
                          <a:ea typeface="Calibri"/>
                          <a:cs typeface="Arial" pitchFamily="34" charset="0"/>
                        </a:rPr>
                        <a:t>GATE  </a:t>
                      </a:r>
                      <a:r>
                        <a:rPr lang="en-IN" sz="1600" dirty="0" smtClean="0">
                          <a:solidFill>
                            <a:srgbClr val="000000"/>
                          </a:solidFill>
                          <a:latin typeface="Arial" pitchFamily="34" charset="0"/>
                          <a:ea typeface="Calibri"/>
                          <a:cs typeface="Arial" pitchFamily="34" charset="0"/>
                        </a:rPr>
                        <a:t>qualified by students from 2016-17</a:t>
                      </a:r>
                      <a:r>
                        <a:rPr lang="en-IN" sz="1600" baseline="0" dirty="0" smtClean="0">
                          <a:solidFill>
                            <a:srgbClr val="000000"/>
                          </a:solidFill>
                          <a:latin typeface="Arial" pitchFamily="34" charset="0"/>
                          <a:ea typeface="Calibri"/>
                          <a:cs typeface="Arial" pitchFamily="34" charset="0"/>
                        </a:rPr>
                        <a:t> </a:t>
                      </a:r>
                      <a:r>
                        <a:rPr lang="en-IN" sz="1600" dirty="0" smtClean="0">
                          <a:solidFill>
                            <a:srgbClr val="000000"/>
                          </a:solidFill>
                          <a:latin typeface="Arial" pitchFamily="34" charset="0"/>
                          <a:ea typeface="Calibri"/>
                          <a:cs typeface="Arial" pitchFamily="34" charset="0"/>
                        </a:rPr>
                        <a:t>to  2020-21</a:t>
                      </a:r>
                      <a:endParaRPr lang="en-US" sz="1600" dirty="0">
                        <a:latin typeface="Arial" pitchFamily="34" charset="0"/>
                        <a:ea typeface="Calibri"/>
                        <a:cs typeface="Arial" pitchFamily="34" charset="0"/>
                      </a:endParaRPr>
                    </a:p>
                  </a:txBody>
                  <a:tcPr marL="68580" marR="68580" marT="0" marB="0"/>
                </a:tc>
                <a:tc>
                  <a:txBody>
                    <a:bodyPr/>
                    <a:lstStyle/>
                    <a:p>
                      <a:pPr algn="ctr">
                        <a:lnSpc>
                          <a:spcPct val="100000"/>
                        </a:lnSpc>
                        <a:spcAft>
                          <a:spcPts val="0"/>
                        </a:spcAft>
                      </a:pPr>
                      <a:r>
                        <a:rPr lang="en-IN" sz="1600" dirty="0" smtClean="0">
                          <a:latin typeface="Arial" pitchFamily="34" charset="0"/>
                          <a:cs typeface="Arial" pitchFamily="34" charset="0"/>
                        </a:rPr>
                        <a:t>26</a:t>
                      </a:r>
                      <a:endParaRPr lang="en-US" sz="1600" dirty="0">
                        <a:latin typeface="Arial" pitchFamily="34" charset="0"/>
                        <a:ea typeface="Calibri"/>
                        <a:cs typeface="Arial" pitchFamily="34" charset="0"/>
                      </a:endParaRPr>
                    </a:p>
                  </a:txBody>
                  <a:tcPr marL="68580" marR="68580" marT="0" marB="0"/>
                </a:tc>
              </a:tr>
            </a:tbl>
          </a:graphicData>
        </a:graphic>
      </p:graphicFrame>
      <p:graphicFrame>
        <p:nvGraphicFramePr>
          <p:cNvPr id="6" name="Table 5"/>
          <p:cNvGraphicFramePr>
            <a:graphicFrameLocks noGrp="1"/>
          </p:cNvGraphicFramePr>
          <p:nvPr/>
        </p:nvGraphicFramePr>
        <p:xfrm>
          <a:off x="285720" y="4870146"/>
          <a:ext cx="8429684" cy="285752"/>
        </p:xfrm>
        <a:graphic>
          <a:graphicData uri="http://schemas.openxmlformats.org/drawingml/2006/table">
            <a:tbl>
              <a:tblPr>
                <a:tableStyleId>{616DA210-FB5B-4158-B5E0-FEB733F419BA}</a:tableStyleId>
              </a:tblPr>
              <a:tblGrid>
                <a:gridCol w="928694"/>
                <a:gridCol w="7500990"/>
              </a:tblGrid>
              <a:tr h="285752">
                <a:tc>
                  <a:txBody>
                    <a:bodyPr/>
                    <a:lstStyle/>
                    <a:p>
                      <a:pPr algn="l">
                        <a:lnSpc>
                          <a:spcPct val="100000"/>
                        </a:lnSpc>
                        <a:spcAft>
                          <a:spcPts val="0"/>
                        </a:spcAft>
                      </a:pPr>
                      <a:r>
                        <a:rPr lang="en-IN" sz="1600" dirty="0" smtClean="0">
                          <a:solidFill>
                            <a:srgbClr val="0000CC"/>
                          </a:solidFill>
                          <a:latin typeface="Arial" pitchFamily="34" charset="0"/>
                          <a:ea typeface="Calibri"/>
                          <a:cs typeface="Arial" pitchFamily="34" charset="0"/>
                        </a:rPr>
                        <a:t>Start-up</a:t>
                      </a:r>
                      <a:r>
                        <a:rPr lang="en-IN" sz="1600" baseline="0" dirty="0" smtClean="0">
                          <a:solidFill>
                            <a:srgbClr val="0000CC"/>
                          </a:solidFill>
                          <a:latin typeface="Arial" pitchFamily="34" charset="0"/>
                          <a:ea typeface="Calibri"/>
                          <a:cs typeface="Arial" pitchFamily="34" charset="0"/>
                        </a:rPr>
                        <a:t>  </a:t>
                      </a:r>
                      <a:endParaRPr lang="en-US" sz="1600" dirty="0">
                        <a:solidFill>
                          <a:srgbClr val="0000CC"/>
                        </a:solidFill>
                        <a:latin typeface="Arial" pitchFamily="34" charset="0"/>
                        <a:ea typeface="Calibri"/>
                        <a:cs typeface="Arial" pitchFamily="34" charset="0"/>
                      </a:endParaRPr>
                    </a:p>
                  </a:txBody>
                  <a:tcPr marL="68580" marR="68580" marT="0" marB="0"/>
                </a:tc>
                <a:tc>
                  <a:txBody>
                    <a:bodyPr/>
                    <a:lstStyle/>
                    <a:p>
                      <a:pPr algn="l">
                        <a:lnSpc>
                          <a:spcPct val="100000"/>
                        </a:lnSpc>
                        <a:spcAft>
                          <a:spcPts val="0"/>
                        </a:spcAft>
                      </a:pPr>
                      <a:r>
                        <a:rPr lang="en-IN" sz="1600" dirty="0" err="1" smtClean="0">
                          <a:solidFill>
                            <a:schemeClr val="tx1"/>
                          </a:solidFill>
                          <a:latin typeface="Arial" pitchFamily="34" charset="0"/>
                          <a:ea typeface="Calibri"/>
                          <a:cs typeface="Arial" pitchFamily="34" charset="0"/>
                        </a:rPr>
                        <a:t>Sridama</a:t>
                      </a:r>
                      <a:r>
                        <a:rPr lang="en-IN" sz="1600" dirty="0" smtClean="0">
                          <a:solidFill>
                            <a:schemeClr val="tx1"/>
                          </a:solidFill>
                          <a:latin typeface="Arial" pitchFamily="34" charset="0"/>
                          <a:ea typeface="Calibri"/>
                          <a:cs typeface="Arial" pitchFamily="34" charset="0"/>
                        </a:rPr>
                        <a:t> das (2017-</a:t>
                      </a:r>
                      <a:r>
                        <a:rPr lang="en-IN" sz="1600" baseline="0" dirty="0" smtClean="0">
                          <a:solidFill>
                            <a:schemeClr val="tx1"/>
                          </a:solidFill>
                          <a:latin typeface="Arial" pitchFamily="34" charset="0"/>
                          <a:ea typeface="Calibri"/>
                          <a:cs typeface="Arial" pitchFamily="34" charset="0"/>
                        </a:rPr>
                        <a:t> </a:t>
                      </a:r>
                      <a:r>
                        <a:rPr lang="en-IN" sz="1600" dirty="0" smtClean="0">
                          <a:solidFill>
                            <a:schemeClr val="tx1"/>
                          </a:solidFill>
                          <a:latin typeface="Arial" pitchFamily="34" charset="0"/>
                          <a:ea typeface="Calibri"/>
                          <a:cs typeface="Arial" pitchFamily="34" charset="0"/>
                        </a:rPr>
                        <a:t>18</a:t>
                      </a:r>
                      <a:r>
                        <a:rPr lang="en-IN" sz="1600" baseline="0" dirty="0" smtClean="0">
                          <a:solidFill>
                            <a:schemeClr val="tx1"/>
                          </a:solidFill>
                          <a:latin typeface="Arial" pitchFamily="34" charset="0"/>
                          <a:ea typeface="Calibri"/>
                          <a:cs typeface="Arial" pitchFamily="34" charset="0"/>
                        </a:rPr>
                        <a:t> pass out) registered his Enterprise “MOTIONPI” in MSME</a:t>
                      </a:r>
                      <a:endParaRPr lang="en-US" sz="1600" dirty="0">
                        <a:solidFill>
                          <a:schemeClr val="tx1"/>
                        </a:solidFill>
                        <a:latin typeface="Arial" pitchFamily="34" charset="0"/>
                        <a:ea typeface="Calibri"/>
                        <a:cs typeface="Arial" pitchFamily="34" charset="0"/>
                      </a:endParaRPr>
                    </a:p>
                  </a:txBody>
                  <a:tcPr marL="68580" marR="68580" marT="0" marB="0"/>
                </a:tc>
              </a:tr>
            </a:tbl>
          </a:graphicData>
        </a:graphic>
      </p:graphicFrame>
      <p:graphicFrame>
        <p:nvGraphicFramePr>
          <p:cNvPr id="7" name="Table 6"/>
          <p:cNvGraphicFramePr>
            <a:graphicFrameLocks noGrp="1"/>
          </p:cNvGraphicFramePr>
          <p:nvPr/>
        </p:nvGraphicFramePr>
        <p:xfrm>
          <a:off x="285720" y="3412811"/>
          <a:ext cx="8429684" cy="1230635"/>
        </p:xfrm>
        <a:graphic>
          <a:graphicData uri="http://schemas.openxmlformats.org/drawingml/2006/table">
            <a:tbl>
              <a:tblPr/>
              <a:tblGrid>
                <a:gridCol w="8429684"/>
              </a:tblGrid>
              <a:tr h="385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000000"/>
                          </a:solidFill>
                          <a:latin typeface="Arial" pitchFamily="34" charset="0"/>
                          <a:ea typeface="Calibri"/>
                          <a:cs typeface="Arial" pitchFamily="34" charset="0"/>
                        </a:rPr>
                        <a:t>Mohd</a:t>
                      </a:r>
                      <a:r>
                        <a:rPr lang="en-US" sz="1600" dirty="0">
                          <a:solidFill>
                            <a:srgbClr val="000000"/>
                          </a:solidFill>
                          <a:latin typeface="Arial" pitchFamily="34" charset="0"/>
                          <a:ea typeface="Calibri"/>
                          <a:cs typeface="Arial" pitchFamily="34" charset="0"/>
                        </a:rPr>
                        <a:t>. </a:t>
                      </a:r>
                      <a:r>
                        <a:rPr lang="en-US" sz="1600" dirty="0" err="1" smtClean="0">
                          <a:solidFill>
                            <a:srgbClr val="000000"/>
                          </a:solidFill>
                          <a:latin typeface="Arial" pitchFamily="34" charset="0"/>
                          <a:ea typeface="Calibri"/>
                          <a:cs typeface="Arial" pitchFamily="34" charset="0"/>
                        </a:rPr>
                        <a:t>Javed</a:t>
                      </a:r>
                      <a:r>
                        <a:rPr lang="en-US" sz="1600" dirty="0" smtClean="0">
                          <a:solidFill>
                            <a:srgbClr val="000000"/>
                          </a:solidFill>
                          <a:latin typeface="Arial" pitchFamily="34" charset="0"/>
                          <a:ea typeface="Calibri"/>
                          <a:cs typeface="Arial" pitchFamily="34" charset="0"/>
                        </a:rPr>
                        <a:t> (2019-20</a:t>
                      </a:r>
                      <a:r>
                        <a:rPr lang="en-US" sz="1600" baseline="0" dirty="0" smtClean="0">
                          <a:solidFill>
                            <a:srgbClr val="000000"/>
                          </a:solidFill>
                          <a:latin typeface="Arial" pitchFamily="34" charset="0"/>
                          <a:ea typeface="Calibri"/>
                          <a:cs typeface="Arial" pitchFamily="34" charset="0"/>
                        </a:rPr>
                        <a:t> pass out) pursuing Master Degree  in </a:t>
                      </a:r>
                      <a:r>
                        <a:rPr lang="en-US" sz="1600" dirty="0" smtClean="0">
                          <a:solidFill>
                            <a:srgbClr val="0000CC"/>
                          </a:solidFill>
                          <a:latin typeface="Arial" pitchFamily="34" charset="0"/>
                          <a:ea typeface="Calibri"/>
                          <a:cs typeface="Arial" pitchFamily="34" charset="0"/>
                        </a:rPr>
                        <a:t>Univ. of Windsor</a:t>
                      </a:r>
                      <a:r>
                        <a:rPr lang="en-US" sz="1600" dirty="0" smtClean="0">
                          <a:solidFill>
                            <a:srgbClr val="000000"/>
                          </a:solidFill>
                          <a:latin typeface="Arial" pitchFamily="34" charset="0"/>
                          <a:ea typeface="Calibri"/>
                          <a:cs typeface="Arial" pitchFamily="34" charset="0"/>
                        </a:rPr>
                        <a:t>, Canada </a:t>
                      </a:r>
                      <a:endParaRPr lang="en-US" sz="1600" dirty="0" smtClean="0">
                        <a:latin typeface="Arial" pitchFamily="34" charset="0"/>
                        <a:ea typeface="Calibri"/>
                        <a:cs typeface="Arial" pitchFamily="34" charset="0"/>
                      </a:endParaRPr>
                    </a:p>
                  </a:txBody>
                  <a:tcPr marL="47927" marR="47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000000"/>
                          </a:solidFill>
                          <a:latin typeface="Arial" pitchFamily="34" charset="0"/>
                          <a:ea typeface="Calibri"/>
                          <a:cs typeface="Arial" pitchFamily="34" charset="0"/>
                        </a:rPr>
                        <a:t>Yasharth</a:t>
                      </a:r>
                      <a:r>
                        <a:rPr lang="en-US" sz="1600" dirty="0">
                          <a:solidFill>
                            <a:srgbClr val="000000"/>
                          </a:solidFill>
                          <a:latin typeface="Arial" pitchFamily="34" charset="0"/>
                          <a:ea typeface="Calibri"/>
                          <a:cs typeface="Arial" pitchFamily="34" charset="0"/>
                        </a:rPr>
                        <a:t> </a:t>
                      </a:r>
                      <a:r>
                        <a:rPr lang="en-US" sz="1600" dirty="0" err="1" smtClean="0">
                          <a:solidFill>
                            <a:srgbClr val="000000"/>
                          </a:solidFill>
                          <a:latin typeface="Arial" pitchFamily="34" charset="0"/>
                          <a:ea typeface="Calibri"/>
                          <a:cs typeface="Arial" pitchFamily="34" charset="0"/>
                        </a:rPr>
                        <a:t>Gautam</a:t>
                      </a:r>
                      <a:r>
                        <a:rPr lang="en-US" sz="1600" dirty="0" smtClean="0">
                          <a:solidFill>
                            <a:srgbClr val="000000"/>
                          </a:solidFill>
                          <a:latin typeface="Arial" pitchFamily="34" charset="0"/>
                          <a:ea typeface="Calibri"/>
                          <a:cs typeface="Arial" pitchFamily="34" charset="0"/>
                        </a:rPr>
                        <a:t> (2019-20 pass out) pursuing</a:t>
                      </a:r>
                      <a:r>
                        <a:rPr lang="en-US" sz="1600" baseline="0" dirty="0" smtClean="0">
                          <a:solidFill>
                            <a:srgbClr val="000000"/>
                          </a:solidFill>
                          <a:latin typeface="Arial" pitchFamily="34" charset="0"/>
                          <a:ea typeface="Calibri"/>
                          <a:cs typeface="Arial" pitchFamily="34" charset="0"/>
                        </a:rPr>
                        <a:t> </a:t>
                      </a:r>
                      <a:r>
                        <a:rPr lang="en-US" sz="1600" dirty="0" smtClean="0">
                          <a:solidFill>
                            <a:srgbClr val="000000"/>
                          </a:solidFill>
                          <a:latin typeface="Arial" pitchFamily="34" charset="0"/>
                          <a:ea typeface="Calibri"/>
                          <a:cs typeface="Arial" pitchFamily="34" charset="0"/>
                        </a:rPr>
                        <a:t>Master Degree from </a:t>
                      </a:r>
                      <a:r>
                        <a:rPr lang="en-US" sz="1600" dirty="0" smtClean="0">
                          <a:solidFill>
                            <a:srgbClr val="0000CC"/>
                          </a:solidFill>
                          <a:latin typeface="Arial" pitchFamily="34" charset="0"/>
                          <a:ea typeface="Calibri"/>
                          <a:cs typeface="Arial" pitchFamily="34" charset="0"/>
                        </a:rPr>
                        <a:t>Univ. of Houston</a:t>
                      </a:r>
                      <a:r>
                        <a:rPr lang="en-US" sz="1600" dirty="0" smtClean="0">
                          <a:solidFill>
                            <a:srgbClr val="000000"/>
                          </a:solidFill>
                          <a:latin typeface="Arial" pitchFamily="34" charset="0"/>
                          <a:ea typeface="Calibri"/>
                          <a:cs typeface="Arial" pitchFamily="34" charset="0"/>
                        </a:rPr>
                        <a:t>, Texas</a:t>
                      </a:r>
                      <a:endParaRPr lang="en-US" sz="1600" dirty="0" smtClean="0">
                        <a:latin typeface="Arial" pitchFamily="34" charset="0"/>
                        <a:ea typeface="Calibri"/>
                        <a:cs typeface="Arial" pitchFamily="34" charset="0"/>
                      </a:endParaRPr>
                    </a:p>
                  </a:txBody>
                  <a:tcPr marL="47927" marR="47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3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000000"/>
                          </a:solidFill>
                          <a:latin typeface="Arial" pitchFamily="34" charset="0"/>
                          <a:ea typeface="Calibri"/>
                          <a:cs typeface="Arial" pitchFamily="34" charset="0"/>
                        </a:rPr>
                        <a:t>Jatin</a:t>
                      </a:r>
                      <a:r>
                        <a:rPr lang="en-US" sz="1600" dirty="0">
                          <a:solidFill>
                            <a:srgbClr val="000000"/>
                          </a:solidFill>
                          <a:latin typeface="Arial" pitchFamily="34" charset="0"/>
                          <a:ea typeface="Calibri"/>
                          <a:cs typeface="Arial" pitchFamily="34" charset="0"/>
                        </a:rPr>
                        <a:t> </a:t>
                      </a:r>
                      <a:r>
                        <a:rPr lang="en-US" sz="1600" dirty="0" smtClean="0">
                          <a:solidFill>
                            <a:srgbClr val="000000"/>
                          </a:solidFill>
                          <a:latin typeface="Arial" pitchFamily="34" charset="0"/>
                          <a:ea typeface="Calibri"/>
                          <a:cs typeface="Arial" pitchFamily="34" charset="0"/>
                        </a:rPr>
                        <a:t>Kr. Singh</a:t>
                      </a:r>
                      <a:r>
                        <a:rPr lang="en-US" sz="1600" baseline="0" dirty="0" smtClean="0">
                          <a:solidFill>
                            <a:srgbClr val="000000"/>
                          </a:solidFill>
                          <a:latin typeface="Arial" pitchFamily="34" charset="0"/>
                          <a:ea typeface="Calibri"/>
                          <a:cs typeface="Arial" pitchFamily="34" charset="0"/>
                        </a:rPr>
                        <a:t> </a:t>
                      </a:r>
                      <a:r>
                        <a:rPr lang="en-US" sz="1600" dirty="0" smtClean="0">
                          <a:solidFill>
                            <a:srgbClr val="000000"/>
                          </a:solidFill>
                          <a:latin typeface="Arial" pitchFamily="34" charset="0"/>
                          <a:ea typeface="Calibri"/>
                          <a:cs typeface="Arial" pitchFamily="34" charset="0"/>
                        </a:rPr>
                        <a:t>(2018-19 pass</a:t>
                      </a:r>
                      <a:r>
                        <a:rPr lang="en-US" sz="1600" baseline="0" dirty="0" smtClean="0">
                          <a:solidFill>
                            <a:srgbClr val="000000"/>
                          </a:solidFill>
                          <a:latin typeface="Arial" pitchFamily="34" charset="0"/>
                          <a:ea typeface="Calibri"/>
                          <a:cs typeface="Arial" pitchFamily="34" charset="0"/>
                        </a:rPr>
                        <a:t> </a:t>
                      </a:r>
                      <a:r>
                        <a:rPr lang="en-US" sz="1600" dirty="0" smtClean="0">
                          <a:solidFill>
                            <a:srgbClr val="000000"/>
                          </a:solidFill>
                          <a:latin typeface="Arial" pitchFamily="34" charset="0"/>
                          <a:ea typeface="Calibri"/>
                          <a:cs typeface="Arial" pitchFamily="34" charset="0"/>
                        </a:rPr>
                        <a:t>out) pursuing Master Degree from </a:t>
                      </a:r>
                      <a:r>
                        <a:rPr lang="en-US" sz="1600" dirty="0" smtClean="0">
                          <a:solidFill>
                            <a:srgbClr val="0000CC"/>
                          </a:solidFill>
                          <a:latin typeface="Arial" pitchFamily="34" charset="0"/>
                          <a:ea typeface="Calibri"/>
                          <a:cs typeface="Arial" pitchFamily="34" charset="0"/>
                        </a:rPr>
                        <a:t>Michigan Tech. University, </a:t>
                      </a:r>
                      <a:r>
                        <a:rPr lang="en-US" sz="1600" dirty="0" smtClean="0">
                          <a:solidFill>
                            <a:srgbClr val="000000"/>
                          </a:solidFill>
                          <a:latin typeface="Arial" pitchFamily="34" charset="0"/>
                          <a:ea typeface="Calibri"/>
                          <a:cs typeface="Arial" pitchFamily="34" charset="0"/>
                        </a:rPr>
                        <a:t>Houghton</a:t>
                      </a:r>
                      <a:endParaRPr lang="en-US" sz="1600" dirty="0" smtClean="0">
                        <a:latin typeface="Arial" pitchFamily="34" charset="0"/>
                        <a:ea typeface="Calibri"/>
                        <a:cs typeface="Arial" pitchFamily="34" charset="0"/>
                      </a:endParaRPr>
                    </a:p>
                  </a:txBody>
                  <a:tcPr marL="47927" marR="47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nvGraphicFramePr>
        <p:xfrm>
          <a:off x="285720" y="2857496"/>
          <a:ext cx="8429684" cy="285752"/>
        </p:xfrm>
        <a:graphic>
          <a:graphicData uri="http://schemas.openxmlformats.org/drawingml/2006/table">
            <a:tbl>
              <a:tblPr>
                <a:tableStyleId>{616DA210-FB5B-4158-B5E0-FEB733F419BA}</a:tableStyleId>
              </a:tblPr>
              <a:tblGrid>
                <a:gridCol w="8429684"/>
              </a:tblGrid>
              <a:tr h="285752">
                <a:tc>
                  <a:txBody>
                    <a:bodyPr/>
                    <a:lstStyle/>
                    <a:p>
                      <a:pPr algn="l">
                        <a:lnSpc>
                          <a:spcPct val="100000"/>
                        </a:lnSpc>
                        <a:spcAft>
                          <a:spcPts val="0"/>
                        </a:spcAft>
                      </a:pPr>
                      <a:r>
                        <a:rPr lang="en-US" sz="1600" dirty="0" err="1" smtClean="0">
                          <a:latin typeface="Arial" pitchFamily="34" charset="0"/>
                          <a:ea typeface="Calibri"/>
                          <a:cs typeface="Arial" pitchFamily="34" charset="0"/>
                        </a:rPr>
                        <a:t>Shivam</a:t>
                      </a:r>
                      <a:r>
                        <a:rPr lang="en-US" sz="1600" dirty="0" smtClean="0">
                          <a:latin typeface="Arial" pitchFamily="34" charset="0"/>
                          <a:ea typeface="Calibri"/>
                          <a:cs typeface="Arial" pitchFamily="34" charset="0"/>
                        </a:rPr>
                        <a:t> Saxena</a:t>
                      </a:r>
                      <a:r>
                        <a:rPr lang="en-US" sz="1600" baseline="0" dirty="0" smtClean="0">
                          <a:latin typeface="Arial" pitchFamily="34" charset="0"/>
                          <a:ea typeface="Calibri"/>
                          <a:cs typeface="Arial" pitchFamily="34" charset="0"/>
                        </a:rPr>
                        <a:t> secured  </a:t>
                      </a:r>
                      <a:r>
                        <a:rPr lang="en-US" sz="1600" baseline="0" dirty="0" smtClean="0">
                          <a:solidFill>
                            <a:srgbClr val="0000CC"/>
                          </a:solidFill>
                          <a:latin typeface="Arial" pitchFamily="34" charset="0"/>
                          <a:ea typeface="Calibri"/>
                          <a:cs typeface="Arial" pitchFamily="34" charset="0"/>
                        </a:rPr>
                        <a:t>All India Rank 96 </a:t>
                      </a:r>
                      <a:r>
                        <a:rPr lang="en-US" sz="1600" baseline="0" dirty="0" smtClean="0">
                          <a:latin typeface="Arial" pitchFamily="34" charset="0"/>
                          <a:ea typeface="Calibri"/>
                          <a:cs typeface="Arial" pitchFamily="34" charset="0"/>
                        </a:rPr>
                        <a:t>in GATE 2019</a:t>
                      </a:r>
                      <a:endParaRPr lang="en-US" sz="1600" dirty="0">
                        <a:latin typeface="Arial" pitchFamily="34" charset="0"/>
                        <a:ea typeface="Calibri"/>
                        <a:cs typeface="Arial"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 xmlns:a16="http://schemas.microsoft.com/office/drawing/2014/main" id="{27DDBCC0-C22D-41B9-8F8F-0BFD9215BD90}"/>
              </a:ext>
            </a:extLst>
          </p:cNvPr>
          <p:cNvSpPr txBox="1">
            <a:spLocks noChangeArrowheads="1"/>
          </p:cNvSpPr>
          <p:nvPr/>
        </p:nvSpPr>
        <p:spPr bwMode="auto">
          <a:xfrm>
            <a:off x="2643174" y="142852"/>
            <a:ext cx="45720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IN" altLang="en-US" sz="1600" b="1" dirty="0">
                <a:latin typeface="Arial" panose="020B0604020202020204" pitchFamily="34" charset="0"/>
                <a:ea typeface="Verdana" panose="020B0604030504040204" pitchFamily="34" charset="0"/>
                <a:cs typeface="Arial" panose="020B0604020202020204" pitchFamily="34" charset="0"/>
              </a:rPr>
              <a:t>C</a:t>
            </a:r>
            <a:r>
              <a:rPr lang="en-IN" altLang="en-US" sz="1600" b="1" dirty="0">
                <a:solidFill>
                  <a:srgbClr val="0000CC"/>
                </a:solidFill>
                <a:latin typeface="Arial" panose="020B0604020202020204" pitchFamily="34" charset="0"/>
                <a:ea typeface="Verdana" panose="020B0604030504040204" pitchFamily="34" charset="0"/>
                <a:cs typeface="Arial" panose="020B0604020202020204" pitchFamily="34" charset="0"/>
              </a:rPr>
              <a:t>. CO Attainment Process for Project</a:t>
            </a:r>
            <a:endParaRPr lang="en-IN" altLang="en-US" sz="16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algn="just" eaLnBrk="1" hangingPunct="1"/>
            <a:r>
              <a:rPr lang="en-IN" altLang="en-US" sz="1600" b="1" dirty="0">
                <a:latin typeface="Arial" panose="020B0604020202020204" pitchFamily="34" charset="0"/>
                <a:ea typeface="Verdana" panose="020B0604030504040204" pitchFamily="34" charset="0"/>
                <a:cs typeface="Arial" panose="020B0604020202020204" pitchFamily="34" charset="0"/>
              </a:rPr>
              <a:t> </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 xmlns:a16="http://schemas.microsoft.com/office/drawing/2014/main" id="{B156C668-3D25-4E03-837D-7147BB49314C}"/>
              </a:ext>
            </a:extLst>
          </p:cNvPr>
          <p:cNvSpPr txBox="1"/>
          <p:nvPr/>
        </p:nvSpPr>
        <p:spPr>
          <a:xfrm>
            <a:off x="285720" y="571480"/>
            <a:ext cx="8429684" cy="652166"/>
          </a:xfrm>
          <a:prstGeom prst="rect">
            <a:avLst/>
          </a:prstGeom>
          <a:noFill/>
        </p:spPr>
        <p:txBody>
          <a:bodyPr wrap="square">
            <a:spAutoFit/>
          </a:bodyPr>
          <a:lstStyle/>
          <a:p>
            <a:pPr marL="342900" lvl="0" indent="-342900" algn="just">
              <a:lnSpc>
                <a:spcPct val="107000"/>
              </a:lnSpc>
              <a:buFont typeface="+mj-lt"/>
              <a:buAutoNum type="arabicPeriod"/>
            </a:pPr>
            <a:r>
              <a:rPr lang="en-US" sz="1600" dirty="0">
                <a:effectLst/>
                <a:latin typeface="Arial" panose="020B0604020202020204" pitchFamily="34" charset="0"/>
                <a:ea typeface="Verdana" panose="020B0604030504040204" pitchFamily="34" charset="0"/>
                <a:cs typeface="Arial" panose="020B0604020202020204" pitchFamily="34" charset="0"/>
              </a:rPr>
              <a:t>Course Outcomes, COs, are defined by Project Assessment Committee and tagged with cognitive levels</a:t>
            </a:r>
            <a:r>
              <a:rPr lang="en-US" sz="1800" dirty="0">
                <a:effectLst/>
                <a:latin typeface="Times New Roman" panose="02020603050405020304" pitchFamily="18" charset="0"/>
                <a:ea typeface="Verdana" panose="020B0604030504040204" pitchFamily="34" charset="0"/>
                <a:cs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cs typeface="Mangal" panose="02040503050203030202" pitchFamily="18" charset="0"/>
            </a:endParaRPr>
          </a:p>
        </p:txBody>
      </p:sp>
      <p:sp>
        <p:nvSpPr>
          <p:cNvPr id="11266" name="Rectangle 2"/>
          <p:cNvSpPr>
            <a:spLocks noChangeArrowheads="1"/>
          </p:cNvSpPr>
          <p:nvPr/>
        </p:nvSpPr>
        <p:spPr bwMode="auto">
          <a:xfrm>
            <a:off x="285720" y="1295459"/>
            <a:ext cx="864396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2. Calculation of CO Attainment using Continuous Internal Evaluation (CIE).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Rubrics are defined for phase-wise Evaluation by Project Assessment committee and Evaluation by Project Supervisor.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COs are mapped with rubrics.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For each CO, percentage of marks and attainment level is calculation for each student.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algn="just" eaLnBrk="0" fontAlgn="base" hangingPunct="0">
              <a:spcBef>
                <a:spcPct val="0"/>
              </a:spcBef>
              <a:spcAft>
                <a:spcPct val="0"/>
              </a:spcAft>
              <a:buFont typeface="+mj-lt"/>
              <a:buAutoNum type="alphaLcParenR"/>
            </a:pPr>
            <a:r>
              <a:rPr lang="en-US" sz="1600" dirty="0" smtClean="0">
                <a:latin typeface="Arial" pitchFamily="34" charset="0"/>
                <a:cs typeface="Arial" pitchFamily="34" charset="0"/>
              </a:rPr>
              <a:t>% of students getting  set percentage of marks is calculated for each CO, CO_CIE.</a:t>
            </a:r>
          </a:p>
          <a:p>
            <a:pPr marL="457200" marR="0" lvl="1" indent="0" algn="just" defTabSz="914400" rtl="0" eaLnBrk="0" fontAlgn="base" latinLnBrk="0" hangingPunct="0">
              <a:lnSpc>
                <a:spcPct val="100000"/>
              </a:lnSpc>
              <a:spcBef>
                <a:spcPct val="0"/>
              </a:spcBef>
              <a:spcAft>
                <a:spcPct val="0"/>
              </a:spcAft>
              <a:buClrTx/>
              <a:buSzTx/>
              <a:buFontTx/>
              <a:buAutoNum type="arabicPeriod"/>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9" name="Rectangle 5"/>
          <p:cNvSpPr>
            <a:spLocks noChangeArrowheads="1"/>
          </p:cNvSpPr>
          <p:nvPr/>
        </p:nvSpPr>
        <p:spPr bwMode="auto">
          <a:xfrm>
            <a:off x="357158" y="3214686"/>
            <a:ext cx="835824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3. CO Attainment is calculated as 33% of CO Calculation of CO Attainment using Semester End Examination (SEE).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Rubrics/CO-wise marks obtained are not provided by University, so here it is assumed that COs are commonly mapped with total marks.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r>
              <a:rPr kumimoji="0" lang="en-US" sz="1600" b="0" i="0" u="none" strike="noStrike" cap="none" normalizeH="0" baseline="0" dirty="0" smtClean="0">
                <a:ln>
                  <a:noFill/>
                </a:ln>
                <a:solidFill>
                  <a:schemeClr val="tx1"/>
                </a:solidFill>
                <a:effectLst/>
                <a:latin typeface="Arial" pitchFamily="34" charset="0"/>
                <a:ea typeface="Verdana" pitchFamily="34" charset="0"/>
                <a:cs typeface="Times New Roman" pitchFamily="18" charset="0"/>
              </a:rPr>
              <a:t>Percentage of marks and attainment level is calculation for each student after results of semester end examination.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algn="just" eaLnBrk="0" fontAlgn="base" hangingPunct="0">
              <a:spcBef>
                <a:spcPct val="0"/>
              </a:spcBef>
              <a:spcAft>
                <a:spcPct val="0"/>
              </a:spcAft>
              <a:buFont typeface="+mj-lt"/>
              <a:buAutoNum type="alphaLcParenR"/>
            </a:pPr>
            <a:r>
              <a:rPr lang="en-US" sz="1600" dirty="0" smtClean="0">
                <a:latin typeface="Arial" pitchFamily="34" charset="0"/>
                <a:cs typeface="Arial" pitchFamily="34" charset="0"/>
              </a:rPr>
              <a:t>% of students getting  set percentage of marks is calculated and commonly attained of all CO, CO_SEE.</a:t>
            </a:r>
          </a:p>
          <a:p>
            <a:pPr marL="800100" marR="0" lvl="1" indent="-342900" algn="just" defTabSz="914400" rtl="0" eaLnBrk="0" fontAlgn="base" latinLnBrk="0" hangingPunct="0">
              <a:lnSpc>
                <a:spcPct val="100000"/>
              </a:lnSpc>
              <a:spcBef>
                <a:spcPct val="0"/>
              </a:spcBef>
              <a:spcAft>
                <a:spcPct val="0"/>
              </a:spcAft>
              <a:buClrTx/>
              <a:buSzTx/>
              <a:buFont typeface="+mj-lt"/>
              <a:buAutoNum type="alphaLcParen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3">
            <a:extLst>
              <a:ext uri="{FF2B5EF4-FFF2-40B4-BE49-F238E27FC236}">
                <a16:creationId xmlns="" xmlns:a16="http://schemas.microsoft.com/office/drawing/2014/main" id="{2AB42337-2D10-4296-853D-84C18FCB9947}"/>
              </a:ext>
            </a:extLst>
          </p:cNvPr>
          <p:cNvSpPr txBox="1">
            <a:spLocks noChangeArrowheads="1"/>
          </p:cNvSpPr>
          <p:nvPr/>
        </p:nvSpPr>
        <p:spPr bwMode="auto">
          <a:xfrm>
            <a:off x="357158" y="5357826"/>
            <a:ext cx="84963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4. CO Attainment is calculated as 33% of CO attained using Continuous Internal Evaluation, CO_CIE and 67% of CO attained using Semester End Examination (SEE), that is, CO = 0.33*CO_CIE + 0.67*CO_SEE.</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ED48AAC-5126-45DB-B82D-E1CD9C5CAFD5}"/>
              </a:ext>
            </a:extLst>
          </p:cNvPr>
          <p:cNvGraphicFramePr>
            <a:graphicFrameLocks noGrp="1"/>
          </p:cNvGraphicFramePr>
          <p:nvPr/>
        </p:nvGraphicFramePr>
        <p:xfrm>
          <a:off x="428596" y="1389574"/>
          <a:ext cx="8518525" cy="2253740"/>
        </p:xfrm>
        <a:graphic>
          <a:graphicData uri="http://schemas.openxmlformats.org/drawingml/2006/table">
            <a:tbl>
              <a:tblPr firstRow="1" firstCol="1" bandRow="1">
                <a:tableStyleId>{5C22544A-7EE6-4342-B048-85BDC9FD1C3A}</a:tableStyleId>
              </a:tblPr>
              <a:tblGrid>
                <a:gridCol w="576126">
                  <a:extLst>
                    <a:ext uri="{9D8B030D-6E8A-4147-A177-3AD203B41FA5}">
                      <a16:colId xmlns="" xmlns:a16="http://schemas.microsoft.com/office/drawing/2014/main" val="20000"/>
                    </a:ext>
                  </a:extLst>
                </a:gridCol>
                <a:gridCol w="2232481">
                  <a:extLst>
                    <a:ext uri="{9D8B030D-6E8A-4147-A177-3AD203B41FA5}">
                      <a16:colId xmlns="" xmlns:a16="http://schemas.microsoft.com/office/drawing/2014/main" val="20001"/>
                    </a:ext>
                  </a:extLst>
                </a:gridCol>
                <a:gridCol w="504107">
                  <a:extLst>
                    <a:ext uri="{9D8B030D-6E8A-4147-A177-3AD203B41FA5}">
                      <a16:colId xmlns="" xmlns:a16="http://schemas.microsoft.com/office/drawing/2014/main" val="20002"/>
                    </a:ext>
                  </a:extLst>
                </a:gridCol>
                <a:gridCol w="2437269">
                  <a:extLst>
                    <a:ext uri="{9D8B030D-6E8A-4147-A177-3AD203B41FA5}">
                      <a16:colId xmlns="" xmlns:a16="http://schemas.microsoft.com/office/drawing/2014/main" val="20003"/>
                    </a:ext>
                  </a:extLst>
                </a:gridCol>
                <a:gridCol w="515368">
                  <a:extLst>
                    <a:ext uri="{9D8B030D-6E8A-4147-A177-3AD203B41FA5}">
                      <a16:colId xmlns="" xmlns:a16="http://schemas.microsoft.com/office/drawing/2014/main" val="20004"/>
                    </a:ext>
                  </a:extLst>
                </a:gridCol>
                <a:gridCol w="2253174">
                  <a:extLst>
                    <a:ext uri="{9D8B030D-6E8A-4147-A177-3AD203B41FA5}">
                      <a16:colId xmlns="" xmlns:a16="http://schemas.microsoft.com/office/drawing/2014/main" val="20005"/>
                    </a:ext>
                  </a:extLst>
                </a:gridCol>
              </a:tblGrid>
              <a:tr h="256607">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No.</a:t>
                      </a:r>
                    </a:p>
                  </a:txBody>
                  <a:tcPr marL="67828" marR="67828"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Rubrics</a:t>
                      </a:r>
                    </a:p>
                  </a:txBody>
                  <a:tcPr marL="67828" marR="67828"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No.</a:t>
                      </a:r>
                    </a:p>
                  </a:txBody>
                  <a:tcPr marL="67828" marR="67828" marT="0" marB="0"/>
                </a:tc>
                <a:tc>
                  <a:txBody>
                    <a:bodyPr/>
                    <a:lstStyle/>
                    <a:p>
                      <a:pPr algn="just">
                        <a:lnSpc>
                          <a:spcPct val="115000"/>
                        </a:lnSpc>
                        <a:spcAft>
                          <a:spcPts val="0"/>
                        </a:spcAft>
                      </a:pPr>
                      <a:r>
                        <a:rPr lang="en-US" sz="1600" dirty="0">
                          <a:effectLst/>
                          <a:latin typeface="Arial" panose="020B0604020202020204" pitchFamily="34" charset="0"/>
                          <a:cs typeface="Arial" panose="020B0604020202020204" pitchFamily="34" charset="0"/>
                        </a:rPr>
                        <a:t>Rubrics</a:t>
                      </a:r>
                    </a:p>
                  </a:txBody>
                  <a:tcPr marL="67828" marR="67828"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No.</a:t>
                      </a:r>
                    </a:p>
                  </a:txBody>
                  <a:tcPr marL="67828" marR="67828" marT="0" marB="0"/>
                </a:tc>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Rubrics</a:t>
                      </a:r>
                    </a:p>
                  </a:txBody>
                  <a:tcPr marL="67828" marR="67828" marT="0" marB="0"/>
                </a:tc>
                <a:extLst>
                  <a:ext uri="{0D108BD9-81ED-4DB2-BD59-A6C34878D82A}">
                    <a16:rowId xmlns="" xmlns:a16="http://schemas.microsoft.com/office/drawing/2014/main" val="10000"/>
                  </a:ext>
                </a:extLst>
              </a:tr>
              <a:tr h="451104">
                <a:tc>
                  <a:txBody>
                    <a:bodyPr/>
                    <a:lstStyle/>
                    <a:p>
                      <a:pPr algn="l">
                        <a:lnSpc>
                          <a:spcPct val="115000"/>
                        </a:lnSpc>
                        <a:spcAft>
                          <a:spcPts val="0"/>
                        </a:spcAft>
                      </a:pPr>
                      <a:r>
                        <a:rPr lang="en-US" sz="1600" dirty="0">
                          <a:effectLst/>
                          <a:latin typeface="Arial" panose="020B0604020202020204" pitchFamily="34" charset="0"/>
                          <a:cs typeface="Arial" panose="020B0604020202020204" pitchFamily="34" charset="0"/>
                        </a:rPr>
                        <a:t>R1</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Title &amp; Feasibility</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R2</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Abstract &amp; Depth of Knowledge</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R3</a:t>
                      </a:r>
                    </a:p>
                  </a:txBody>
                  <a:tcPr marL="67828" marR="67828"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Presentation as team and as an Individual</a:t>
                      </a:r>
                    </a:p>
                  </a:txBody>
                  <a:tcPr marL="67828" marR="67828" marT="0" marB="0"/>
                </a:tc>
                <a:extLst>
                  <a:ext uri="{0D108BD9-81ED-4DB2-BD59-A6C34878D82A}">
                    <a16:rowId xmlns="" xmlns:a16="http://schemas.microsoft.com/office/drawing/2014/main" val="10001"/>
                  </a:ext>
                </a:extLst>
              </a:tr>
              <a:tr h="754124">
                <a:tc>
                  <a:txBody>
                    <a:bodyPr/>
                    <a:lstStyle/>
                    <a:p>
                      <a:pPr algn="l">
                        <a:lnSpc>
                          <a:spcPct val="115000"/>
                        </a:lnSpc>
                        <a:spcAft>
                          <a:spcPts val="0"/>
                        </a:spcAft>
                      </a:pPr>
                      <a:r>
                        <a:rPr lang="en-US" sz="1600">
                          <a:effectLst/>
                          <a:latin typeface="Arial" panose="020B0604020202020204" pitchFamily="34" charset="0"/>
                          <a:cs typeface="Arial" panose="020B0604020202020204" pitchFamily="34" charset="0"/>
                        </a:rPr>
                        <a:t>R4</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Questions and Answer</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R5</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Design, Analysis and Work Distribution among Team Members</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R6</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Implementation strategy</a:t>
                      </a:r>
                    </a:p>
                  </a:txBody>
                  <a:tcPr marL="67828" marR="67828" marT="0" marB="0"/>
                </a:tc>
                <a:extLst>
                  <a:ext uri="{0D108BD9-81ED-4DB2-BD59-A6C34878D82A}">
                    <a16:rowId xmlns="" xmlns:a16="http://schemas.microsoft.com/office/drawing/2014/main" val="10002"/>
                  </a:ext>
                </a:extLst>
              </a:tr>
              <a:tr h="642942">
                <a:tc>
                  <a:txBody>
                    <a:bodyPr/>
                    <a:lstStyle/>
                    <a:p>
                      <a:pPr algn="l">
                        <a:lnSpc>
                          <a:spcPct val="115000"/>
                        </a:lnSpc>
                        <a:spcAft>
                          <a:spcPts val="0"/>
                        </a:spcAft>
                      </a:pPr>
                      <a:r>
                        <a:rPr lang="en-US" sz="1600">
                          <a:effectLst/>
                          <a:latin typeface="Arial" panose="020B0604020202020204" pitchFamily="34" charset="0"/>
                          <a:cs typeface="Arial" panose="020B0604020202020204" pitchFamily="34" charset="0"/>
                        </a:rPr>
                        <a:t>R7</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Assessed Project Progress up to satisfaction level</a:t>
                      </a:r>
                    </a:p>
                  </a:txBody>
                  <a:tcPr marL="67828" marR="67828"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R8</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Individual Contribution</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R9</a:t>
                      </a:r>
                    </a:p>
                  </a:txBody>
                  <a:tcPr marL="67828" marR="67828"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Sincerity towards Work as Team</a:t>
                      </a:r>
                    </a:p>
                  </a:txBody>
                  <a:tcPr marL="67828" marR="67828" marT="0" marB="0"/>
                </a:tc>
                <a:extLst>
                  <a:ext uri="{0D108BD9-81ED-4DB2-BD59-A6C34878D82A}">
                    <a16:rowId xmlns="" xmlns:a16="http://schemas.microsoft.com/office/drawing/2014/main" val="10003"/>
                  </a:ext>
                </a:extLst>
              </a:tr>
            </a:tbl>
          </a:graphicData>
        </a:graphic>
      </p:graphicFrame>
      <p:graphicFrame>
        <p:nvGraphicFramePr>
          <p:cNvPr id="4" name="Table 3">
            <a:extLst>
              <a:ext uri="{FF2B5EF4-FFF2-40B4-BE49-F238E27FC236}">
                <a16:creationId xmlns="" xmlns:a16="http://schemas.microsoft.com/office/drawing/2014/main" id="{2119DDEA-634F-4DEB-9786-1E7F8C64D88C}"/>
              </a:ext>
            </a:extLst>
          </p:cNvPr>
          <p:cNvGraphicFramePr>
            <a:graphicFrameLocks noGrp="1"/>
          </p:cNvGraphicFramePr>
          <p:nvPr/>
        </p:nvGraphicFramePr>
        <p:xfrm>
          <a:off x="357158" y="4030686"/>
          <a:ext cx="8516936" cy="2755900"/>
        </p:xfrm>
        <a:graphic>
          <a:graphicData uri="http://schemas.openxmlformats.org/drawingml/2006/table">
            <a:tbl>
              <a:tblPr firstRow="1" firstCol="1" bandRow="1">
                <a:tableStyleId>{5C22544A-7EE6-4342-B048-85BDC9FD1C3A}</a:tableStyleId>
              </a:tblPr>
              <a:tblGrid>
                <a:gridCol w="576099">
                  <a:extLst>
                    <a:ext uri="{9D8B030D-6E8A-4147-A177-3AD203B41FA5}">
                      <a16:colId xmlns="" xmlns:a16="http://schemas.microsoft.com/office/drawing/2014/main" val="20000"/>
                    </a:ext>
                  </a:extLst>
                </a:gridCol>
                <a:gridCol w="2433831">
                  <a:extLst>
                    <a:ext uri="{9D8B030D-6E8A-4147-A177-3AD203B41FA5}">
                      <a16:colId xmlns="" xmlns:a16="http://schemas.microsoft.com/office/drawing/2014/main" val="20001"/>
                    </a:ext>
                  </a:extLst>
                </a:gridCol>
                <a:gridCol w="610871">
                  <a:extLst>
                    <a:ext uri="{9D8B030D-6E8A-4147-A177-3AD203B41FA5}">
                      <a16:colId xmlns="" xmlns:a16="http://schemas.microsoft.com/office/drawing/2014/main" val="20002"/>
                    </a:ext>
                  </a:extLst>
                </a:gridCol>
                <a:gridCol w="2212203">
                  <a:extLst>
                    <a:ext uri="{9D8B030D-6E8A-4147-A177-3AD203B41FA5}">
                      <a16:colId xmlns="" xmlns:a16="http://schemas.microsoft.com/office/drawing/2014/main" val="20003"/>
                    </a:ext>
                  </a:extLst>
                </a:gridCol>
                <a:gridCol w="576099">
                  <a:extLst>
                    <a:ext uri="{9D8B030D-6E8A-4147-A177-3AD203B41FA5}">
                      <a16:colId xmlns="" xmlns:a16="http://schemas.microsoft.com/office/drawing/2014/main" val="20004"/>
                    </a:ext>
                  </a:extLst>
                </a:gridCol>
                <a:gridCol w="2107833">
                  <a:extLst>
                    <a:ext uri="{9D8B030D-6E8A-4147-A177-3AD203B41FA5}">
                      <a16:colId xmlns="" xmlns:a16="http://schemas.microsoft.com/office/drawing/2014/main" val="20005"/>
                    </a:ext>
                  </a:extLst>
                </a:gridCol>
              </a:tblGrid>
              <a:tr h="243894">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No.</a:t>
                      </a:r>
                    </a:p>
                  </a:txBody>
                  <a:tcPr marL="66640" marR="66640" marT="0" marB="0"/>
                </a:tc>
                <a:tc>
                  <a:txBody>
                    <a:bodyPr/>
                    <a:lstStyle/>
                    <a:p>
                      <a:pPr algn="ctr">
                        <a:lnSpc>
                          <a:spcPct val="100000"/>
                        </a:lnSpc>
                        <a:spcAft>
                          <a:spcPts val="0"/>
                        </a:spcAft>
                      </a:pPr>
                      <a:r>
                        <a:rPr lang="en-US" sz="1600">
                          <a:effectLst/>
                          <a:latin typeface="Arial" panose="020B0604020202020204" pitchFamily="34" charset="0"/>
                          <a:cs typeface="Arial" panose="020B0604020202020204" pitchFamily="34" charset="0"/>
                        </a:rPr>
                        <a:t>Rubrics</a:t>
                      </a:r>
                    </a:p>
                  </a:txBody>
                  <a:tcPr marL="66640" marR="66640" marT="0" marB="0"/>
                </a:tc>
                <a:tc>
                  <a:txBody>
                    <a:bodyPr/>
                    <a:lstStyle/>
                    <a:p>
                      <a:pPr algn="ctr">
                        <a:lnSpc>
                          <a:spcPct val="100000"/>
                        </a:lnSpc>
                        <a:spcAft>
                          <a:spcPts val="0"/>
                        </a:spcAft>
                      </a:pPr>
                      <a:r>
                        <a:rPr lang="en-US" sz="1600">
                          <a:effectLst/>
                          <a:latin typeface="Arial" panose="020B0604020202020204" pitchFamily="34" charset="0"/>
                          <a:cs typeface="Arial" panose="020B0604020202020204" pitchFamily="34" charset="0"/>
                        </a:rPr>
                        <a:t>No.</a:t>
                      </a:r>
                    </a:p>
                  </a:txBody>
                  <a:tcPr marL="66640" marR="66640" marT="0" marB="0"/>
                </a:tc>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Rubrics</a:t>
                      </a:r>
                    </a:p>
                  </a:txBody>
                  <a:tcPr marL="66640" marR="66640" marT="0" marB="0"/>
                </a:tc>
                <a:tc>
                  <a:txBody>
                    <a:bodyPr/>
                    <a:lstStyle/>
                    <a:p>
                      <a:pPr algn="ctr">
                        <a:lnSpc>
                          <a:spcPct val="100000"/>
                        </a:lnSpc>
                        <a:spcAft>
                          <a:spcPts val="0"/>
                        </a:spcAft>
                      </a:pPr>
                      <a:r>
                        <a:rPr lang="en-US" sz="1600">
                          <a:effectLst/>
                          <a:latin typeface="Arial" panose="020B0604020202020204" pitchFamily="34" charset="0"/>
                          <a:cs typeface="Arial" panose="020B0604020202020204" pitchFamily="34" charset="0"/>
                        </a:rPr>
                        <a:t>No.</a:t>
                      </a:r>
                    </a:p>
                  </a:txBody>
                  <a:tcPr marL="66640" marR="66640" marT="0" marB="0"/>
                </a:tc>
                <a:tc>
                  <a:txBody>
                    <a:bodyPr/>
                    <a:lstStyle/>
                    <a:p>
                      <a:pPr algn="ctr">
                        <a:lnSpc>
                          <a:spcPct val="100000"/>
                        </a:lnSpc>
                        <a:spcAft>
                          <a:spcPts val="0"/>
                        </a:spcAft>
                      </a:pPr>
                      <a:r>
                        <a:rPr lang="en-US" sz="1600">
                          <a:effectLst/>
                          <a:latin typeface="Arial" panose="020B0604020202020204" pitchFamily="34" charset="0"/>
                          <a:cs typeface="Arial" panose="020B0604020202020204" pitchFamily="34" charset="0"/>
                        </a:rPr>
                        <a:t>Rubrics</a:t>
                      </a:r>
                    </a:p>
                  </a:txBody>
                  <a:tcPr marL="66640" marR="66640" marT="0" marB="0"/>
                </a:tc>
                <a:extLst>
                  <a:ext uri="{0D108BD9-81ED-4DB2-BD59-A6C34878D82A}">
                    <a16:rowId xmlns="" xmlns:a16="http://schemas.microsoft.com/office/drawing/2014/main" val="10000"/>
                  </a:ext>
                </a:extLst>
              </a:tr>
              <a:tr h="731681">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R1</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Refine the Requirements to Incorporate Suggestions</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R2</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Objectives Meet/ Results as per the Expected time plan</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R3</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Presentation as team and as an Individual</a:t>
                      </a:r>
                    </a:p>
                  </a:txBody>
                  <a:tcPr marL="66640" marR="66640" marT="0" marB="0"/>
                </a:tc>
                <a:extLst>
                  <a:ext uri="{0D108BD9-81ED-4DB2-BD59-A6C34878D82A}">
                    <a16:rowId xmlns="" xmlns:a16="http://schemas.microsoft.com/office/drawing/2014/main" val="10001"/>
                  </a:ext>
                </a:extLst>
              </a:tr>
              <a:tr h="243894">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R4</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Questions and Answer</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R5</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Final Report</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R6</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Final Demonstration</a:t>
                      </a:r>
                    </a:p>
                  </a:txBody>
                  <a:tcPr marL="66640" marR="66640" marT="0" marB="0"/>
                </a:tc>
                <a:extLst>
                  <a:ext uri="{0D108BD9-81ED-4DB2-BD59-A6C34878D82A}">
                    <a16:rowId xmlns="" xmlns:a16="http://schemas.microsoft.com/office/drawing/2014/main" val="10002"/>
                  </a:ext>
                </a:extLst>
              </a:tr>
              <a:tr h="804750">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R7</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Research Paper Writing Based on Project</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R8</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Assessed Project Progress</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R9</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Development of Prototype/ Model upto satisfaction level</a:t>
                      </a:r>
                    </a:p>
                  </a:txBody>
                  <a:tcPr marL="66640" marR="66640" marT="0" marB="0"/>
                </a:tc>
                <a:extLst>
                  <a:ext uri="{0D108BD9-81ED-4DB2-BD59-A6C34878D82A}">
                    <a16:rowId xmlns="" xmlns:a16="http://schemas.microsoft.com/office/drawing/2014/main" val="10003"/>
                  </a:ext>
                </a:extLst>
              </a:tr>
              <a:tr h="731681">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R10</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Individual Contribution</a:t>
                      </a:r>
                    </a:p>
                  </a:txBody>
                  <a:tcPr marL="66640" marR="66640" marT="0" marB="0"/>
                </a:tc>
                <a:tc>
                  <a:txBody>
                    <a:bodyPr/>
                    <a:lstStyle/>
                    <a:p>
                      <a:pPr algn="l">
                        <a:lnSpc>
                          <a:spcPct val="100000"/>
                        </a:lnSpc>
                        <a:spcAft>
                          <a:spcPts val="0"/>
                        </a:spcAft>
                      </a:pPr>
                      <a:r>
                        <a:rPr lang="en-US" sz="1600">
                          <a:effectLst/>
                          <a:latin typeface="Arial" panose="020B0604020202020204" pitchFamily="34" charset="0"/>
                          <a:cs typeface="Arial" panose="020B0604020202020204" pitchFamily="34" charset="0"/>
                        </a:rPr>
                        <a:t>R11</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Sincerity towards Work as Team</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 </a:t>
                      </a:r>
                    </a:p>
                  </a:txBody>
                  <a:tcPr marL="66640" marR="66640" marT="0" marB="0"/>
                </a:tc>
                <a:tc>
                  <a:txBody>
                    <a:bodyPr/>
                    <a:lstStyle/>
                    <a:p>
                      <a:pPr algn="l">
                        <a:lnSpc>
                          <a:spcPct val="100000"/>
                        </a:lnSpc>
                        <a:spcAft>
                          <a:spcPts val="0"/>
                        </a:spcAft>
                      </a:pPr>
                      <a:r>
                        <a:rPr lang="en-US" sz="1600" dirty="0">
                          <a:effectLst/>
                          <a:latin typeface="Arial" panose="020B0604020202020204" pitchFamily="34" charset="0"/>
                          <a:cs typeface="Arial" panose="020B0604020202020204" pitchFamily="34" charset="0"/>
                        </a:rPr>
                        <a:t>Project Report/Demo Preparation as per guidelines</a:t>
                      </a:r>
                    </a:p>
                  </a:txBody>
                  <a:tcPr marL="66640" marR="66640" marT="0" marB="0"/>
                </a:tc>
                <a:extLst>
                  <a:ext uri="{0D108BD9-81ED-4DB2-BD59-A6C34878D82A}">
                    <a16:rowId xmlns="" xmlns:a16="http://schemas.microsoft.com/office/drawing/2014/main" val="10004"/>
                  </a:ext>
                </a:extLst>
              </a:tr>
            </a:tbl>
          </a:graphicData>
        </a:graphic>
      </p:graphicFrame>
      <p:sp>
        <p:nvSpPr>
          <p:cNvPr id="9300" name="Rectangle 4">
            <a:extLst>
              <a:ext uri="{FF2B5EF4-FFF2-40B4-BE49-F238E27FC236}">
                <a16:creationId xmlns="" xmlns:a16="http://schemas.microsoft.com/office/drawing/2014/main" id="{1FD859E7-1FB6-449B-857B-F5F86BDA16E1}"/>
              </a:ext>
            </a:extLst>
          </p:cNvPr>
          <p:cNvSpPr>
            <a:spLocks noChangeArrowheads="1"/>
          </p:cNvSpPr>
          <p:nvPr/>
        </p:nvSpPr>
        <p:spPr bwMode="auto">
          <a:xfrm>
            <a:off x="785786" y="3590928"/>
            <a:ext cx="79216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dirty="0">
                <a:latin typeface="Arial" panose="020B0604020202020204" pitchFamily="34" charset="0"/>
                <a:ea typeface="Calibri" panose="020F0502020204030204" pitchFamily="34" charset="0"/>
                <a:cs typeface="Arial" panose="020B0604020202020204" pitchFamily="34" charset="0"/>
              </a:rPr>
              <a:t>Rubrics Used for Evaluation in 8</a:t>
            </a:r>
            <a:r>
              <a:rPr lang="en-IN" altLang="en-US" sz="1600" baseline="30000" dirty="0">
                <a:latin typeface="Arial" panose="020B0604020202020204" pitchFamily="34" charset="0"/>
                <a:ea typeface="Calibri" panose="020F0502020204030204" pitchFamily="34" charset="0"/>
                <a:cs typeface="Arial" panose="020B0604020202020204" pitchFamily="34" charset="0"/>
              </a:rPr>
              <a:t>th</a:t>
            </a:r>
            <a:r>
              <a:rPr lang="en-IN" altLang="en-US" sz="1600" dirty="0">
                <a:latin typeface="Arial" panose="020B0604020202020204" pitchFamily="34" charset="0"/>
                <a:ea typeface="Calibri" panose="020F0502020204030204" pitchFamily="34" charset="0"/>
                <a:cs typeface="Arial" panose="020B0604020202020204" pitchFamily="34" charset="0"/>
              </a:rPr>
              <a:t> Semester</a:t>
            </a:r>
          </a:p>
        </p:txBody>
      </p:sp>
      <p:sp>
        <p:nvSpPr>
          <p:cNvPr id="6" name="TextBox 5">
            <a:extLst>
              <a:ext uri="{FF2B5EF4-FFF2-40B4-BE49-F238E27FC236}">
                <a16:creationId xmlns="" xmlns:a16="http://schemas.microsoft.com/office/drawing/2014/main" id="{71FBA6F9-5C62-4978-A78A-E68BA01CA0C1}"/>
              </a:ext>
            </a:extLst>
          </p:cNvPr>
          <p:cNvSpPr txBox="1">
            <a:spLocks noChangeArrowheads="1"/>
          </p:cNvSpPr>
          <p:nvPr/>
        </p:nvSpPr>
        <p:spPr bwMode="auto">
          <a:xfrm>
            <a:off x="292130" y="142852"/>
            <a:ext cx="84947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5. CO Attainment gap is determined by comparing CO attainments with CO Targets.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7">
            <a:extLst>
              <a:ext uri="{FF2B5EF4-FFF2-40B4-BE49-F238E27FC236}">
                <a16:creationId xmlns="" xmlns:a16="http://schemas.microsoft.com/office/drawing/2014/main" id="{1FD8F4FE-31B2-411A-B78B-DA6768B92668}"/>
              </a:ext>
            </a:extLst>
          </p:cNvPr>
          <p:cNvSpPr txBox="1">
            <a:spLocks noChangeArrowheads="1"/>
          </p:cNvSpPr>
          <p:nvPr/>
        </p:nvSpPr>
        <p:spPr bwMode="auto">
          <a:xfrm>
            <a:off x="292130" y="500042"/>
            <a:ext cx="843915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68288" indent="-268288"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6. Action Plan is prepared for next offering of course in case of gap, otherwise Targets are enhanced</a:t>
            </a:r>
            <a:r>
              <a:rPr lang="en-IN" altLang="en-US" sz="1200" dirty="0">
                <a:latin typeface="Times New Roman" panose="02020603050405020304" pitchFamily="18" charset="0"/>
                <a:ea typeface="Verdana" panose="020B0604030504040204" pitchFamily="34" charset="0"/>
                <a:cs typeface="Times New Roman" panose="02020603050405020304" pitchFamily="18" charset="0"/>
              </a:rPr>
              <a:t>.</a:t>
            </a:r>
            <a:endParaRPr lang="en-IN" altLang="en-US" sz="1200" dirty="0">
              <a:latin typeface="Times New Roman" panose="02020603050405020304" pitchFamily="18" charset="0"/>
              <a:ea typeface="Times New Roman" panose="02020603050405020304" pitchFamily="18" charset="0"/>
              <a:cs typeface="Mangal" panose="02040503050203030202" pitchFamily="18" charset="0"/>
            </a:endParaRPr>
          </a:p>
        </p:txBody>
      </p:sp>
      <p:sp>
        <p:nvSpPr>
          <p:cNvPr id="8" name="Rectangle 2">
            <a:extLst>
              <a:ext uri="{FF2B5EF4-FFF2-40B4-BE49-F238E27FC236}">
                <a16:creationId xmlns="" xmlns:a16="http://schemas.microsoft.com/office/drawing/2014/main" id="{09BA444F-0E91-4832-82DA-0A90511D9170}"/>
              </a:ext>
            </a:extLst>
          </p:cNvPr>
          <p:cNvSpPr>
            <a:spLocks noChangeArrowheads="1"/>
          </p:cNvSpPr>
          <p:nvPr/>
        </p:nvSpPr>
        <p:spPr bwMode="auto">
          <a:xfrm>
            <a:off x="1357290" y="1000108"/>
            <a:ext cx="662463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dirty="0">
                <a:latin typeface="Arial" panose="020B0604020202020204" pitchFamily="34" charset="0"/>
                <a:ea typeface="Calibri" panose="020F0502020204030204" pitchFamily="34" charset="0"/>
                <a:cs typeface="Arial" panose="020B0604020202020204" pitchFamily="34" charset="0"/>
              </a:rPr>
              <a:t>Rubrics Used for Evaluation in 7</a:t>
            </a:r>
            <a:r>
              <a:rPr lang="en-IN" altLang="en-US" sz="1600" baseline="30000" dirty="0">
                <a:latin typeface="Arial" panose="020B0604020202020204" pitchFamily="34" charset="0"/>
                <a:ea typeface="Calibri" panose="020F0502020204030204" pitchFamily="34" charset="0"/>
                <a:cs typeface="Arial" panose="020B0604020202020204" pitchFamily="34" charset="0"/>
              </a:rPr>
              <a:t>th</a:t>
            </a:r>
            <a:r>
              <a:rPr lang="en-IN" altLang="en-US" sz="1600" dirty="0">
                <a:latin typeface="Arial" panose="020B0604020202020204" pitchFamily="34" charset="0"/>
                <a:ea typeface="Calibri" panose="020F0502020204030204" pitchFamily="34" charset="0"/>
                <a:cs typeface="Arial" panose="020B0604020202020204" pitchFamily="34" charset="0"/>
              </a:rPr>
              <a:t> Semester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 xmlns:a16="http://schemas.microsoft.com/office/drawing/2014/main" id="{82DBCE3C-FAC3-40BA-801B-3E928ACD1DE6}"/>
              </a:ext>
            </a:extLst>
          </p:cNvPr>
          <p:cNvSpPr txBox="1">
            <a:spLocks noChangeArrowheads="1"/>
          </p:cNvSpPr>
          <p:nvPr/>
        </p:nvSpPr>
        <p:spPr bwMode="auto">
          <a:xfrm>
            <a:off x="2357422" y="214290"/>
            <a:ext cx="45720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b="1" dirty="0">
                <a:solidFill>
                  <a:srgbClr val="0000FF"/>
                </a:solidFill>
                <a:latin typeface="Arial" panose="020B0604020202020204" pitchFamily="34" charset="0"/>
                <a:ea typeface="Verdana" panose="020B0604030504040204" pitchFamily="34" charset="0"/>
                <a:cs typeface="Arial" panose="020B0604020202020204" pitchFamily="34" charset="0"/>
              </a:rPr>
              <a:t>D.  CO Attainment Process for Seminar</a:t>
            </a:r>
            <a:endParaRPr lang="en-IN" altLang="en-US" sz="16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21507" name="TextBox 4">
            <a:extLst>
              <a:ext uri="{FF2B5EF4-FFF2-40B4-BE49-F238E27FC236}">
                <a16:creationId xmlns="" xmlns:a16="http://schemas.microsoft.com/office/drawing/2014/main" id="{11441990-3FF9-4820-9378-F01F218A7CC2}"/>
              </a:ext>
            </a:extLst>
          </p:cNvPr>
          <p:cNvSpPr txBox="1">
            <a:spLocks noChangeArrowheads="1"/>
          </p:cNvSpPr>
          <p:nvPr/>
        </p:nvSpPr>
        <p:spPr bwMode="auto">
          <a:xfrm>
            <a:off x="500034" y="785794"/>
            <a:ext cx="7921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buFont typeface="Calibri" panose="020F0502020204030204" pitchFamily="34" charset="0"/>
              <a:buAutoNum type="arabicPeriod"/>
            </a:pPr>
            <a:r>
              <a:rPr lang="en-IN" altLang="en-US" sz="1600" dirty="0">
                <a:latin typeface="Arial" panose="020B0604020202020204" pitchFamily="34" charset="0"/>
                <a:ea typeface="Verdana" panose="020B0604030504040204" pitchFamily="34" charset="0"/>
                <a:cs typeface="Arial" panose="020B0604020202020204" pitchFamily="34" charset="0"/>
              </a:rPr>
              <a:t>Course Outcomes, COs, are defined and tagged with cognitive levels.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1509" name="TextBox 8">
            <a:extLst>
              <a:ext uri="{FF2B5EF4-FFF2-40B4-BE49-F238E27FC236}">
                <a16:creationId xmlns="" xmlns:a16="http://schemas.microsoft.com/office/drawing/2014/main" id="{B44C2F26-4BB2-4496-B8C0-FCC6AB5C63EF}"/>
              </a:ext>
            </a:extLst>
          </p:cNvPr>
          <p:cNvSpPr txBox="1">
            <a:spLocks noChangeArrowheads="1"/>
          </p:cNvSpPr>
          <p:nvPr/>
        </p:nvSpPr>
        <p:spPr bwMode="auto">
          <a:xfrm>
            <a:off x="508027" y="2786058"/>
            <a:ext cx="7921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3. CO Attainment gap is determined by comparing CO attainments with CO Targets</a:t>
            </a:r>
            <a:r>
              <a:rPr lang="en-IN" altLang="en-US" sz="1200" dirty="0">
                <a:latin typeface="Times New Roman" panose="02020603050405020304" pitchFamily="18" charset="0"/>
                <a:ea typeface="Verdana" panose="020B0604030504040204" pitchFamily="34" charset="0"/>
                <a:cs typeface="Times New Roman" panose="02020603050405020304" pitchFamily="18" charset="0"/>
              </a:rPr>
              <a:t>.</a:t>
            </a:r>
            <a:endParaRPr lang="en-IN" altLang="en-US" sz="1200" dirty="0">
              <a:latin typeface="Times New Roman" panose="02020603050405020304" pitchFamily="18" charset="0"/>
              <a:ea typeface="Times New Roman" panose="02020603050405020304" pitchFamily="18" charset="0"/>
              <a:cs typeface="Mangal" panose="02040503050203030202" pitchFamily="18" charset="0"/>
            </a:endParaRPr>
          </a:p>
        </p:txBody>
      </p:sp>
      <p:sp>
        <p:nvSpPr>
          <p:cNvPr id="21510" name="TextBox 10">
            <a:extLst>
              <a:ext uri="{FF2B5EF4-FFF2-40B4-BE49-F238E27FC236}">
                <a16:creationId xmlns="" xmlns:a16="http://schemas.microsoft.com/office/drawing/2014/main" id="{72B3D5C7-EAB0-4025-9D92-ACE24C080C46}"/>
              </a:ext>
            </a:extLst>
          </p:cNvPr>
          <p:cNvSpPr txBox="1">
            <a:spLocks noChangeArrowheads="1"/>
          </p:cNvSpPr>
          <p:nvPr/>
        </p:nvSpPr>
        <p:spPr bwMode="auto">
          <a:xfrm>
            <a:off x="500034" y="3429000"/>
            <a:ext cx="7921625"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pPr>
            <a:r>
              <a:rPr lang="en-IN" altLang="en-US" sz="1600" dirty="0">
                <a:latin typeface="Arial" panose="020B0604020202020204" pitchFamily="34" charset="0"/>
                <a:ea typeface="Verdana" panose="020B0604030504040204" pitchFamily="34" charset="0"/>
                <a:cs typeface="Arial" panose="020B0604020202020204" pitchFamily="34" charset="0"/>
              </a:rPr>
              <a:t>4. Action Plan is prepared for next offering of course in case of gap, otherwise Targets are enhanced</a:t>
            </a:r>
            <a:r>
              <a:rPr lang="en-IN" altLang="en-US" sz="1200" dirty="0">
                <a:latin typeface="Times New Roman" panose="02020603050405020304" pitchFamily="18" charset="0"/>
                <a:ea typeface="Verdana" panose="020B0604030504040204" pitchFamily="34" charset="0"/>
                <a:cs typeface="Times New Roman" panose="02020603050405020304" pitchFamily="18" charset="0"/>
              </a:rPr>
              <a:t>.</a:t>
            </a:r>
            <a:endParaRPr lang="en-IN" altLang="en-US" sz="1200" dirty="0">
              <a:latin typeface="Times New Roman" panose="02020603050405020304" pitchFamily="18" charset="0"/>
              <a:ea typeface="Times New Roman" panose="02020603050405020304" pitchFamily="18" charset="0"/>
              <a:cs typeface="Mangal" panose="02040503050203030202" pitchFamily="18" charset="0"/>
            </a:endParaRPr>
          </a:p>
        </p:txBody>
      </p:sp>
      <p:graphicFrame>
        <p:nvGraphicFramePr>
          <p:cNvPr id="12" name="Table 11">
            <a:extLst>
              <a:ext uri="{FF2B5EF4-FFF2-40B4-BE49-F238E27FC236}">
                <a16:creationId xmlns="" xmlns:a16="http://schemas.microsoft.com/office/drawing/2014/main" id="{46B6A55F-7E35-4C83-80F4-7EF6A5B40D4F}"/>
              </a:ext>
            </a:extLst>
          </p:cNvPr>
          <p:cNvGraphicFramePr>
            <a:graphicFrameLocks noGrp="1"/>
          </p:cNvGraphicFramePr>
          <p:nvPr/>
        </p:nvGraphicFramePr>
        <p:xfrm>
          <a:off x="928662" y="4429132"/>
          <a:ext cx="6429420" cy="2009778"/>
        </p:xfrm>
        <a:graphic>
          <a:graphicData uri="http://schemas.openxmlformats.org/drawingml/2006/table">
            <a:tbl>
              <a:tblPr firstRow="1" firstCol="1" bandRow="1"/>
              <a:tblGrid>
                <a:gridCol w="3071834">
                  <a:extLst>
                    <a:ext uri="{9D8B030D-6E8A-4147-A177-3AD203B41FA5}">
                      <a16:colId xmlns="" xmlns:a16="http://schemas.microsoft.com/office/drawing/2014/main" val="20000"/>
                    </a:ext>
                  </a:extLst>
                </a:gridCol>
                <a:gridCol w="3357586">
                  <a:extLst>
                    <a:ext uri="{9D8B030D-6E8A-4147-A177-3AD203B41FA5}">
                      <a16:colId xmlns="" xmlns:a16="http://schemas.microsoft.com/office/drawing/2014/main" val="20001"/>
                    </a:ext>
                  </a:extLst>
                </a:gridCol>
              </a:tblGrid>
              <a:tr h="334963">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Internal Evaluation of Seminar</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a:solidFill>
                            <a:srgbClr val="000000"/>
                          </a:solidFill>
                          <a:effectLst/>
                          <a:latin typeface="Arial" panose="020B0604020202020204" pitchFamily="34" charset="0"/>
                          <a:ea typeface="Verdana" panose="020B0604030504040204" pitchFamily="34" charset="0"/>
                          <a:cs typeface="Arial" panose="020B0604020202020204" pitchFamily="34" charset="0"/>
                        </a:rPr>
                        <a:t>Rubrics</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 xmlns:a16="http://schemas.microsoft.com/office/drawing/2014/main" val="10000"/>
                  </a:ext>
                </a:extLst>
              </a:tr>
              <a:tr h="334963">
                <a:tc rowSpan="5">
                  <a:txBody>
                    <a:bodyPr/>
                    <a:lstStyle/>
                    <a:p>
                      <a:pPr algn="just"/>
                      <a:r>
                        <a:rPr lang="en-US" sz="1600" dirty="0">
                          <a:solidFill>
                            <a:srgbClr val="000000"/>
                          </a:solidFill>
                          <a:effectLst/>
                          <a:latin typeface="Arial" panose="020B0604020202020204" pitchFamily="34" charset="0"/>
                          <a:ea typeface="Verdana" panose="020B0604030504040204" pitchFamily="34" charset="0"/>
                          <a:cs typeface="Arial" panose="020B0604020202020204" pitchFamily="34" charset="0"/>
                        </a:rPr>
                        <a:t>Internal Evaluation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R1: Understanding of the topic.</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34963">
                <a:tc vMerge="1">
                  <a:txBody>
                    <a:bodyPr/>
                    <a:lstStyle/>
                    <a:p>
                      <a:endParaRPr lang="en-IN"/>
                    </a:p>
                  </a:txBody>
                  <a:tcPr/>
                </a:tc>
                <a:tc>
                  <a:txBody>
                    <a:bodyPr/>
                    <a:lstStyle/>
                    <a:p>
                      <a:pPr algn="just"/>
                      <a:r>
                        <a:rPr lang="en-US" sz="1600">
                          <a:effectLst/>
                          <a:latin typeface="Arial" panose="020B0604020202020204" pitchFamily="34" charset="0"/>
                          <a:ea typeface="Verdana" panose="020B0604030504040204" pitchFamily="34" charset="0"/>
                          <a:cs typeface="Arial" panose="020B0604020202020204" pitchFamily="34" charset="0"/>
                        </a:rPr>
                        <a:t>R2: Organization of Presentation.</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34963">
                <a:tc vMerge="1">
                  <a:txBody>
                    <a:bodyPr/>
                    <a:lstStyle/>
                    <a:p>
                      <a:endParaRPr lang="en-IN"/>
                    </a:p>
                  </a:txBody>
                  <a:tcPr/>
                </a:tc>
                <a:tc>
                  <a:txBody>
                    <a:bodyPr/>
                    <a:lstStyle/>
                    <a:p>
                      <a:pPr algn="just"/>
                      <a:r>
                        <a:rPr lang="en-US" sz="1600">
                          <a:effectLst/>
                          <a:latin typeface="Arial" panose="020B0604020202020204" pitchFamily="34" charset="0"/>
                          <a:ea typeface="Verdana" panose="020B0604030504040204" pitchFamily="34" charset="0"/>
                          <a:cs typeface="Arial" panose="020B0604020202020204" pitchFamily="34" charset="0"/>
                        </a:rPr>
                        <a:t>R3: Presentation Skills.</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34963">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R4: Question and Answers.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34963">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R5: Seminar Report</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7" marR="61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1530" name="TextBox 12">
            <a:extLst>
              <a:ext uri="{FF2B5EF4-FFF2-40B4-BE49-F238E27FC236}">
                <a16:creationId xmlns="" xmlns:a16="http://schemas.microsoft.com/office/drawing/2014/main" id="{FC761B1A-F767-4ED7-8DEC-7D46D9BAB123}"/>
              </a:ext>
            </a:extLst>
          </p:cNvPr>
          <p:cNvSpPr txBox="1">
            <a:spLocks noChangeArrowheads="1"/>
          </p:cNvSpPr>
          <p:nvPr/>
        </p:nvSpPr>
        <p:spPr bwMode="auto">
          <a:xfrm>
            <a:off x="1857356" y="4000504"/>
            <a:ext cx="53578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N" altLang="en-US" sz="1600" dirty="0">
                <a:solidFill>
                  <a:srgbClr val="0000FF"/>
                </a:solidFill>
                <a:latin typeface="Arial" panose="020B0604020202020204" pitchFamily="34" charset="0"/>
                <a:ea typeface="Verdana" panose="020B0604030504040204" pitchFamily="34" charset="0"/>
                <a:cs typeface="Arial" panose="020B0604020202020204" pitchFamily="34" charset="0"/>
              </a:rPr>
              <a:t>Rubrics used for Internal Evaluation of </a:t>
            </a:r>
            <a:r>
              <a:rPr lang="en-IN" altLang="en-US" sz="1600" dirty="0" smtClean="0">
                <a:solidFill>
                  <a:srgbClr val="0000FF"/>
                </a:solidFill>
                <a:latin typeface="Arial" panose="020B0604020202020204" pitchFamily="34" charset="0"/>
                <a:ea typeface="Verdana" panose="020B0604030504040204" pitchFamily="34" charset="0"/>
                <a:cs typeface="Arial" panose="020B0604020202020204" pitchFamily="34" charset="0"/>
              </a:rPr>
              <a:t>Seminar</a:t>
            </a:r>
            <a:endParaRPr lang="en-IN" altLang="en-US" sz="1600" dirty="0">
              <a:solidFill>
                <a:srgbClr val="0000FF"/>
              </a:solidFill>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74B02197-DF7B-4026-82DD-3F16F9D1E217}"/>
              </a:ext>
            </a:extLst>
          </p:cNvPr>
          <p:cNvSpPr txBox="1"/>
          <p:nvPr/>
        </p:nvSpPr>
        <p:spPr>
          <a:xfrm>
            <a:off x="500034" y="1285860"/>
            <a:ext cx="7351713" cy="1390509"/>
          </a:xfrm>
          <a:prstGeom prst="rect">
            <a:avLst/>
          </a:prstGeom>
          <a:noFill/>
        </p:spPr>
        <p:txBody>
          <a:bodyPr wrap="square">
            <a:spAutoFit/>
          </a:bodyPr>
          <a:lstStyle/>
          <a:p>
            <a:pPr lvl="0" algn="just">
              <a:lnSpc>
                <a:spcPct val="107000"/>
              </a:lnSpc>
            </a:pPr>
            <a:r>
              <a:rPr lang="en-US" sz="1600" dirty="0">
                <a:effectLst/>
                <a:latin typeface="Arial" panose="020B0604020202020204" pitchFamily="34" charset="0"/>
                <a:ea typeface="Verdana" panose="020B0604030504040204" pitchFamily="34" charset="0"/>
                <a:cs typeface="Arial" panose="020B0604020202020204" pitchFamily="34" charset="0"/>
              </a:rPr>
              <a:t>2.  Calculation of CO Attainment using Internal Evaluation (IE).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Rubrics are defined for Evaluation of seminar.</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COs are mapped with rubrics.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For each CO, percentage of marks and attainment level is calculated for each student.</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 xmlns:a16="http://schemas.microsoft.com/office/drawing/2014/main" id="{9F5B04F0-D1F6-4671-B591-CF1A97CA1328}"/>
              </a:ext>
            </a:extLst>
          </p:cNvPr>
          <p:cNvSpPr txBox="1">
            <a:spLocks noChangeArrowheads="1"/>
          </p:cNvSpPr>
          <p:nvPr/>
        </p:nvSpPr>
        <p:spPr bwMode="auto">
          <a:xfrm>
            <a:off x="1928794" y="214290"/>
            <a:ext cx="511333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N" altLang="en-US" sz="1600" b="1" dirty="0">
                <a:solidFill>
                  <a:srgbClr val="0000CC"/>
                </a:solidFill>
                <a:latin typeface="Arial" panose="020B0604020202020204" pitchFamily="34" charset="0"/>
                <a:cs typeface="Arial" panose="020B0604020202020204" pitchFamily="34" charset="0"/>
              </a:rPr>
              <a:t>E. CO Attainment Process for Industrial Training</a:t>
            </a:r>
          </a:p>
        </p:txBody>
      </p:sp>
      <p:sp>
        <p:nvSpPr>
          <p:cNvPr id="22531" name="TextBox 6">
            <a:extLst>
              <a:ext uri="{FF2B5EF4-FFF2-40B4-BE49-F238E27FC236}">
                <a16:creationId xmlns="" xmlns:a16="http://schemas.microsoft.com/office/drawing/2014/main" id="{9AF59D86-0DE9-4892-A551-E62EA0DFC882}"/>
              </a:ext>
            </a:extLst>
          </p:cNvPr>
          <p:cNvSpPr txBox="1">
            <a:spLocks noChangeArrowheads="1"/>
          </p:cNvSpPr>
          <p:nvPr/>
        </p:nvSpPr>
        <p:spPr bwMode="auto">
          <a:xfrm>
            <a:off x="642910" y="714356"/>
            <a:ext cx="7848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7000"/>
              </a:lnSpc>
              <a:buFont typeface="Calibri" panose="020F0502020204030204" pitchFamily="34" charset="0"/>
              <a:buAutoNum type="arabicPeriod"/>
            </a:pPr>
            <a:r>
              <a:rPr lang="en-IN" altLang="en-US" sz="1600" dirty="0">
                <a:latin typeface="Arial" panose="020B0604020202020204" pitchFamily="34" charset="0"/>
                <a:ea typeface="Verdana" panose="020B0604030504040204" pitchFamily="34" charset="0"/>
                <a:cs typeface="Arial" panose="020B0604020202020204" pitchFamily="34" charset="0"/>
              </a:rPr>
              <a:t>Course Outcomes, COs, are defined and tagged with cognitive levels.</a:t>
            </a:r>
            <a:endParaRPr lang="en-IN"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 xmlns:a16="http://schemas.microsoft.com/office/drawing/2014/main" id="{4AD01640-D03C-4C1C-B2D2-A541BE0DD12B}"/>
              </a:ext>
            </a:extLst>
          </p:cNvPr>
          <p:cNvSpPr txBox="1"/>
          <p:nvPr/>
        </p:nvSpPr>
        <p:spPr>
          <a:xfrm>
            <a:off x="539750" y="3470275"/>
            <a:ext cx="8064500" cy="1080360"/>
          </a:xfrm>
          <a:prstGeom prst="rect">
            <a:avLst/>
          </a:prstGeom>
          <a:noFill/>
        </p:spPr>
        <p:txBody>
          <a:bodyPr>
            <a:spAutoFit/>
          </a:bodyPr>
          <a:lstStyle/>
          <a:p>
            <a:pPr marL="228600" indent="-228600" algn="just" eaLnBrk="1" fontAlgn="auto" hangingPunct="1">
              <a:lnSpc>
                <a:spcPct val="107000"/>
              </a:lnSpc>
              <a:spcBef>
                <a:spcPts val="0"/>
              </a:spcBef>
              <a:spcAft>
                <a:spcPts val="0"/>
              </a:spcAft>
              <a:buFontTx/>
              <a:buAutoNum type="arabicPeriod" startAt="3"/>
              <a:defRPr/>
            </a:pPr>
            <a:r>
              <a:rPr lang="en-US" sz="1600" dirty="0">
                <a:latin typeface="Arial" panose="020B0604020202020204" pitchFamily="34" charset="0"/>
                <a:ea typeface="Verdana" panose="020B0604030504040204" pitchFamily="34" charset="0"/>
                <a:cs typeface="Arial" panose="020B0604020202020204" pitchFamily="34" charset="0"/>
              </a:rPr>
              <a:t>CO Attainment gap is determined by comparing CO attainments with CO Targets.</a:t>
            </a:r>
          </a:p>
          <a:p>
            <a:pPr algn="just" eaLnBrk="1" fontAlgn="auto" hangingPunct="1">
              <a:lnSpc>
                <a:spcPct val="107000"/>
              </a:lnSpc>
              <a:spcBef>
                <a:spcPts val="0"/>
              </a:spcBef>
              <a:spcAft>
                <a:spcPts val="0"/>
              </a:spcAft>
              <a:defRPr/>
            </a:pPr>
            <a:endParaRPr lang="en-US" sz="1200" dirty="0">
              <a:latin typeface="Arial" panose="020B0604020202020204" pitchFamily="34" charset="0"/>
              <a:ea typeface="Verdana" panose="020B0604030504040204" pitchFamily="34" charset="0"/>
              <a:cs typeface="Arial" panose="020B0604020202020204" pitchFamily="34" charset="0"/>
            </a:endParaRPr>
          </a:p>
          <a:p>
            <a:pPr algn="just" eaLnBrk="1" fontAlgn="auto" hangingPunct="1">
              <a:lnSpc>
                <a:spcPct val="107000"/>
              </a:lnSpc>
              <a:spcBef>
                <a:spcPts val="0"/>
              </a:spcBef>
              <a:spcAft>
                <a:spcPts val="0"/>
              </a:spcAft>
              <a:defRPr/>
            </a:pPr>
            <a:r>
              <a:rPr lang="en-US" sz="1600" dirty="0">
                <a:latin typeface="Arial" panose="020B0604020202020204" pitchFamily="34" charset="0"/>
                <a:ea typeface="Verdana" panose="020B0604030504040204" pitchFamily="34" charset="0"/>
                <a:cs typeface="Arial" panose="020B0604020202020204" pitchFamily="34" charset="0"/>
              </a:rPr>
              <a:t>4. Action Plan is prepared for next offering of course in case of gap, otherwise Targets are enhanced.</a:t>
            </a:r>
            <a:endParaRPr lang="en-IN" sz="1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2" name="Table 11">
            <a:extLst>
              <a:ext uri="{FF2B5EF4-FFF2-40B4-BE49-F238E27FC236}">
                <a16:creationId xmlns="" xmlns:a16="http://schemas.microsoft.com/office/drawing/2014/main" id="{F18A301F-E341-47E4-8B1E-07898B995EDD}"/>
              </a:ext>
            </a:extLst>
          </p:cNvPr>
          <p:cNvGraphicFramePr>
            <a:graphicFrameLocks noGrp="1"/>
          </p:cNvGraphicFramePr>
          <p:nvPr/>
        </p:nvGraphicFramePr>
        <p:xfrm>
          <a:off x="785786" y="4929198"/>
          <a:ext cx="7524750" cy="1822449"/>
        </p:xfrm>
        <a:graphic>
          <a:graphicData uri="http://schemas.openxmlformats.org/drawingml/2006/table">
            <a:tbl>
              <a:tblPr firstRow="1" firstCol="1" bandRow="1"/>
              <a:tblGrid>
                <a:gridCol w="3762375">
                  <a:extLst>
                    <a:ext uri="{9D8B030D-6E8A-4147-A177-3AD203B41FA5}">
                      <a16:colId xmlns="" xmlns:a16="http://schemas.microsoft.com/office/drawing/2014/main" val="20000"/>
                    </a:ext>
                  </a:extLst>
                </a:gridCol>
                <a:gridCol w="3762375">
                  <a:extLst>
                    <a:ext uri="{9D8B030D-6E8A-4147-A177-3AD203B41FA5}">
                      <a16:colId xmlns="" xmlns:a16="http://schemas.microsoft.com/office/drawing/2014/main" val="20001"/>
                    </a:ext>
                  </a:extLst>
                </a:gridCol>
              </a:tblGrid>
              <a:tr h="254190">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Internal Evaluation of Seminar</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dirty="0">
                          <a:solidFill>
                            <a:srgbClr val="000000"/>
                          </a:solidFill>
                          <a:effectLst/>
                          <a:latin typeface="Arial" panose="020B0604020202020204" pitchFamily="34" charset="0"/>
                          <a:ea typeface="Verdana" panose="020B0604030504040204" pitchFamily="34" charset="0"/>
                          <a:cs typeface="Arial" panose="020B0604020202020204" pitchFamily="34" charset="0"/>
                        </a:rPr>
                        <a:t>Rubrics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 xmlns:a16="http://schemas.microsoft.com/office/drawing/2014/main" val="10000"/>
                  </a:ext>
                </a:extLst>
              </a:tr>
              <a:tr h="508380">
                <a:tc rowSpan="5">
                  <a:txBody>
                    <a:bodyPr/>
                    <a:lstStyle/>
                    <a:p>
                      <a:pPr algn="just"/>
                      <a:r>
                        <a:rPr lang="en-US" sz="1600" dirty="0">
                          <a:solidFill>
                            <a:srgbClr val="000000"/>
                          </a:solidFill>
                          <a:effectLst/>
                          <a:latin typeface="Arial" panose="020B0604020202020204" pitchFamily="34" charset="0"/>
                          <a:ea typeface="Verdana" panose="020B0604030504040204" pitchFamily="34" charset="0"/>
                          <a:cs typeface="Arial" panose="020B0604020202020204" pitchFamily="34" charset="0"/>
                        </a:rPr>
                        <a:t>Internal Evaluation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R1: Knowledge and understanding of core topics of training.</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419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R2: Organization of Presentation.</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419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R3: Presentation Skills.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97309">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R4: Question / Answers handled.</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4190">
                <a:tc vMerge="1">
                  <a:txBody>
                    <a:bodyPr/>
                    <a:lstStyle/>
                    <a:p>
                      <a:endParaRPr lang="en-IN"/>
                    </a:p>
                  </a:txBody>
                  <a:tcPr/>
                </a:tc>
                <a:tc>
                  <a:txBody>
                    <a:bodyPr/>
                    <a:lstStyle/>
                    <a:p>
                      <a:pPr algn="just"/>
                      <a:r>
                        <a:rPr lang="en-US" sz="1600" dirty="0">
                          <a:effectLst/>
                          <a:latin typeface="Arial" panose="020B0604020202020204" pitchFamily="34" charset="0"/>
                          <a:ea typeface="Verdana" panose="020B0604030504040204" pitchFamily="34" charset="0"/>
                          <a:cs typeface="Arial" panose="020B0604020202020204" pitchFamily="34" charset="0"/>
                        </a:rPr>
                        <a:t>R5: Training Report</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61524" marR="61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2553" name="TextBox 12">
            <a:extLst>
              <a:ext uri="{FF2B5EF4-FFF2-40B4-BE49-F238E27FC236}">
                <a16:creationId xmlns="" xmlns:a16="http://schemas.microsoft.com/office/drawing/2014/main" id="{A47717CD-CD76-4888-8BB4-463CF453DABE}"/>
              </a:ext>
            </a:extLst>
          </p:cNvPr>
          <p:cNvSpPr txBox="1">
            <a:spLocks noChangeArrowheads="1"/>
          </p:cNvSpPr>
          <p:nvPr/>
        </p:nvSpPr>
        <p:spPr bwMode="auto">
          <a:xfrm>
            <a:off x="1571604" y="4508500"/>
            <a:ext cx="62865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IN" altLang="en-US" sz="1600" dirty="0">
                <a:solidFill>
                  <a:srgbClr val="0000FF"/>
                </a:solidFill>
                <a:latin typeface="Arial" panose="020B0604020202020204" pitchFamily="34" charset="0"/>
                <a:ea typeface="Verdana" panose="020B0604030504040204" pitchFamily="34" charset="0"/>
                <a:cs typeface="Arial" panose="020B0604020202020204" pitchFamily="34" charset="0"/>
              </a:rPr>
              <a:t>Rubrics used for Internal Evaluation of Industrial </a:t>
            </a:r>
            <a:r>
              <a:rPr lang="en-IN" altLang="en-US" sz="1600" dirty="0" smtClean="0">
                <a:solidFill>
                  <a:srgbClr val="0000FF"/>
                </a:solidFill>
                <a:latin typeface="Arial" panose="020B0604020202020204" pitchFamily="34" charset="0"/>
                <a:ea typeface="Verdana" panose="020B0604030504040204" pitchFamily="34" charset="0"/>
                <a:cs typeface="Arial" panose="020B0604020202020204" pitchFamily="34" charset="0"/>
              </a:rPr>
              <a:t>Training</a:t>
            </a:r>
            <a:endParaRPr lang="en-IN" altLang="en-US" sz="16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 xmlns:a14="http://schemas.microsoft.com/office/drawing/2010/main" Requires="a14">
          <p:sp>
            <p:nvSpPr>
              <p:cNvPr id="10" name="TextBox 9">
                <a:extLst>
                  <a:ext uri="{FF2B5EF4-FFF2-40B4-BE49-F238E27FC236}">
                    <a16:creationId xmlns:a16="http://schemas.microsoft.com/office/drawing/2014/main" id="{B718E924-C101-4503-B98B-9A6EEDA77680}"/>
                  </a:ext>
                </a:extLst>
              </p:cNvPr>
              <p:cNvSpPr txBox="1"/>
              <p:nvPr/>
            </p:nvSpPr>
            <p:spPr>
              <a:xfrm>
                <a:off x="647700" y="1358806"/>
                <a:ext cx="7452692" cy="2180918"/>
              </a:xfrm>
              <a:prstGeom prst="rect">
                <a:avLst/>
              </a:prstGeom>
              <a:noFill/>
            </p:spPr>
            <p:txBody>
              <a:bodyPr wrap="square">
                <a:spAutoFit/>
              </a:bodyPr>
              <a:lstStyle/>
              <a:p>
                <a:pPr lvl="0" algn="just">
                  <a:lnSpc>
                    <a:spcPct val="107000"/>
                  </a:lnSpc>
                </a:pPr>
                <a:r>
                  <a:rPr lang="en-US" sz="1600" dirty="0">
                    <a:effectLst/>
                    <a:latin typeface="Arial" panose="020B0604020202020204" pitchFamily="34" charset="0"/>
                    <a:ea typeface="Verdana" panose="020B0604030504040204" pitchFamily="34" charset="0"/>
                    <a:cs typeface="Arial" panose="020B0604020202020204" pitchFamily="34" charset="0"/>
                  </a:rPr>
                  <a:t>2.     Calculation of CO Attainment using Internal Evaluation (IE).</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Rubrics are defined for Evaluation of knowledge and skills attained during Industrial Training.</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COs are mapped with rubrics.</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For each CO, percentage of marks and attainment level is calculated for each student.</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ct val="107000"/>
                  </a:lnSpc>
                  <a:buFont typeface="+mj-lt"/>
                  <a:buAutoNum type="alphaLcPeriod"/>
                </a:pPr>
                <a:r>
                  <a:rPr lang="en-US" sz="1600" dirty="0">
                    <a:effectLst/>
                    <a:latin typeface="Arial" panose="020B0604020202020204" pitchFamily="34" charset="0"/>
                    <a:ea typeface="Verdana" panose="020B0604030504040204" pitchFamily="34" charset="0"/>
                    <a:cs typeface="Arial" panose="020B0604020202020204" pitchFamily="34" charset="0"/>
                  </a:rPr>
                  <a:t>% of students getting </a:t>
                </a:r>
                <a14:m>
                  <m:oMath xmlns:m="http://schemas.openxmlformats.org/officeDocument/2006/math">
                    <m:r>
                      <a:rPr lang="en-US" sz="1600" i="1">
                        <a:effectLst/>
                        <a:latin typeface="Cambria Math" panose="02040503050406030204" pitchFamily="18" charset="0"/>
                        <a:ea typeface="Verdana" panose="020B0604030504040204" pitchFamily="34" charset="0"/>
                        <a:cs typeface="Times New Roman" panose="02020603050405020304" pitchFamily="18" charset="0"/>
                      </a:rPr>
                      <m:t>≥</m:t>
                    </m:r>
                  </m:oMath>
                </a14:m>
                <a:r>
                  <a:rPr lang="en-US" sz="1600" dirty="0">
                    <a:effectLst/>
                    <a:latin typeface="Arial" panose="020B0604020202020204" pitchFamily="34" charset="0"/>
                    <a:ea typeface="Verdana" panose="020B0604030504040204" pitchFamily="34" charset="0"/>
                    <a:cs typeface="Arial" panose="020B0604020202020204" pitchFamily="34" charset="0"/>
                  </a:rPr>
                  <a:t> set percentage of marks is calculated for each CO, CO.</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TextBox 9">
                <a:extLst>
                  <a:ext uri="{FF2B5EF4-FFF2-40B4-BE49-F238E27FC236}">
                    <a16:creationId xmlns="" xmlns:a16="http://schemas.microsoft.com/office/drawing/2014/main" id="{B718E924-C101-4503-B98B-9A6EEDA77680}"/>
                  </a:ext>
                </a:extLst>
              </p:cNvPr>
              <p:cNvSpPr txBox="1">
                <a:spLocks noRot="1" noChangeAspect="1" noMove="1" noResize="1" noEditPoints="1" noAdjustHandles="1" noChangeArrowheads="1" noChangeShapeType="1" noTextEdit="1"/>
              </p:cNvSpPr>
              <p:nvPr/>
            </p:nvSpPr>
            <p:spPr>
              <a:xfrm>
                <a:off x="647700" y="1358806"/>
                <a:ext cx="7452692" cy="2180918"/>
              </a:xfrm>
              <a:prstGeom prst="rect">
                <a:avLst/>
              </a:prstGeom>
              <a:blipFill>
                <a:blip r:embed="rId3"/>
                <a:stretch>
                  <a:fillRect l="-409" t="-838" r="-409" b="-2793"/>
                </a:stretch>
              </a:blipFill>
            </p:spPr>
            <p:txBody>
              <a:bodyPr/>
              <a:lstStyle/>
              <a:p>
                <a:r>
                  <a:rPr lang="en-IN">
                    <a:noFill/>
                  </a:rPr>
                  <a:t> </a:t>
                </a:r>
              </a:p>
            </p:txBody>
          </p:sp>
        </mc:Fallback>
      </mc:AlternateContent>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a:extLst>
              <a:ext uri="{FF2B5EF4-FFF2-40B4-BE49-F238E27FC236}">
                <a16:creationId xmlns="" xmlns:a16="http://schemas.microsoft.com/office/drawing/2014/main" id="{0B2562FB-89E4-4B4D-9D1D-988426D1A4CB}"/>
              </a:ext>
            </a:extLst>
          </p:cNvPr>
          <p:cNvSpPr>
            <a:spLocks noChangeArrowheads="1"/>
          </p:cNvSpPr>
          <p:nvPr/>
        </p:nvSpPr>
        <p:spPr bwMode="auto">
          <a:xfrm>
            <a:off x="285750" y="285750"/>
            <a:ext cx="7715250" cy="2354263"/>
          </a:xfrm>
          <a:prstGeom prst="rect">
            <a:avLst/>
          </a:prstGeom>
          <a:noFill/>
          <a:ln w="9525">
            <a:noFill/>
            <a:miter lim="800000"/>
            <a:headEnd/>
            <a:tailEnd/>
          </a:ln>
          <a:effectLst/>
        </p:spPr>
        <p:txBody>
          <a:bodyPr anchor="ctr">
            <a:spAutoFit/>
          </a:bodyPr>
          <a:lstStyle/>
          <a:p>
            <a:pPr marL="180975" indent="-180975" algn="ctr" eaLnBrk="1" hangingPunct="1">
              <a:spcBef>
                <a:spcPts val="300"/>
              </a:spcBef>
              <a:defRPr/>
            </a:pPr>
            <a:r>
              <a:rPr lang="en-US" b="1" dirty="0">
                <a:solidFill>
                  <a:srgbClr val="0000CC"/>
                </a:solidFill>
                <a:latin typeface="Arial" pitchFamily="34" charset="0"/>
                <a:ea typeface="Verdana" pitchFamily="34" charset="0"/>
                <a:cs typeface="Times New Roman" pitchFamily="18" charset="0"/>
              </a:rPr>
              <a:t>Process for PO/PSO Attainment</a:t>
            </a:r>
          </a:p>
          <a:p>
            <a:pPr marL="180975" indent="-180975" algn="just" eaLnBrk="1" hangingPunct="1">
              <a:spcBef>
                <a:spcPts val="300"/>
              </a:spcBef>
              <a:defRPr/>
            </a:pPr>
            <a:endParaRPr lang="en-US" dirty="0">
              <a:solidFill>
                <a:srgbClr val="0000CC"/>
              </a:solidFill>
              <a:latin typeface="Arial" pitchFamily="34" charset="0"/>
              <a:cs typeface="Arial" pitchFamily="34" charset="0"/>
            </a:endParaRPr>
          </a:p>
          <a:p>
            <a:pPr marL="342900" indent="-342900" algn="just">
              <a:spcBef>
                <a:spcPts val="300"/>
              </a:spcBef>
              <a:buFont typeface="+mj-lt"/>
              <a:buAutoNum type="arabicPeriod"/>
              <a:defRPr/>
            </a:pPr>
            <a:r>
              <a:rPr lang="en-US" sz="1600" dirty="0">
                <a:latin typeface="Arial" pitchFamily="34" charset="0"/>
                <a:ea typeface="Times New Roman" pitchFamily="18" charset="0"/>
                <a:cs typeface="Mangal"/>
              </a:rPr>
              <a:t>Program Outcomes (POs) are given by National Board of Accreditation (NBA) and Program Specific Outcomes are defined by Program.</a:t>
            </a:r>
            <a:endParaRPr lang="en-US" sz="1600" dirty="0">
              <a:latin typeface="Arial" pitchFamily="34" charset="0"/>
              <a:cs typeface="Arial" pitchFamily="34" charset="0"/>
            </a:endParaRPr>
          </a:p>
          <a:p>
            <a:pPr marL="342900" indent="-342900" algn="just">
              <a:spcBef>
                <a:spcPts val="300"/>
              </a:spcBef>
              <a:buFont typeface="+mj-lt"/>
              <a:buAutoNum type="arabicPeriod"/>
              <a:defRPr/>
            </a:pPr>
            <a:r>
              <a:rPr lang="en-US" sz="1600" dirty="0">
                <a:latin typeface="Arial" pitchFamily="34" charset="0"/>
                <a:ea typeface="Times New Roman" pitchFamily="18" charset="0"/>
                <a:cs typeface="Mangal"/>
              </a:rPr>
              <a:t>Program runs curriculum given by University.</a:t>
            </a:r>
            <a:endParaRPr lang="en-US" sz="1600" dirty="0">
              <a:latin typeface="Arial" pitchFamily="34" charset="0"/>
              <a:cs typeface="Arial" pitchFamily="34" charset="0"/>
            </a:endParaRPr>
          </a:p>
          <a:p>
            <a:pPr marL="342900" indent="-342900" algn="just">
              <a:spcBef>
                <a:spcPts val="300"/>
              </a:spcBef>
              <a:buFont typeface="+mj-lt"/>
              <a:buAutoNum type="arabicPeriod"/>
              <a:defRPr/>
            </a:pPr>
            <a:r>
              <a:rPr lang="en-US" sz="1600" dirty="0">
                <a:latin typeface="Arial" pitchFamily="34" charset="0"/>
                <a:ea typeface="Times New Roman" pitchFamily="18" charset="0"/>
                <a:cs typeface="Mangal"/>
              </a:rPr>
              <a:t>PSO/PO Targets are defined for Program.</a:t>
            </a:r>
          </a:p>
          <a:p>
            <a:pPr marL="342900" indent="-342900" algn="just">
              <a:spcBef>
                <a:spcPts val="300"/>
              </a:spcBef>
              <a:buFont typeface="+mj-lt"/>
              <a:buAutoNum type="arabicPeriod"/>
              <a:defRPr/>
            </a:pPr>
            <a:r>
              <a:rPr lang="en-US" sz="1600" dirty="0">
                <a:latin typeface="Arial" pitchFamily="34" charset="0"/>
                <a:ea typeface="Times New Roman" pitchFamily="18" charset="0"/>
                <a:cs typeface="Mangal"/>
              </a:rPr>
              <a:t>Calculation of </a:t>
            </a:r>
            <a:r>
              <a:rPr lang="en-US" sz="1600" dirty="0">
                <a:solidFill>
                  <a:srgbClr val="0000CC"/>
                </a:solidFill>
                <a:latin typeface="Arial" pitchFamily="34" charset="0"/>
                <a:ea typeface="Times New Roman" pitchFamily="18" charset="0"/>
                <a:cs typeface="Mangal"/>
              </a:rPr>
              <a:t>Direct Attainment of POs/PSOs</a:t>
            </a:r>
            <a:endParaRPr lang="en-US" sz="1600" dirty="0">
              <a:solidFill>
                <a:srgbClr val="0000CC"/>
              </a:solidFill>
              <a:latin typeface="Arial" pitchFamily="34" charset="0"/>
              <a:cs typeface="Arial" pitchFamily="34" charset="0"/>
            </a:endParaRPr>
          </a:p>
          <a:p>
            <a:pPr marL="180975" indent="-180975" algn="just">
              <a:spcBef>
                <a:spcPts val="300"/>
              </a:spcBef>
              <a:buFontTx/>
              <a:buChar char="•"/>
              <a:defRPr/>
            </a:pPr>
            <a:endParaRPr lang="en-US" sz="1600" dirty="0">
              <a:latin typeface="Arial" pitchFamily="34" charset="0"/>
              <a:cs typeface="Arial" pitchFamily="34" charset="0"/>
            </a:endParaRPr>
          </a:p>
        </p:txBody>
      </p:sp>
      <p:sp>
        <p:nvSpPr>
          <p:cNvPr id="1026" name="Rectangle 2">
            <a:extLst>
              <a:ext uri="{FF2B5EF4-FFF2-40B4-BE49-F238E27FC236}">
                <a16:creationId xmlns="" xmlns:a16="http://schemas.microsoft.com/office/drawing/2014/main" id="{4D291DA4-2340-4AD3-86CD-D11F1E162868}"/>
              </a:ext>
            </a:extLst>
          </p:cNvPr>
          <p:cNvSpPr>
            <a:spLocks noChangeArrowheads="1"/>
          </p:cNvSpPr>
          <p:nvPr/>
        </p:nvSpPr>
        <p:spPr bwMode="auto">
          <a:xfrm>
            <a:off x="214313" y="2500313"/>
            <a:ext cx="8358187" cy="2862262"/>
          </a:xfrm>
          <a:prstGeom prst="rect">
            <a:avLst/>
          </a:prstGeom>
          <a:noFill/>
          <a:ln w="9525">
            <a:noFill/>
            <a:miter lim="800000"/>
            <a:headEnd/>
            <a:tailEnd/>
          </a:ln>
          <a:effectLst/>
        </p:spPr>
        <p:txBody>
          <a:bodyPr anchor="ctr">
            <a:spAutoFit/>
          </a:bodyPr>
          <a:lstStyle/>
          <a:p>
            <a:pPr marL="266700" lvl="1" indent="180975" algn="just">
              <a:spcBef>
                <a:spcPts val="300"/>
              </a:spcBef>
              <a:buSzPct val="100000"/>
              <a:defRPr/>
            </a:pPr>
            <a:r>
              <a:rPr lang="en-US" sz="1600" dirty="0">
                <a:latin typeface="Arial" pitchFamily="34" charset="0"/>
                <a:ea typeface="Times New Roman" pitchFamily="18" charset="0"/>
                <a:cs typeface="Mangal"/>
              </a:rPr>
              <a:t>a. For Each Course, PO attainment is calculated as</a:t>
            </a:r>
            <a:endParaRPr lang="en-US" sz="1600" dirty="0">
              <a:latin typeface="Arial" pitchFamily="34" charset="0"/>
              <a:cs typeface="Arial" pitchFamily="34" charset="0"/>
            </a:endParaRPr>
          </a:p>
          <a:p>
            <a:pPr marL="542925" lvl="2" indent="266700" algn="just">
              <a:spcBef>
                <a:spcPts val="300"/>
              </a:spcBef>
              <a:buFont typeface="+mj-lt"/>
              <a:buAutoNum type="romanLcPeriod"/>
              <a:defRPr/>
            </a:pPr>
            <a:r>
              <a:rPr lang="en-US" sz="1600" dirty="0">
                <a:latin typeface="Arial" pitchFamily="34" charset="0"/>
                <a:ea typeface="Times New Roman" pitchFamily="18" charset="0"/>
                <a:cs typeface="Mangal"/>
              </a:rPr>
              <a:t>Course Outcomes are defined by faculty and tagged with cognitive levels.</a:t>
            </a:r>
            <a:endParaRPr lang="en-US" sz="1600" dirty="0">
              <a:latin typeface="Arial" pitchFamily="34" charset="0"/>
              <a:cs typeface="Arial" pitchFamily="34" charset="0"/>
            </a:endParaRPr>
          </a:p>
          <a:p>
            <a:pPr marL="542925" lvl="2" indent="266700" algn="just">
              <a:spcBef>
                <a:spcPts val="300"/>
              </a:spcBef>
              <a:buFont typeface="+mj-lt"/>
              <a:buAutoNum type="romanLcPeriod"/>
              <a:defRPr/>
            </a:pPr>
            <a:r>
              <a:rPr lang="en-US" sz="1600" dirty="0">
                <a:latin typeface="Arial" pitchFamily="34" charset="0"/>
                <a:ea typeface="Times New Roman" pitchFamily="18" charset="0"/>
                <a:cs typeface="Mangal"/>
              </a:rPr>
              <a:t>CO is mapped with POs and PSOs.</a:t>
            </a:r>
            <a:endParaRPr lang="en-US" sz="1600" dirty="0">
              <a:latin typeface="Arial" pitchFamily="34" charset="0"/>
              <a:cs typeface="Arial" pitchFamily="34" charset="0"/>
            </a:endParaRPr>
          </a:p>
          <a:p>
            <a:pPr marL="542925" lvl="2" indent="266700" algn="just">
              <a:spcBef>
                <a:spcPts val="300"/>
              </a:spcBef>
              <a:buFont typeface="+mj-lt"/>
              <a:buAutoNum type="romanLcPeriod"/>
              <a:defRPr/>
            </a:pPr>
            <a:r>
              <a:rPr lang="en-US" sz="1600" dirty="0">
                <a:latin typeface="Arial" pitchFamily="34" charset="0"/>
                <a:ea typeface="Times New Roman" pitchFamily="18" charset="0"/>
                <a:cs typeface="Mangal"/>
              </a:rPr>
              <a:t>Mapping Strength of each PO and PSO is computed.</a:t>
            </a:r>
            <a:endParaRPr lang="en-US" sz="1600" dirty="0">
              <a:latin typeface="Arial" pitchFamily="34" charset="0"/>
              <a:cs typeface="Arial" pitchFamily="34" charset="0"/>
            </a:endParaRPr>
          </a:p>
          <a:p>
            <a:pPr marL="542925" lvl="2" indent="266700" algn="just">
              <a:spcBef>
                <a:spcPts val="300"/>
              </a:spcBef>
              <a:buFont typeface="+mj-lt"/>
              <a:buAutoNum type="romanLcPeriod"/>
              <a:defRPr/>
            </a:pPr>
            <a:r>
              <a:rPr lang="en-US" sz="1600" dirty="0">
                <a:latin typeface="Arial" pitchFamily="34" charset="0"/>
                <a:ea typeface="Times New Roman" pitchFamily="18" charset="0"/>
                <a:cs typeface="Mangal"/>
              </a:rPr>
              <a:t>CO attainment is computed as per </a:t>
            </a:r>
            <a:r>
              <a:rPr lang="en-US" sz="1600" dirty="0" smtClean="0">
                <a:latin typeface="Arial" pitchFamily="34" charset="0"/>
                <a:ea typeface="Times New Roman" pitchFamily="18" charset="0"/>
                <a:cs typeface="Mangal"/>
              </a:rPr>
              <a:t>process. </a:t>
            </a:r>
            <a:endParaRPr lang="en-US" sz="1600" dirty="0">
              <a:solidFill>
                <a:srgbClr val="FF0000"/>
              </a:solidFill>
              <a:latin typeface="Arial" pitchFamily="34" charset="0"/>
              <a:cs typeface="Arial" pitchFamily="34" charset="0"/>
            </a:endParaRPr>
          </a:p>
          <a:p>
            <a:pPr marL="542925" lvl="2" indent="266700" algn="just">
              <a:spcBef>
                <a:spcPts val="300"/>
              </a:spcBef>
              <a:buFont typeface="+mj-lt"/>
              <a:buAutoNum type="romanLcPeriod"/>
              <a:defRPr/>
            </a:pPr>
            <a:r>
              <a:rPr lang="en-US" sz="1600" dirty="0">
                <a:latin typeface="Arial" pitchFamily="34" charset="0"/>
                <a:ea typeface="Times New Roman" pitchFamily="18" charset="0"/>
                <a:cs typeface="Mangal"/>
              </a:rPr>
              <a:t>For Each PO/PSO, relevant COs are Identified.</a:t>
            </a:r>
            <a:endParaRPr lang="en-US" sz="1600" dirty="0">
              <a:latin typeface="Arial" pitchFamily="34" charset="0"/>
              <a:cs typeface="Arial" pitchFamily="34" charset="0"/>
            </a:endParaRPr>
          </a:p>
          <a:p>
            <a:pPr marL="809625" lvl="2" indent="-266700" algn="just">
              <a:spcBef>
                <a:spcPts val="300"/>
              </a:spcBef>
              <a:buFont typeface="+mj-lt"/>
              <a:buAutoNum type="romanLcPeriod"/>
              <a:defRPr/>
            </a:pPr>
            <a:r>
              <a:rPr lang="en-US" sz="1600" dirty="0">
                <a:latin typeface="Arial" pitchFamily="34" charset="0"/>
                <a:ea typeface="Times New Roman" pitchFamily="18" charset="0"/>
                <a:cs typeface="Mangal"/>
              </a:rPr>
              <a:t>For Each PO/PSO, PO/PSO Attainment = (Actual Mapping Strength/ Maximum Mapping Strength) *Average of attainment of relevant COs.</a:t>
            </a:r>
          </a:p>
          <a:p>
            <a:pPr marL="809625" lvl="2" indent="-266700" algn="just">
              <a:spcBef>
                <a:spcPts val="300"/>
              </a:spcBef>
              <a:defRPr/>
            </a:pPr>
            <a:endParaRPr lang="en-US" sz="1600" dirty="0">
              <a:latin typeface="Arial" pitchFamily="34" charset="0"/>
              <a:cs typeface="Arial" pitchFamily="34" charset="0"/>
            </a:endParaRPr>
          </a:p>
          <a:p>
            <a:pPr lvl="1" algn="just">
              <a:spcBef>
                <a:spcPts val="300"/>
              </a:spcBef>
              <a:buSzPct val="100000"/>
              <a:defRPr/>
            </a:pPr>
            <a:r>
              <a:rPr lang="en-US" sz="1600" dirty="0">
                <a:latin typeface="Arial" pitchFamily="34" charset="0"/>
                <a:ea typeface="Times New Roman" pitchFamily="18" charset="0"/>
                <a:cs typeface="Mangal"/>
              </a:rPr>
              <a:t>b. Direct Attainment = Average of attainments of POs and PSOs.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additive="base">
                                        <p:cTn id="7" dur="500" fill="hold"/>
                                        <p:tgtEl>
                                          <p:spTgt spid="10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6">
                                            <p:txEl>
                                              <p:pRg st="1" end="1"/>
                                            </p:txEl>
                                          </p:spTgt>
                                        </p:tgtEl>
                                        <p:attrNameLst>
                                          <p:attrName>style.visibility</p:attrName>
                                        </p:attrNameLst>
                                      </p:cBhvr>
                                      <p:to>
                                        <p:strVal val="visible"/>
                                      </p:to>
                                    </p:set>
                                    <p:anim calcmode="lin" valueType="num">
                                      <p:cBhvr additive="base">
                                        <p:cTn id="11" dur="500" fill="hold"/>
                                        <p:tgtEl>
                                          <p:spTgt spid="102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6">
                                            <p:txEl>
                                              <p:pRg st="2" end="2"/>
                                            </p:txEl>
                                          </p:spTgt>
                                        </p:tgtEl>
                                        <p:attrNameLst>
                                          <p:attrName>style.visibility</p:attrName>
                                        </p:attrNameLst>
                                      </p:cBhvr>
                                      <p:to>
                                        <p:strVal val="visible"/>
                                      </p:to>
                                    </p:set>
                                    <p:anim calcmode="lin" valueType="num">
                                      <p:cBhvr additive="base">
                                        <p:cTn id="15" dur="500" fill="hold"/>
                                        <p:tgtEl>
                                          <p:spTgt spid="102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6">
                                            <p:txEl>
                                              <p:pRg st="3" end="3"/>
                                            </p:txEl>
                                          </p:spTgt>
                                        </p:tgtEl>
                                        <p:attrNameLst>
                                          <p:attrName>style.visibility</p:attrName>
                                        </p:attrNameLst>
                                      </p:cBhvr>
                                      <p:to>
                                        <p:strVal val="visible"/>
                                      </p:to>
                                    </p:set>
                                    <p:anim calcmode="lin" valueType="num">
                                      <p:cBhvr additive="base">
                                        <p:cTn id="19" dur="500" fill="hold"/>
                                        <p:tgtEl>
                                          <p:spTgt spid="102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6">
                                            <p:txEl>
                                              <p:pRg st="4" end="4"/>
                                            </p:txEl>
                                          </p:spTgt>
                                        </p:tgtEl>
                                        <p:attrNameLst>
                                          <p:attrName>style.visibility</p:attrName>
                                        </p:attrNameLst>
                                      </p:cBhvr>
                                      <p:to>
                                        <p:strVal val="visible"/>
                                      </p:to>
                                    </p:set>
                                    <p:anim calcmode="lin" valueType="num">
                                      <p:cBhvr additive="base">
                                        <p:cTn id="23" dur="500" fill="hold"/>
                                        <p:tgtEl>
                                          <p:spTgt spid="102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6">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26">
                                            <p:txEl>
                                              <p:pRg st="5" end="5"/>
                                            </p:txEl>
                                          </p:spTgt>
                                        </p:tgtEl>
                                        <p:attrNameLst>
                                          <p:attrName>style.visibility</p:attrName>
                                        </p:attrNameLst>
                                      </p:cBhvr>
                                      <p:to>
                                        <p:strVal val="visible"/>
                                      </p:to>
                                    </p:set>
                                    <p:anim calcmode="lin" valueType="num">
                                      <p:cBhvr additive="base">
                                        <p:cTn id="27" dur="500" fill="hold"/>
                                        <p:tgtEl>
                                          <p:spTgt spid="1026">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6">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26">
                                            <p:txEl>
                                              <p:pRg st="6" end="6"/>
                                            </p:txEl>
                                          </p:spTgt>
                                        </p:tgtEl>
                                        <p:attrNameLst>
                                          <p:attrName>style.visibility</p:attrName>
                                        </p:attrNameLst>
                                      </p:cBhvr>
                                      <p:to>
                                        <p:strVal val="visible"/>
                                      </p:to>
                                    </p:set>
                                    <p:anim calcmode="lin" valueType="num">
                                      <p:cBhvr additive="base">
                                        <p:cTn id="31" dur="500" fill="hold"/>
                                        <p:tgtEl>
                                          <p:spTgt spid="102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6">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26">
                                            <p:txEl>
                                              <p:pRg st="8" end="8"/>
                                            </p:txEl>
                                          </p:spTgt>
                                        </p:tgtEl>
                                        <p:attrNameLst>
                                          <p:attrName>style.visibility</p:attrName>
                                        </p:attrNameLst>
                                      </p:cBhvr>
                                      <p:to>
                                        <p:strVal val="visible"/>
                                      </p:to>
                                    </p:set>
                                    <p:anim calcmode="lin" valueType="num">
                                      <p:cBhvr additive="base">
                                        <p:cTn id="35" dur="500" fill="hold"/>
                                        <p:tgtEl>
                                          <p:spTgt spid="1026">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3CD96187-F1D3-4D0A-B379-B418E9145967}"/>
              </a:ext>
            </a:extLst>
          </p:cNvPr>
          <p:cNvSpPr>
            <a:spLocks noChangeArrowheads="1"/>
          </p:cNvSpPr>
          <p:nvPr/>
        </p:nvSpPr>
        <p:spPr bwMode="auto">
          <a:xfrm>
            <a:off x="285750" y="642938"/>
            <a:ext cx="8215313" cy="409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300"/>
              </a:spcBef>
            </a:pPr>
            <a:r>
              <a:rPr lang="en-IN" altLang="en-US" sz="1600">
                <a:latin typeface="Arial" panose="020B0604020202020204" pitchFamily="34" charset="0"/>
                <a:ea typeface="Times New Roman" panose="02020603050405020304" pitchFamily="18" charset="0"/>
                <a:cs typeface="Mangal" panose="02040503050203030202" pitchFamily="18" charset="0"/>
              </a:rPr>
              <a:t>5. Calculation of </a:t>
            </a:r>
            <a:r>
              <a:rPr lang="en-IN" altLang="en-US" sz="1600">
                <a:solidFill>
                  <a:srgbClr val="0000CC"/>
                </a:solidFill>
                <a:latin typeface="Arial" panose="020B0604020202020204" pitchFamily="34" charset="0"/>
                <a:ea typeface="Times New Roman" panose="02020603050405020304" pitchFamily="18" charset="0"/>
                <a:cs typeface="Mangal" panose="02040503050203030202" pitchFamily="18" charset="0"/>
              </a:rPr>
              <a:t>Indirect attainment of POs/PSOs.</a:t>
            </a:r>
          </a:p>
          <a:p>
            <a:pPr algn="just" eaLnBrk="1" hangingPunct="1">
              <a:spcBef>
                <a:spcPts val="300"/>
              </a:spcBef>
            </a:pPr>
            <a:endParaRPr lang="en-IN" altLang="en-US" sz="160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ea typeface="Times New Roman" panose="02020603050405020304" pitchFamily="18" charset="0"/>
                <a:cs typeface="Mangal" panose="02040503050203030202" pitchFamily="18" charset="0"/>
              </a:rPr>
              <a:t>Student’s Exit Survey for all POs/PSOs is taken from graduating students.</a:t>
            </a:r>
            <a:endParaRPr lang="en-IN" altLang="en-US" sz="1600">
              <a:latin typeface="Arial" panose="020B0604020202020204" pitchFamily="34"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cs typeface="Times New Roman" panose="02020603050405020304" pitchFamily="18" charset="0"/>
              </a:rPr>
              <a:t>Attainment from Student’s Exit Survey is computed by taking average of all entries for each PO/PSO.</a:t>
            </a:r>
            <a:endParaRPr lang="en-IN" altLang="en-US" sz="1600">
              <a:latin typeface="Arial" panose="020B0604020202020204" pitchFamily="34"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cs typeface="Times New Roman" panose="02020603050405020304" pitchFamily="18" charset="0"/>
              </a:rPr>
              <a:t>Alumni Survey for all POs/PSOs is taken from Alumni’s.</a:t>
            </a:r>
            <a:endParaRPr lang="en-IN" altLang="en-US" sz="1600">
              <a:latin typeface="Arial" panose="020B0604020202020204" pitchFamily="34"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cs typeface="Times New Roman" panose="02020603050405020304" pitchFamily="18" charset="0"/>
              </a:rPr>
              <a:t>Attainment from Alumni Survey is computed by taking average of all entries for each PO/PSO.</a:t>
            </a:r>
            <a:endParaRPr lang="en-IN" altLang="en-US" sz="1600">
              <a:latin typeface="Arial" panose="020B0604020202020204" pitchFamily="34"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cs typeface="Times New Roman" panose="02020603050405020304" pitchFamily="18" charset="0"/>
              </a:rPr>
              <a:t>Employer Survey for all POs/PSOs is taken from Employers.</a:t>
            </a:r>
            <a:endParaRPr lang="en-IN" altLang="en-US" sz="1600">
              <a:latin typeface="Arial" panose="020B0604020202020204" pitchFamily="34" charset="0"/>
              <a:cs typeface="Arial" panose="020B0604020202020204" pitchFamily="34" charset="0"/>
            </a:endParaRPr>
          </a:p>
          <a:p>
            <a:pPr lvl="1" algn="just">
              <a:spcBef>
                <a:spcPts val="300"/>
              </a:spcBef>
              <a:buSzPct val="100000"/>
              <a:buFont typeface="Calibri" panose="020F0502020204030204" pitchFamily="34" charset="0"/>
              <a:buAutoNum type="alphaLcParenR"/>
            </a:pPr>
            <a:r>
              <a:rPr lang="en-IN" altLang="en-US" sz="1600">
                <a:latin typeface="Arial" panose="020B0604020202020204" pitchFamily="34" charset="0"/>
                <a:cs typeface="Times New Roman" panose="02020603050405020304" pitchFamily="18" charset="0"/>
              </a:rPr>
              <a:t>Attainment from Employer Survey is computed by taking average of all entries for each PO/PSO.</a:t>
            </a:r>
          </a:p>
          <a:p>
            <a:pPr lvl="1" algn="just">
              <a:spcBef>
                <a:spcPts val="300"/>
              </a:spcBef>
              <a:buSzPct val="100000"/>
              <a:buFont typeface="Calibri" panose="020F0502020204030204" pitchFamily="34" charset="0"/>
              <a:buAutoNum type="alphaLcParenR"/>
            </a:pPr>
            <a:r>
              <a:rPr lang="en-IN" altLang="en-US" sz="1600">
                <a:solidFill>
                  <a:srgbClr val="0000CC"/>
                </a:solidFill>
                <a:latin typeface="Arial" panose="020B0604020202020204" pitchFamily="34" charset="0"/>
                <a:cs typeface="Times New Roman" panose="02020603050405020304" pitchFamily="18" charset="0"/>
              </a:rPr>
              <a:t>Indirect Attainment </a:t>
            </a:r>
            <a:r>
              <a:rPr lang="en-IN" altLang="en-US" sz="1600">
                <a:latin typeface="Arial" panose="020B0604020202020204" pitchFamily="34" charset="0"/>
                <a:cs typeface="Times New Roman" panose="02020603050405020304" pitchFamily="18" charset="0"/>
              </a:rPr>
              <a:t>= 70% of Attainment from Student’s Exit Survey + 20% of Attainment from Attainment from Alumni Survey + 10% of attainment from Employer Survey.</a:t>
            </a:r>
          </a:p>
          <a:p>
            <a:pPr lvl="1" algn="just">
              <a:buSzPct val="100000"/>
              <a:buFont typeface="Calibri" panose="020F0502020204030204" pitchFamily="34" charset="0"/>
              <a:buAutoNum type="alphaLcParenR"/>
            </a:pPr>
            <a:endParaRPr lang="en-IN" altLang="en-US" sz="1600">
              <a:latin typeface="Arial" panose="020B0604020202020204" pitchFamily="34" charset="0"/>
              <a:cs typeface="Arial" panose="020B0604020202020204" pitchFamily="34" charset="0"/>
            </a:endParaRPr>
          </a:p>
        </p:txBody>
      </p:sp>
      <p:sp>
        <p:nvSpPr>
          <p:cNvPr id="11267" name="Rectangle 2">
            <a:extLst>
              <a:ext uri="{FF2B5EF4-FFF2-40B4-BE49-F238E27FC236}">
                <a16:creationId xmlns="" xmlns:a16="http://schemas.microsoft.com/office/drawing/2014/main" id="{B9771C0A-8573-420F-B1E5-6296C7298490}"/>
              </a:ext>
            </a:extLst>
          </p:cNvPr>
          <p:cNvSpPr>
            <a:spLocks noChangeArrowheads="1"/>
          </p:cNvSpPr>
          <p:nvPr/>
        </p:nvSpPr>
        <p:spPr bwMode="auto">
          <a:xfrm>
            <a:off x="285750" y="4857750"/>
            <a:ext cx="82153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266700" indent="-266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IN" altLang="en-US" sz="1600">
                <a:latin typeface="Arial" panose="020B0604020202020204" pitchFamily="34" charset="0"/>
                <a:ea typeface="Times New Roman" panose="02020603050405020304" pitchFamily="18" charset="0"/>
                <a:cs typeface="Mangal" panose="02040503050203030202" pitchFamily="18" charset="0"/>
              </a:rPr>
              <a:t>6. For Each PO/PSO, </a:t>
            </a:r>
          </a:p>
          <a:p>
            <a:pPr algn="just" eaLnBrk="1" hangingPunct="1"/>
            <a:r>
              <a:rPr lang="en-IN" altLang="en-US" sz="1600">
                <a:latin typeface="Arial" panose="020B0604020202020204" pitchFamily="34" charset="0"/>
                <a:ea typeface="Times New Roman" panose="02020603050405020304" pitchFamily="18" charset="0"/>
                <a:cs typeface="Mangal" panose="02040503050203030202" pitchFamily="18" charset="0"/>
              </a:rPr>
              <a:t>   </a:t>
            </a:r>
            <a:r>
              <a:rPr lang="en-IN" altLang="en-US" sz="1600">
                <a:solidFill>
                  <a:srgbClr val="0000CC"/>
                </a:solidFill>
                <a:latin typeface="Arial" panose="020B0604020202020204" pitchFamily="34" charset="0"/>
                <a:ea typeface="Times New Roman" panose="02020603050405020304" pitchFamily="18" charset="0"/>
                <a:cs typeface="Mangal" panose="02040503050203030202" pitchFamily="18" charset="0"/>
              </a:rPr>
              <a:t>Total Attainment</a:t>
            </a:r>
            <a:r>
              <a:rPr lang="en-IN" altLang="en-US" sz="1600">
                <a:latin typeface="Arial" panose="020B0604020202020204" pitchFamily="34" charset="0"/>
                <a:ea typeface="Times New Roman" panose="02020603050405020304" pitchFamily="18" charset="0"/>
                <a:cs typeface="Mangal" panose="02040503050203030202" pitchFamily="18" charset="0"/>
              </a:rPr>
              <a:t> = 80% of Direct Attainment + 20% of Indirect Attainment. </a:t>
            </a:r>
            <a:endParaRPr lang="en-IN" altLang="en-US"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6116" y="2571744"/>
            <a:ext cx="2821606" cy="892552"/>
          </a:xfrm>
          <a:prstGeom prst="rect">
            <a:avLst/>
          </a:prstGeom>
          <a:noFill/>
        </p:spPr>
        <p:txBody>
          <a:bodyPr wrap="none" rtlCol="0">
            <a:spAutoFit/>
          </a:bodyPr>
          <a:lstStyle/>
          <a:p>
            <a:r>
              <a:rPr lang="en-IN" sz="5200" dirty="0" smtClean="0">
                <a:solidFill>
                  <a:srgbClr val="0000CC"/>
                </a:solidFill>
                <a:latin typeface="Monotype Corsiva" pitchFamily="66" charset="0"/>
              </a:rPr>
              <a:t>Thank  you</a:t>
            </a:r>
            <a:endParaRPr lang="en-US" sz="5200" dirty="0">
              <a:solidFill>
                <a:srgbClr val="0000CC"/>
              </a:solidFill>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214290"/>
            <a:ext cx="642942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Vision and Mission of the Institute    </a:t>
            </a:r>
            <a:endParaRPr kumimoji="0" lang="en-US" sz="2700" b="0" i="0"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414308" y="1071546"/>
            <a:ext cx="8327985" cy="1308050"/>
          </a:xfrm>
          <a:prstGeom prst="rect">
            <a:avLst/>
          </a:prstGeom>
          <a:noFill/>
        </p:spPr>
        <p:txBody>
          <a:bodyPr wrap="none" rtlCol="0">
            <a:spAutoFit/>
          </a:bodyPr>
          <a:lstStyle/>
          <a:p>
            <a:pPr algn="ctr"/>
            <a:r>
              <a:rPr lang="en-US" sz="2500" b="1" dirty="0" smtClean="0">
                <a:solidFill>
                  <a:srgbClr val="0000CC"/>
                </a:solidFill>
                <a:latin typeface="Arial" pitchFamily="34" charset="0"/>
                <a:cs typeface="Arial" pitchFamily="34" charset="0"/>
              </a:rPr>
              <a:t>Vision</a:t>
            </a:r>
            <a:endParaRPr lang="en-US" sz="2500" dirty="0">
              <a:solidFill>
                <a:srgbClr val="0000CC"/>
              </a:solidFill>
              <a:latin typeface="Arial" pitchFamily="34" charset="0"/>
              <a:cs typeface="Arial" pitchFamily="34" charset="0"/>
            </a:endParaRPr>
          </a:p>
          <a:p>
            <a:r>
              <a:rPr lang="en-US" dirty="0">
                <a:latin typeface="Arial" pitchFamily="34" charset="0"/>
                <a:cs typeface="Arial" pitchFamily="34" charset="0"/>
              </a:rPr>
              <a:t> </a:t>
            </a:r>
          </a:p>
          <a:p>
            <a:pPr algn="ctr"/>
            <a:r>
              <a:rPr lang="en-US" dirty="0">
                <a:latin typeface="Arial" pitchFamily="34" charset="0"/>
                <a:cs typeface="Arial" pitchFamily="34" charset="0"/>
              </a:rPr>
              <a:t>To develop industry ready professionals with values and ethics for global needs.</a:t>
            </a:r>
          </a:p>
          <a:p>
            <a:endParaRPr lang="en-US" dirty="0">
              <a:latin typeface="Arial" pitchFamily="34" charset="0"/>
              <a:cs typeface="Arial" pitchFamily="34" charset="0"/>
            </a:endParaRPr>
          </a:p>
        </p:txBody>
      </p:sp>
      <p:sp>
        <p:nvSpPr>
          <p:cNvPr id="5" name="TextBox 4"/>
          <p:cNvSpPr txBox="1"/>
          <p:nvPr/>
        </p:nvSpPr>
        <p:spPr>
          <a:xfrm>
            <a:off x="185676" y="2714620"/>
            <a:ext cx="8786874" cy="2693045"/>
          </a:xfrm>
          <a:prstGeom prst="rect">
            <a:avLst/>
          </a:prstGeom>
          <a:noFill/>
        </p:spPr>
        <p:txBody>
          <a:bodyPr wrap="square" rtlCol="0">
            <a:spAutoFit/>
          </a:bodyPr>
          <a:lstStyle/>
          <a:p>
            <a:pPr algn="ctr"/>
            <a:r>
              <a:rPr lang="en-US" sz="2500" b="1" dirty="0" smtClean="0">
                <a:solidFill>
                  <a:srgbClr val="0000CC"/>
                </a:solidFill>
                <a:latin typeface="Arial" pitchFamily="34" charset="0"/>
                <a:cs typeface="Arial" pitchFamily="34" charset="0"/>
              </a:rPr>
              <a:t>Mission</a:t>
            </a:r>
          </a:p>
          <a:p>
            <a:pPr algn="ctr"/>
            <a:endParaRPr lang="en-US" dirty="0">
              <a:latin typeface="Arial" pitchFamily="34" charset="0"/>
              <a:cs typeface="Arial" pitchFamily="34" charset="0"/>
            </a:endParaRPr>
          </a:p>
          <a:p>
            <a:pPr marL="447675" indent="-447675"/>
            <a:r>
              <a:rPr lang="en-US" b="1" dirty="0" smtClean="0">
                <a:latin typeface="Arial" pitchFamily="34" charset="0"/>
                <a:cs typeface="Arial" pitchFamily="34" charset="0"/>
              </a:rPr>
              <a:t>M1:  </a:t>
            </a:r>
            <a:r>
              <a:rPr lang="en-US" dirty="0" smtClean="0">
                <a:latin typeface="Arial" pitchFamily="34" charset="0"/>
                <a:cs typeface="Arial" pitchFamily="34" charset="0"/>
              </a:rPr>
              <a:t>To </a:t>
            </a:r>
            <a:r>
              <a:rPr lang="en-US" dirty="0">
                <a:latin typeface="Arial" pitchFamily="34" charset="0"/>
                <a:cs typeface="Arial" pitchFamily="34" charset="0"/>
              </a:rPr>
              <a:t>impart education through outcome based pedagogic principles</a:t>
            </a:r>
            <a:r>
              <a:rPr lang="en-US" dirty="0" smtClean="0">
                <a:latin typeface="Arial" pitchFamily="34" charset="0"/>
                <a:cs typeface="Arial" pitchFamily="34" charset="0"/>
              </a:rPr>
              <a:t>.</a:t>
            </a:r>
          </a:p>
          <a:p>
            <a:pPr marL="447675" indent="-447675"/>
            <a:endParaRPr lang="en-US" dirty="0">
              <a:latin typeface="Arial" pitchFamily="34" charset="0"/>
              <a:cs typeface="Arial" pitchFamily="34" charset="0"/>
            </a:endParaRPr>
          </a:p>
          <a:p>
            <a:pPr marL="542925" indent="-542925"/>
            <a:r>
              <a:rPr lang="en-US" b="1" dirty="0" smtClean="0">
                <a:latin typeface="Arial" pitchFamily="34" charset="0"/>
                <a:cs typeface="Arial" pitchFamily="34" charset="0"/>
              </a:rPr>
              <a:t>M2:  </a:t>
            </a:r>
            <a:r>
              <a:rPr lang="en-US" dirty="0" smtClean="0">
                <a:latin typeface="Arial" pitchFamily="34" charset="0"/>
                <a:cs typeface="Arial" pitchFamily="34" charset="0"/>
              </a:rPr>
              <a:t>To provide conducive environment for personality development, training and  entrepreneurial </a:t>
            </a:r>
            <a:r>
              <a:rPr lang="en-US" dirty="0">
                <a:latin typeface="Arial" pitchFamily="34" charset="0"/>
                <a:cs typeface="Arial" pitchFamily="34" charset="0"/>
              </a:rPr>
              <a:t>skills</a:t>
            </a:r>
            <a:r>
              <a:rPr lang="en-US" dirty="0" smtClean="0">
                <a:latin typeface="Arial" pitchFamily="34" charset="0"/>
                <a:cs typeface="Arial" pitchFamily="34" charset="0"/>
              </a:rPr>
              <a:t>.</a:t>
            </a:r>
          </a:p>
          <a:p>
            <a:pPr marL="447675" indent="-447675"/>
            <a:endParaRPr lang="en-US" dirty="0">
              <a:latin typeface="Arial" pitchFamily="34" charset="0"/>
              <a:cs typeface="Arial" pitchFamily="34" charset="0"/>
            </a:endParaRPr>
          </a:p>
          <a:p>
            <a:pPr marL="447675" indent="-447675"/>
            <a:r>
              <a:rPr lang="en-US" b="1" dirty="0">
                <a:latin typeface="Arial" pitchFamily="34" charset="0"/>
                <a:cs typeface="Arial" pitchFamily="34" charset="0"/>
              </a:rPr>
              <a:t>M3:</a:t>
            </a:r>
            <a:r>
              <a:rPr lang="en-US" dirty="0">
                <a:latin typeface="Arial" pitchFamily="34" charset="0"/>
                <a:cs typeface="Arial" pitchFamily="34" charset="0"/>
              </a:rPr>
              <a:t> To induct high professional ethics and accountability towards society in students.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46" y="2714620"/>
            <a:ext cx="8286808" cy="3801041"/>
          </a:xfrm>
          <a:prstGeom prst="rect">
            <a:avLst/>
          </a:prstGeom>
          <a:noFill/>
        </p:spPr>
        <p:txBody>
          <a:bodyPr wrap="square" rtlCol="0">
            <a:spAutoFit/>
          </a:bodyPr>
          <a:lstStyle/>
          <a:p>
            <a:pPr algn="ctr"/>
            <a:r>
              <a:rPr lang="en-US" sz="2500" b="1" dirty="0" smtClean="0">
                <a:solidFill>
                  <a:srgbClr val="0000CC"/>
                </a:solidFill>
                <a:latin typeface="Arial" pitchFamily="34" charset="0"/>
                <a:cs typeface="Arial" pitchFamily="34" charset="0"/>
              </a:rPr>
              <a:t>Mission</a:t>
            </a:r>
          </a:p>
          <a:p>
            <a:pPr algn="ctr"/>
            <a:endParaRPr lang="en-US" dirty="0">
              <a:latin typeface="Arial" pitchFamily="34" charset="0"/>
              <a:cs typeface="Arial" pitchFamily="34" charset="0"/>
            </a:endParaRPr>
          </a:p>
          <a:p>
            <a:pPr marL="342900" indent="-342900" algn="just">
              <a:spcAft>
                <a:spcPts val="0"/>
              </a:spcAft>
            </a:pPr>
            <a:r>
              <a:rPr lang="en-US" b="1" dirty="0" smtClean="0">
                <a:latin typeface="Arial" pitchFamily="34" charset="0"/>
                <a:ea typeface="Times New Roman"/>
                <a:cs typeface="Arial" pitchFamily="34" charset="0"/>
              </a:rPr>
              <a:t>M1:</a:t>
            </a:r>
            <a:r>
              <a:rPr lang="en-IN" dirty="0" smtClean="0">
                <a:latin typeface="Arial" pitchFamily="34" charset="0"/>
                <a:ea typeface="Times New Roman"/>
                <a:cs typeface="Arial" pitchFamily="34" charset="0"/>
              </a:rPr>
              <a:t>To nurture continuous enhancement in teaching learning process for imparting strong fundamental knowledge of core, engineering science, and interdisciplinary subjects to students.</a:t>
            </a:r>
          </a:p>
          <a:p>
            <a:pPr marL="342900" indent="-342900" algn="just">
              <a:spcAft>
                <a:spcPts val="0"/>
              </a:spcAft>
            </a:pPr>
            <a:endParaRPr lang="en-US" dirty="0">
              <a:latin typeface="Arial" pitchFamily="34" charset="0"/>
              <a:ea typeface="Times New Roman"/>
              <a:cs typeface="Arial" pitchFamily="34" charset="0"/>
            </a:endParaRPr>
          </a:p>
          <a:p>
            <a:pPr marL="342900" indent="-342900" algn="just">
              <a:spcAft>
                <a:spcPts val="0"/>
              </a:spcAft>
            </a:pPr>
            <a:r>
              <a:rPr lang="en-US" b="1" dirty="0" smtClean="0">
                <a:latin typeface="Arial" pitchFamily="34" charset="0"/>
                <a:ea typeface="Times New Roman"/>
                <a:cs typeface="Arial" pitchFamily="34" charset="0"/>
              </a:rPr>
              <a:t>M2:</a:t>
            </a:r>
            <a:r>
              <a:rPr lang="en-IN" dirty="0" smtClean="0">
                <a:latin typeface="Arial" pitchFamily="34" charset="0"/>
                <a:ea typeface="Times New Roman"/>
                <a:cs typeface="Arial" pitchFamily="34" charset="0"/>
              </a:rPr>
              <a:t>To provide state-of-the-art laboratories for providing hand-on experience of technology, and to provide platforms for leadership and overall personality development.</a:t>
            </a:r>
          </a:p>
          <a:p>
            <a:pPr marL="342900" indent="-342900" algn="just">
              <a:spcAft>
                <a:spcPts val="0"/>
              </a:spcAft>
            </a:pPr>
            <a:endParaRPr lang="en-US" dirty="0">
              <a:latin typeface="Arial" pitchFamily="34" charset="0"/>
              <a:ea typeface="Times New Roman"/>
              <a:cs typeface="Arial" pitchFamily="34" charset="0"/>
            </a:endParaRPr>
          </a:p>
          <a:p>
            <a:pPr marL="342900" indent="-342900" algn="just">
              <a:spcAft>
                <a:spcPts val="0"/>
              </a:spcAft>
            </a:pPr>
            <a:r>
              <a:rPr lang="en-US" b="1" dirty="0" smtClean="0">
                <a:latin typeface="Arial" pitchFamily="34" charset="0"/>
                <a:ea typeface="Times New Roman"/>
                <a:cs typeface="Arial" pitchFamily="34" charset="0"/>
              </a:rPr>
              <a:t>M3:</a:t>
            </a:r>
            <a:r>
              <a:rPr lang="en-IN" dirty="0" smtClean="0">
                <a:latin typeface="Arial" pitchFamily="34" charset="0"/>
                <a:ea typeface="Times New Roman"/>
                <a:cs typeface="Arial" pitchFamily="34" charset="0"/>
              </a:rPr>
              <a:t>To develop strong mentor-mentee relationship for the professional and personal growth of students and also to inculcate moral values and ethics for serving the society.</a:t>
            </a:r>
          </a:p>
        </p:txBody>
      </p:sp>
      <p:sp>
        <p:nvSpPr>
          <p:cNvPr id="3" name="Rectangle 1"/>
          <p:cNvSpPr>
            <a:spLocks noChangeArrowheads="1"/>
          </p:cNvSpPr>
          <p:nvPr/>
        </p:nvSpPr>
        <p:spPr bwMode="auto">
          <a:xfrm>
            <a:off x="1142976" y="428604"/>
            <a:ext cx="68580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700" b="1" dirty="0">
                <a:solidFill>
                  <a:srgbClr val="0000CC"/>
                </a:solidFill>
                <a:latin typeface="Arial" pitchFamily="34" charset="0"/>
                <a:cs typeface="Arial" pitchFamily="34" charset="0"/>
              </a:rPr>
              <a:t>Vision and Mission </a:t>
            </a:r>
            <a:r>
              <a:rPr lang="en-US" sz="2700" b="1" dirty="0" smtClean="0">
                <a:solidFill>
                  <a:srgbClr val="0000CC"/>
                </a:solidFill>
                <a:latin typeface="Arial" pitchFamily="34" charset="0"/>
                <a:cs typeface="Arial" pitchFamily="34" charset="0"/>
              </a:rPr>
              <a:t>of the Department</a:t>
            </a:r>
            <a:endParaRPr lang="en-US" sz="2700" dirty="0">
              <a:solidFill>
                <a:srgbClr val="0000CC"/>
              </a:solidFill>
              <a:latin typeface="Arial" pitchFamily="34" charset="0"/>
              <a:cs typeface="Arial" pitchFamily="34" charset="0"/>
            </a:endParaRPr>
          </a:p>
        </p:txBody>
      </p:sp>
      <p:sp>
        <p:nvSpPr>
          <p:cNvPr id="4" name="TextBox 3"/>
          <p:cNvSpPr txBox="1"/>
          <p:nvPr/>
        </p:nvSpPr>
        <p:spPr>
          <a:xfrm>
            <a:off x="485746" y="1214422"/>
            <a:ext cx="8215370" cy="1308050"/>
          </a:xfrm>
          <a:prstGeom prst="rect">
            <a:avLst/>
          </a:prstGeom>
          <a:noFill/>
        </p:spPr>
        <p:txBody>
          <a:bodyPr wrap="square" rtlCol="0">
            <a:spAutoFit/>
          </a:bodyPr>
          <a:lstStyle/>
          <a:p>
            <a:pPr algn="ctr"/>
            <a:r>
              <a:rPr lang="en-US" sz="2500" b="1" dirty="0" smtClean="0">
                <a:solidFill>
                  <a:srgbClr val="0000CC"/>
                </a:solidFill>
                <a:latin typeface="Arial" pitchFamily="34" charset="0"/>
                <a:cs typeface="Arial" pitchFamily="34" charset="0"/>
              </a:rPr>
              <a:t>Vision</a:t>
            </a:r>
            <a:endParaRPr lang="en-US" sz="2500" dirty="0">
              <a:solidFill>
                <a:srgbClr val="0000CC"/>
              </a:solidFill>
              <a:latin typeface="Arial" pitchFamily="34" charset="0"/>
              <a:cs typeface="Arial" pitchFamily="34" charset="0"/>
            </a:endParaRPr>
          </a:p>
          <a:p>
            <a:r>
              <a:rPr lang="en-US" dirty="0">
                <a:latin typeface="Arial" pitchFamily="34" charset="0"/>
                <a:cs typeface="Arial" pitchFamily="34" charset="0"/>
              </a:rPr>
              <a:t> </a:t>
            </a:r>
          </a:p>
          <a:p>
            <a:pPr algn="just"/>
            <a:r>
              <a:rPr lang="en-IN" dirty="0">
                <a:latin typeface="Arial" pitchFamily="34" charset="0"/>
                <a:cs typeface="Arial" pitchFamily="34" charset="0"/>
              </a:rPr>
              <a:t>To develop competent and skilled Mechanical Engineers having moral values and ethics for the fulfilment of fast changing global needs.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42918"/>
            <a:ext cx="8358246" cy="2385268"/>
          </a:xfrm>
          <a:prstGeom prst="rect">
            <a:avLst/>
          </a:prstGeom>
        </p:spPr>
        <p:txBody>
          <a:bodyPr wrap="square">
            <a:spAutoFit/>
          </a:bodyPr>
          <a:lstStyle/>
          <a:p>
            <a:pPr marL="13335" indent="-13335" algn="just"/>
            <a:r>
              <a:rPr lang="en-IN" sz="1600" dirty="0" smtClean="0">
                <a:latin typeface="Arial" panose="020B0604020202020204" pitchFamily="34" charset="0"/>
                <a:cs typeface="Arial" panose="020B0604020202020204" pitchFamily="34" charset="0"/>
              </a:rPr>
              <a:t>The </a:t>
            </a:r>
            <a:r>
              <a:rPr lang="en-IN" sz="1600" dirty="0" smtClean="0">
                <a:solidFill>
                  <a:srgbClr val="0000CC"/>
                </a:solidFill>
                <a:latin typeface="Arial" panose="020B0604020202020204" pitchFamily="34" charset="0"/>
                <a:cs typeface="Arial" panose="020B0604020202020204" pitchFamily="34" charset="0"/>
              </a:rPr>
              <a:t>objectives</a:t>
            </a:r>
            <a:r>
              <a:rPr lang="en-IN" sz="1600" dirty="0" smtClean="0">
                <a:latin typeface="Arial" panose="020B0604020202020204" pitchFamily="34" charset="0"/>
                <a:cs typeface="Arial" panose="020B0604020202020204" pitchFamily="34" charset="0"/>
              </a:rPr>
              <a:t> of the Department are to produce graduates who</a:t>
            </a:r>
            <a:r>
              <a:rPr lang="en-US" sz="1600" dirty="0" smtClean="0">
                <a:latin typeface="Arial" panose="020B0604020202020204" pitchFamily="34" charset="0"/>
                <a:cs typeface="Arial" panose="020B0604020202020204" pitchFamily="34" charset="0"/>
              </a:rPr>
              <a:t> will have the:</a:t>
            </a:r>
          </a:p>
          <a:p>
            <a:pPr marL="13335" indent="-13335" algn="just"/>
            <a:endParaRPr lang="en-US" sz="700" dirty="0" smtClean="0">
              <a:solidFill>
                <a:srgbClr val="0000CC"/>
              </a:solidFill>
              <a:latin typeface="Arial" panose="020B0604020202020204" pitchFamily="34" charset="0"/>
              <a:cs typeface="Arial" panose="020B0604020202020204" pitchFamily="34" charset="0"/>
            </a:endParaRPr>
          </a:p>
          <a:p>
            <a:pPr marL="13335" marR="0" indent="-13335" algn="just">
              <a:spcBef>
                <a:spcPts val="0"/>
              </a:spcBef>
              <a:spcAft>
                <a:spcPts val="0"/>
              </a:spcAft>
            </a:pPr>
            <a:r>
              <a:rPr lang="en-US" sz="1600" dirty="0" smtClean="0">
                <a:solidFill>
                  <a:srgbClr val="0000CC"/>
                </a:solidFill>
                <a:latin typeface="Arial" panose="020B0604020202020204" pitchFamily="34" charset="0"/>
                <a:cs typeface="Arial" panose="020B0604020202020204" pitchFamily="34" charset="0"/>
              </a:rPr>
              <a:t>PEO 1: </a:t>
            </a:r>
            <a:r>
              <a:rPr lang="en-US" sz="1600" dirty="0" smtClean="0">
                <a:latin typeface="Arial" panose="020B0604020202020204" pitchFamily="34" charset="0"/>
                <a:cs typeface="Arial" panose="020B0604020202020204" pitchFamily="34" charset="0"/>
              </a:rPr>
              <a:t>Employability &amp; entrepreneurial skills for making career in industries, academia, government services and as an entrepreneur.</a:t>
            </a:r>
          </a:p>
          <a:p>
            <a:pPr marL="13335" marR="0" indent="-13335" algn="just">
              <a:spcBef>
                <a:spcPts val="0"/>
              </a:spcBef>
              <a:spcAft>
                <a:spcPts val="0"/>
              </a:spcAft>
            </a:pPr>
            <a:endParaRPr lang="en-US" sz="700" dirty="0" smtClean="0">
              <a:latin typeface="Arial" panose="020B0604020202020204" pitchFamily="34" charset="0"/>
              <a:cs typeface="Arial" panose="020B0604020202020204" pitchFamily="34" charset="0"/>
            </a:endParaRPr>
          </a:p>
          <a:p>
            <a:pPr marL="13335" indent="-13335" algn="just"/>
            <a:r>
              <a:rPr lang="en-US" sz="1600" dirty="0" smtClean="0">
                <a:solidFill>
                  <a:srgbClr val="0000CC"/>
                </a:solidFill>
                <a:latin typeface="Arial" panose="020B0604020202020204" pitchFamily="34" charset="0"/>
                <a:cs typeface="Arial" panose="020B0604020202020204" pitchFamily="34" charset="0"/>
              </a:rPr>
              <a:t>PEO 2: </a:t>
            </a:r>
            <a:r>
              <a:rPr lang="en-US" sz="1600" dirty="0" smtClean="0">
                <a:latin typeface="Arial" panose="020B0604020202020204" pitchFamily="34" charset="0"/>
                <a:cs typeface="Arial" panose="020B0604020202020204" pitchFamily="34" charset="0"/>
              </a:rPr>
              <a:t>Potential to apply fundamental concepts of mechanical engineering, engineering science and practical training in solving engineering problems and to contribute in development of technologies.</a:t>
            </a:r>
          </a:p>
          <a:p>
            <a:pPr marL="13335" indent="-13335" algn="just"/>
            <a:endParaRPr lang="en-US" sz="700" dirty="0" smtClean="0">
              <a:latin typeface="Arial" panose="020B0604020202020204" pitchFamily="34" charset="0"/>
              <a:cs typeface="Arial" panose="020B0604020202020204" pitchFamily="34" charset="0"/>
            </a:endParaRPr>
          </a:p>
          <a:p>
            <a:pPr marL="13335" indent="-13335" algn="just"/>
            <a:r>
              <a:rPr lang="en-US" sz="1600" dirty="0" smtClean="0">
                <a:solidFill>
                  <a:srgbClr val="0000CC"/>
                </a:solidFill>
                <a:latin typeface="Arial" panose="020B0604020202020204" pitchFamily="34" charset="0"/>
                <a:cs typeface="Arial" panose="020B0604020202020204" pitchFamily="34" charset="0"/>
              </a:rPr>
              <a:t>PEO 3: </a:t>
            </a:r>
            <a:r>
              <a:rPr lang="en-US" sz="1600" dirty="0" smtClean="0">
                <a:latin typeface="Arial" panose="020B0604020202020204" pitchFamily="34" charset="0"/>
                <a:cs typeface="Arial" panose="020B0604020202020204" pitchFamily="34" charset="0"/>
              </a:rPr>
              <a:t>Skills to apply leadership, managerial and administrative qualities to lead the projects professionally and ethically.</a:t>
            </a:r>
          </a:p>
        </p:txBody>
      </p:sp>
      <p:sp>
        <p:nvSpPr>
          <p:cNvPr id="6" name="Rectangle 5"/>
          <p:cNvSpPr/>
          <p:nvPr/>
        </p:nvSpPr>
        <p:spPr>
          <a:xfrm>
            <a:off x="428596" y="142852"/>
            <a:ext cx="8358246" cy="383823"/>
          </a:xfrm>
          <a:prstGeom prst="rect">
            <a:avLst/>
          </a:prstGeom>
        </p:spPr>
        <p:txBody>
          <a:bodyPr wrap="square">
            <a:spAutoFit/>
          </a:bodyPr>
          <a:lstStyle/>
          <a:p>
            <a:pPr algn="ctr">
              <a:lnSpc>
                <a:spcPct val="115000"/>
              </a:lnSpc>
            </a:pPr>
            <a:r>
              <a:rPr lang="en-IN" b="1" dirty="0" smtClean="0">
                <a:solidFill>
                  <a:srgbClr val="0000CC"/>
                </a:solidFill>
                <a:latin typeface="Arial" panose="020B0604020202020204" pitchFamily="34" charset="0"/>
                <a:cs typeface="Arial" panose="020B0604020202020204" pitchFamily="34" charset="0"/>
              </a:rPr>
              <a:t>Programme Educational Objectives</a:t>
            </a:r>
            <a:endPar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00838193"/>
              </p:ext>
            </p:extLst>
          </p:nvPr>
        </p:nvGraphicFramePr>
        <p:xfrm>
          <a:off x="357158" y="3857628"/>
          <a:ext cx="8568950" cy="2744360"/>
        </p:xfrm>
        <a:graphic>
          <a:graphicData uri="http://schemas.openxmlformats.org/drawingml/2006/table">
            <a:tbl>
              <a:tblPr firstRow="1" firstCol="1" bandRow="1">
                <a:tableStyleId>{5C22544A-7EE6-4342-B048-85BDC9FD1C3A}</a:tableStyleId>
              </a:tblPr>
              <a:tblGrid>
                <a:gridCol w="925116"/>
                <a:gridCol w="3000396"/>
                <a:gridCol w="2286016"/>
                <a:gridCol w="2357422"/>
              </a:tblGrid>
              <a:tr h="264322">
                <a:tc rowSpan="2">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PEO </a:t>
                      </a:r>
                      <a:endParaRPr lang="en-US" sz="1400" dirty="0" smtClean="0">
                        <a:effectLst/>
                        <a:latin typeface="Arial" panose="020B0604020202020204" pitchFamily="34" charset="0"/>
                        <a:cs typeface="Arial" panose="020B0604020202020204" pitchFamily="34" charset="0"/>
                      </a:endParaRPr>
                    </a:p>
                    <a:p>
                      <a:pPr marL="0" marR="0" algn="just">
                        <a:lnSpc>
                          <a:spcPct val="115000"/>
                        </a:lnSpc>
                        <a:spcBef>
                          <a:spcPts val="0"/>
                        </a:spcBef>
                        <a:spcAft>
                          <a:spcPts val="0"/>
                        </a:spcAft>
                      </a:pPr>
                      <a:endParaRPr lang="en-US" sz="1400" dirty="0">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gridSpan="3">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Department Mission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hMerge="1">
                  <a:txBody>
                    <a:bodyPr/>
                    <a:lstStyle/>
                    <a:p>
                      <a:endParaRPr lang="en-US"/>
                    </a:p>
                  </a:txBody>
                  <a:tcPr/>
                </a:tc>
                <a:tc hMerge="1">
                  <a:txBody>
                    <a:bodyPr/>
                    <a:lstStyle/>
                    <a:p>
                      <a:endParaRPr lang="en-US"/>
                    </a:p>
                  </a:txBody>
                  <a:tcPr/>
                </a:tc>
              </a:tr>
              <a:tr h="1521628">
                <a:tc vMerge="1">
                  <a:txBody>
                    <a:bodyPr/>
                    <a:lstStyle/>
                    <a:p>
                      <a:endParaRPr lang="en-US"/>
                    </a:p>
                  </a:txBody>
                  <a:tcPr/>
                </a:tc>
                <a:tc>
                  <a:txBody>
                    <a:bodyPr/>
                    <a:lstStyle/>
                    <a:p>
                      <a:pPr marL="0" marR="0" algn="l">
                        <a:lnSpc>
                          <a:spcPct val="100000"/>
                        </a:lnSpc>
                        <a:spcBef>
                          <a:spcPts val="0"/>
                        </a:spcBef>
                        <a:spcAft>
                          <a:spcPts val="0"/>
                        </a:spcAft>
                      </a:pPr>
                      <a:r>
                        <a:rPr lang="en-IN" sz="1400" dirty="0">
                          <a:solidFill>
                            <a:srgbClr val="0000CC"/>
                          </a:solidFill>
                          <a:effectLst/>
                          <a:latin typeface="Arial" panose="020B0604020202020204" pitchFamily="34" charset="0"/>
                          <a:cs typeface="Arial" panose="020B0604020202020204" pitchFamily="34" charset="0"/>
                        </a:rPr>
                        <a:t>M1:</a:t>
                      </a:r>
                      <a:r>
                        <a:rPr lang="en-IN" sz="1400" dirty="0">
                          <a:effectLst/>
                          <a:latin typeface="Arial" panose="020B0604020202020204" pitchFamily="34" charset="0"/>
                          <a:cs typeface="Arial" panose="020B0604020202020204" pitchFamily="34" charset="0"/>
                        </a:rPr>
                        <a:t>To nurture continuous enhancement in teaching learning process for imparting strong fundamental knowledge of core, engineering science, and interdisciplinary subjects to students.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a:txBody>
                    <a:bodyPr/>
                    <a:lstStyle/>
                    <a:p>
                      <a:pPr marL="0" marR="0" algn="l">
                        <a:lnSpc>
                          <a:spcPct val="100000"/>
                        </a:lnSpc>
                        <a:spcBef>
                          <a:spcPts val="0"/>
                        </a:spcBef>
                        <a:spcAft>
                          <a:spcPts val="0"/>
                        </a:spcAft>
                      </a:pPr>
                      <a:r>
                        <a:rPr lang="en-IN" sz="1400" dirty="0">
                          <a:solidFill>
                            <a:srgbClr val="0000CC"/>
                          </a:solidFill>
                          <a:effectLst/>
                          <a:latin typeface="Arial" panose="020B0604020202020204" pitchFamily="34" charset="0"/>
                          <a:cs typeface="Arial" panose="020B0604020202020204" pitchFamily="34" charset="0"/>
                        </a:rPr>
                        <a:t>M2:</a:t>
                      </a:r>
                      <a:r>
                        <a:rPr lang="en-IN" sz="1400" dirty="0">
                          <a:effectLst/>
                          <a:latin typeface="Arial" panose="020B0604020202020204" pitchFamily="34" charset="0"/>
                          <a:cs typeface="Arial" panose="020B0604020202020204" pitchFamily="34" charset="0"/>
                        </a:rPr>
                        <a:t>To provide state-of-the-art laboratories for providing hand-on experience of technology, and to provide platforms for leadership and overall personality development.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a:txBody>
                    <a:bodyPr/>
                    <a:lstStyle/>
                    <a:p>
                      <a:pPr marL="0" marR="0" algn="l">
                        <a:lnSpc>
                          <a:spcPct val="100000"/>
                        </a:lnSpc>
                        <a:spcBef>
                          <a:spcPts val="0"/>
                        </a:spcBef>
                        <a:spcAft>
                          <a:spcPts val="0"/>
                        </a:spcAft>
                      </a:pPr>
                      <a:r>
                        <a:rPr lang="en-IN" sz="1400" dirty="0">
                          <a:solidFill>
                            <a:srgbClr val="0000CC"/>
                          </a:solidFill>
                          <a:effectLst/>
                          <a:latin typeface="Arial" panose="020B0604020202020204" pitchFamily="34" charset="0"/>
                          <a:cs typeface="Arial" panose="020B0604020202020204" pitchFamily="34" charset="0"/>
                        </a:rPr>
                        <a:t>M3:</a:t>
                      </a:r>
                      <a:r>
                        <a:rPr lang="en-IN" sz="1400" dirty="0">
                          <a:effectLst/>
                          <a:latin typeface="Arial" panose="020B0604020202020204" pitchFamily="34" charset="0"/>
                          <a:cs typeface="Arial" panose="020B0604020202020204" pitchFamily="34" charset="0"/>
                        </a:rPr>
                        <a:t>To develop strong mentor-mentee relationship for the professional and personal growth of students and also to inculcate moral values and ethics for serving the society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r>
              <a:tr h="281408">
                <a:tc>
                  <a:txBody>
                    <a:bodyPr/>
                    <a:lstStyle/>
                    <a:p>
                      <a:pPr marL="13335" marR="0" indent="-13335" algn="ctr">
                        <a:lnSpc>
                          <a:spcPct val="115000"/>
                        </a:lnSpc>
                        <a:spcBef>
                          <a:spcPts val="0"/>
                        </a:spcBef>
                        <a:spcAft>
                          <a:spcPts val="0"/>
                        </a:spcAft>
                      </a:pPr>
                      <a:r>
                        <a:rPr lang="en-US" sz="1400" dirty="0">
                          <a:solidFill>
                            <a:srgbClr val="FFFF00"/>
                          </a:solidFill>
                          <a:effectLst/>
                          <a:latin typeface="Arial" panose="020B0604020202020204" pitchFamily="34" charset="0"/>
                          <a:cs typeface="Arial" panose="020B0604020202020204" pitchFamily="34" charset="0"/>
                        </a:rPr>
                        <a:t>PEO </a:t>
                      </a:r>
                      <a:r>
                        <a:rPr lang="en-US" sz="1400" dirty="0" smtClean="0">
                          <a:solidFill>
                            <a:srgbClr val="FFFF00"/>
                          </a:solidFill>
                          <a:effectLst/>
                          <a:latin typeface="Arial" panose="020B0604020202020204" pitchFamily="34" charset="0"/>
                          <a:cs typeface="Arial" panose="020B0604020202020204" pitchFamily="34" charset="0"/>
                        </a:rPr>
                        <a:t>1</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r>
              <a:tr h="327474">
                <a:tc>
                  <a:txBody>
                    <a:bodyPr/>
                    <a:lstStyle/>
                    <a:p>
                      <a:pPr marL="0" marR="0" algn="ctr">
                        <a:lnSpc>
                          <a:spcPct val="115000"/>
                        </a:lnSpc>
                        <a:spcBef>
                          <a:spcPts val="0"/>
                        </a:spcBef>
                        <a:spcAft>
                          <a:spcPts val="0"/>
                        </a:spcAft>
                      </a:pPr>
                      <a:r>
                        <a:rPr lang="en-US" sz="1400" dirty="0">
                          <a:solidFill>
                            <a:srgbClr val="FFFF00"/>
                          </a:solidFill>
                          <a:effectLst/>
                          <a:latin typeface="Arial" panose="020B0604020202020204" pitchFamily="34" charset="0"/>
                          <a:cs typeface="Arial" panose="020B0604020202020204" pitchFamily="34" charset="0"/>
                        </a:rPr>
                        <a:t>PEO </a:t>
                      </a:r>
                      <a:r>
                        <a:rPr lang="en-US" sz="1400" dirty="0" smtClean="0">
                          <a:solidFill>
                            <a:srgbClr val="FFFF00"/>
                          </a:solidFill>
                          <a:effectLst/>
                          <a:latin typeface="Arial" panose="020B0604020202020204" pitchFamily="34" charset="0"/>
                          <a:cs typeface="Arial" panose="020B0604020202020204" pitchFamily="34" charset="0"/>
                        </a:rPr>
                        <a:t>2</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r>
              <a:tr h="193865">
                <a:tc>
                  <a:txBody>
                    <a:bodyPr/>
                    <a:lstStyle/>
                    <a:p>
                      <a:pPr marL="0" marR="0" algn="ctr">
                        <a:lnSpc>
                          <a:spcPct val="115000"/>
                        </a:lnSpc>
                        <a:spcBef>
                          <a:spcPts val="0"/>
                        </a:spcBef>
                        <a:spcAft>
                          <a:spcPts val="0"/>
                        </a:spcAft>
                      </a:pPr>
                      <a:r>
                        <a:rPr lang="en-US" sz="1400" dirty="0">
                          <a:solidFill>
                            <a:srgbClr val="FFFF00"/>
                          </a:solidFill>
                          <a:effectLst/>
                          <a:latin typeface="Arial" panose="020B0604020202020204" pitchFamily="34" charset="0"/>
                          <a:cs typeface="Arial" panose="020B0604020202020204" pitchFamily="34" charset="0"/>
                        </a:rPr>
                        <a:t>PEO </a:t>
                      </a:r>
                      <a:r>
                        <a:rPr lang="en-US" sz="1400" dirty="0" smtClean="0">
                          <a:solidFill>
                            <a:srgbClr val="FFFF00"/>
                          </a:solidFill>
                          <a:effectLst/>
                          <a:latin typeface="Arial" panose="020B0604020202020204" pitchFamily="34" charset="0"/>
                          <a:cs typeface="Arial" panose="020B0604020202020204" pitchFamily="34" charset="0"/>
                        </a:rPr>
                        <a:t>3</a:t>
                      </a:r>
                      <a:endParaRPr lang="en-US" sz="13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44723" marR="44723" marT="0" marB="0" anchor="ctr"/>
                </a:tc>
              </a:tr>
            </a:tbl>
          </a:graphicData>
        </a:graphic>
      </p:graphicFrame>
      <p:sp>
        <p:nvSpPr>
          <p:cNvPr id="7" name="Rectangle 6"/>
          <p:cNvSpPr/>
          <p:nvPr/>
        </p:nvSpPr>
        <p:spPr>
          <a:xfrm>
            <a:off x="357158" y="3214686"/>
            <a:ext cx="8572560" cy="584775"/>
          </a:xfrm>
          <a:prstGeom prst="rect">
            <a:avLst/>
          </a:prstGeom>
          <a:solidFill>
            <a:schemeClr val="bg2">
              <a:lumMod val="90000"/>
            </a:schemeClr>
          </a:solidFill>
        </p:spPr>
        <p:txBody>
          <a:bodyPr wrap="square">
            <a:spAutoFit/>
          </a:bodyPr>
          <a:lstStyle/>
          <a:p>
            <a:pPr algn="ctr"/>
            <a:r>
              <a:rPr lang="en-US" sz="1600"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Consistency of PEOs with Mission of the Department </a:t>
            </a:r>
          </a:p>
          <a:p>
            <a:pPr algn="ctr">
              <a:spcAft>
                <a:spcPts val="1000"/>
              </a:spcAft>
            </a:pPr>
            <a:r>
              <a:rPr lang="en-US" sz="1600"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1: Slight (Low)              2: Moderate (Medium)             3: Substantial (High)</a:t>
            </a:r>
            <a:endParaRPr lang="en-US" sz="1600"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4393</TotalTime>
  <Words>7507</Words>
  <Application>Microsoft Office PowerPoint</Application>
  <PresentationFormat>On-screen Show (4:3)</PresentationFormat>
  <Paragraphs>1744</Paragraphs>
  <Slides>66</Slides>
  <Notes>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465</cp:revision>
  <cp:lastPrinted>2021-04-17T02:54:04Z</cp:lastPrinted>
  <dcterms:created xsi:type="dcterms:W3CDTF">2021-04-18T17:43:18Z</dcterms:created>
  <dcterms:modified xsi:type="dcterms:W3CDTF">2021-09-13T21:23:05Z</dcterms:modified>
</cp:coreProperties>
</file>